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handoutMasterIdLst>
    <p:handoutMasterId r:id="rId69"/>
  </p:handoutMasterIdLst>
  <p:sldIdLst>
    <p:sldId id="271" r:id="rId2"/>
    <p:sldId id="272" r:id="rId3"/>
    <p:sldId id="273" r:id="rId4"/>
    <p:sldId id="274" r:id="rId5"/>
    <p:sldId id="275" r:id="rId6"/>
    <p:sldId id="276" r:id="rId7"/>
    <p:sldId id="311" r:id="rId8"/>
    <p:sldId id="290" r:id="rId9"/>
    <p:sldId id="300" r:id="rId10"/>
    <p:sldId id="294" r:id="rId11"/>
    <p:sldId id="291" r:id="rId12"/>
    <p:sldId id="312" r:id="rId13"/>
    <p:sldId id="292" r:id="rId14"/>
    <p:sldId id="293" r:id="rId15"/>
    <p:sldId id="313" r:id="rId16"/>
    <p:sldId id="314" r:id="rId17"/>
    <p:sldId id="301" r:id="rId18"/>
    <p:sldId id="315" r:id="rId19"/>
    <p:sldId id="302" r:id="rId20"/>
    <p:sldId id="303" r:id="rId21"/>
    <p:sldId id="296" r:id="rId22"/>
    <p:sldId id="317" r:id="rId23"/>
    <p:sldId id="318" r:id="rId24"/>
    <p:sldId id="319" r:id="rId25"/>
    <p:sldId id="320" r:id="rId26"/>
    <p:sldId id="322" r:id="rId27"/>
    <p:sldId id="323" r:id="rId28"/>
    <p:sldId id="324" r:id="rId29"/>
    <p:sldId id="326" r:id="rId30"/>
    <p:sldId id="325" r:id="rId31"/>
    <p:sldId id="327" r:id="rId32"/>
    <p:sldId id="339" r:id="rId33"/>
    <p:sldId id="328" r:id="rId34"/>
    <p:sldId id="329" r:id="rId35"/>
    <p:sldId id="330" r:id="rId36"/>
    <p:sldId id="331" r:id="rId37"/>
    <p:sldId id="332" r:id="rId38"/>
    <p:sldId id="334" r:id="rId39"/>
    <p:sldId id="333" r:id="rId40"/>
    <p:sldId id="335" r:id="rId41"/>
    <p:sldId id="336" r:id="rId42"/>
    <p:sldId id="337" r:id="rId43"/>
    <p:sldId id="310" r:id="rId44"/>
    <p:sldId id="345" r:id="rId45"/>
    <p:sldId id="343" r:id="rId46"/>
    <p:sldId id="344" r:id="rId47"/>
    <p:sldId id="316" r:id="rId48"/>
    <p:sldId id="338" r:id="rId49"/>
    <p:sldId id="340" r:id="rId50"/>
    <p:sldId id="341" r:id="rId51"/>
    <p:sldId id="279" r:id="rId52"/>
    <p:sldId id="280" r:id="rId53"/>
    <p:sldId id="281" r:id="rId54"/>
    <p:sldId id="277" r:id="rId55"/>
    <p:sldId id="304" r:id="rId56"/>
    <p:sldId id="283" r:id="rId57"/>
    <p:sldId id="305" r:id="rId58"/>
    <p:sldId id="307" r:id="rId59"/>
    <p:sldId id="284" r:id="rId60"/>
    <p:sldId id="306" r:id="rId61"/>
    <p:sldId id="308" r:id="rId62"/>
    <p:sldId id="286" r:id="rId63"/>
    <p:sldId id="309" r:id="rId64"/>
    <p:sldId id="289" r:id="rId65"/>
    <p:sldId id="342" r:id="rId66"/>
    <p:sldId id="287" r:id="rId67"/>
  </p:sldIdLst>
  <p:sldSz cx="9144000" cy="5143500" type="screen16x9"/>
  <p:notesSz cx="6858000" cy="9144000"/>
  <p:custDataLst>
    <p:tags r:id="rId70"/>
  </p:custDataLst>
  <p:defaultTextStyle>
    <a:defPPr>
      <a:defRPr lang="en-US"/>
    </a:defPPr>
    <a:lvl1pPr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1pPr>
    <a:lvl2pPr marL="4572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2pPr>
    <a:lvl3pPr marL="9144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3pPr>
    <a:lvl4pPr marL="13716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4pPr>
    <a:lvl5pPr marL="18288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5pPr>
    <a:lvl6pPr marL="2286000" algn="l" defTabSz="457200" rtl="0" eaLnBrk="1" latinLnBrk="0" hangingPunct="1">
      <a:defRPr kumimoji="1" sz="2400" kern="1200">
        <a:solidFill>
          <a:schemeClr val="tx1"/>
        </a:solidFill>
        <a:latin typeface="Verdana" charset="0"/>
        <a:ea typeface="ヒラギノ角ゴ Pro W3" charset="0"/>
        <a:cs typeface="ヒラギノ角ゴ Pro W3" charset="0"/>
      </a:defRPr>
    </a:lvl6pPr>
    <a:lvl7pPr marL="2743200" algn="l" defTabSz="457200" rtl="0" eaLnBrk="1" latinLnBrk="0" hangingPunct="1">
      <a:defRPr kumimoji="1" sz="2400" kern="1200">
        <a:solidFill>
          <a:schemeClr val="tx1"/>
        </a:solidFill>
        <a:latin typeface="Verdana" charset="0"/>
        <a:ea typeface="ヒラギノ角ゴ Pro W3" charset="0"/>
        <a:cs typeface="ヒラギノ角ゴ Pro W3" charset="0"/>
      </a:defRPr>
    </a:lvl7pPr>
    <a:lvl8pPr marL="3200400" algn="l" defTabSz="457200" rtl="0" eaLnBrk="1" latinLnBrk="0" hangingPunct="1">
      <a:defRPr kumimoji="1" sz="2400" kern="1200">
        <a:solidFill>
          <a:schemeClr val="tx1"/>
        </a:solidFill>
        <a:latin typeface="Verdana" charset="0"/>
        <a:ea typeface="ヒラギノ角ゴ Pro W3" charset="0"/>
        <a:cs typeface="ヒラギノ角ゴ Pro W3" charset="0"/>
      </a:defRPr>
    </a:lvl8pPr>
    <a:lvl9pPr marL="3657600" algn="l" defTabSz="457200" rtl="0" eaLnBrk="1" latinLnBrk="0" hangingPunct="1">
      <a:defRPr kumimoji="1" sz="2400" kern="1200">
        <a:solidFill>
          <a:schemeClr val="tx1"/>
        </a:solidFill>
        <a:latin typeface="Verdana" charset="0"/>
        <a:ea typeface="ヒラギノ角ゴ Pro W3" charset="0"/>
        <a:cs typeface="ヒラギノ角ゴ Pro W3" charset="0"/>
      </a:defRPr>
    </a:lvl9pPr>
  </p:defaultTextStyle>
  <p:extLst>
    <p:ext uri="{521415D9-36F7-43E2-AB2F-B90AF26B5E84}">
      <p14:sectionLst xmlns:p14="http://schemas.microsoft.com/office/powerpoint/2010/main">
        <p14:section name="Default Section" id="{BE253087-2056-44F1-81CB-B43E76FE7442}">
          <p14:sldIdLst>
            <p14:sldId id="271"/>
            <p14:sldId id="272"/>
            <p14:sldId id="273"/>
            <p14:sldId id="274"/>
            <p14:sldId id="275"/>
            <p14:sldId id="276"/>
            <p14:sldId id="311"/>
            <p14:sldId id="290"/>
            <p14:sldId id="300"/>
            <p14:sldId id="294"/>
            <p14:sldId id="291"/>
            <p14:sldId id="312"/>
            <p14:sldId id="292"/>
            <p14:sldId id="293"/>
            <p14:sldId id="313"/>
            <p14:sldId id="314"/>
            <p14:sldId id="301"/>
            <p14:sldId id="315"/>
            <p14:sldId id="302"/>
            <p14:sldId id="303"/>
            <p14:sldId id="296"/>
            <p14:sldId id="317"/>
            <p14:sldId id="318"/>
            <p14:sldId id="319"/>
            <p14:sldId id="320"/>
            <p14:sldId id="322"/>
            <p14:sldId id="323"/>
            <p14:sldId id="324"/>
            <p14:sldId id="326"/>
            <p14:sldId id="325"/>
            <p14:sldId id="327"/>
            <p14:sldId id="339"/>
            <p14:sldId id="328"/>
            <p14:sldId id="329"/>
            <p14:sldId id="330"/>
            <p14:sldId id="331"/>
            <p14:sldId id="332"/>
            <p14:sldId id="334"/>
            <p14:sldId id="333"/>
            <p14:sldId id="335"/>
            <p14:sldId id="336"/>
            <p14:sldId id="337"/>
            <p14:sldId id="310"/>
            <p14:sldId id="345"/>
            <p14:sldId id="343"/>
            <p14:sldId id="344"/>
            <p14:sldId id="316"/>
            <p14:sldId id="338"/>
            <p14:sldId id="340"/>
            <p14:sldId id="341"/>
            <p14:sldId id="279"/>
            <p14:sldId id="280"/>
            <p14:sldId id="281"/>
            <p14:sldId id="277"/>
            <p14:sldId id="304"/>
            <p14:sldId id="283"/>
            <p14:sldId id="305"/>
            <p14:sldId id="307"/>
            <p14:sldId id="284"/>
            <p14:sldId id="306"/>
            <p14:sldId id="308"/>
            <p14:sldId id="286"/>
            <p14:sldId id="309"/>
            <p14:sldId id="289"/>
            <p14:sldId id="342"/>
            <p14:sldId id="287"/>
          </p14:sldIdLst>
        </p14:section>
      </p14:sectionLst>
    </p:ex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3300"/>
    <a:srgbClr val="FFCC00"/>
    <a:srgbClr val="CC6600"/>
    <a:srgbClr val="996633"/>
    <a:srgbClr val="FFCC99"/>
    <a:srgbClr val="CC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71" autoAdjust="0"/>
  </p:normalViewPr>
  <p:slideViewPr>
    <p:cSldViewPr>
      <p:cViewPr varScale="1">
        <p:scale>
          <a:sx n="94" d="100"/>
          <a:sy n="94" d="100"/>
        </p:scale>
        <p:origin x="-1027" y="-67"/>
      </p:cViewPr>
      <p:guideLst>
        <p:guide orient="horz" pos="16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45" charset="0"/>
                <a:ea typeface="+mn-ea"/>
                <a:cs typeface="+mn-cs"/>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45" charset="0"/>
                <a:ea typeface="+mn-ea"/>
                <a:cs typeface="+mn-cs"/>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45" charset="0"/>
                <a:ea typeface="+mn-ea"/>
                <a:cs typeface="+mn-cs"/>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45" charset="0"/>
                <a:ea typeface="+mn-ea"/>
                <a:cs typeface="+mn-cs"/>
              </a:defRPr>
            </a:lvl1pPr>
          </a:lstStyle>
          <a:p>
            <a:pPr>
              <a:defRPr/>
            </a:pPr>
            <a:fld id="{0E677AC1-6896-8247-AA56-FC27C0FD45F7}" type="slidenum">
              <a:rPr lang="en-US"/>
              <a:pPr>
                <a:defRPr/>
              </a:pPr>
              <a:t>‹#›</a:t>
            </a:fld>
            <a:endParaRPr lang="en-US"/>
          </a:p>
        </p:txBody>
      </p:sp>
    </p:spTree>
    <p:extLst>
      <p:ext uri="{BB962C8B-B14F-4D97-AF65-F5344CB8AC3E}">
        <p14:creationId xmlns:p14="http://schemas.microsoft.com/office/powerpoint/2010/main" val="79916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a:latin typeface="Verdana" pitchFamily="45" charset="0"/>
                <a:ea typeface="+mn-ea"/>
                <a:cs typeface="+mn-cs"/>
              </a:defRPr>
            </a:lvl1pPr>
          </a:lstStyle>
          <a:p>
            <a:pPr>
              <a:defRPr/>
            </a:pPr>
            <a:endParaRPr lang="en-US"/>
          </a:p>
        </p:txBody>
      </p:sp>
      <p:sp>
        <p:nvSpPr>
          <p:cNvPr id="4099" name="Rectangle 9"/>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0" sz="1200">
                <a:latin typeface="Verdana" pitchFamily="45" charset="0"/>
                <a:ea typeface="+mn-ea"/>
                <a:cs typeface="+mn-cs"/>
              </a:defRPr>
            </a:lvl1pPr>
          </a:lstStyle>
          <a:p>
            <a:pPr>
              <a:defRPr/>
            </a:pPr>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a:latin typeface="Verdana" pitchFamily="45" charset="0"/>
                <a:ea typeface="+mn-ea"/>
                <a:cs typeface="+mn-cs"/>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kumimoji="0" sz="1200">
                <a:latin typeface="Verdana" pitchFamily="45" charset="0"/>
                <a:ea typeface="+mn-ea"/>
                <a:cs typeface="+mn-cs"/>
              </a:defRPr>
            </a:lvl1pPr>
          </a:lstStyle>
          <a:p>
            <a:pPr>
              <a:defRPr/>
            </a:pPr>
            <a:fld id="{CB8C4C1C-06D4-2C49-9F49-CD2E4D9D839B}" type="slidenum">
              <a:rPr lang="en-US"/>
              <a:pPr>
                <a:defRPr/>
              </a:pPr>
              <a:t>‹#›</a:t>
            </a:fld>
            <a:endParaRPr lang="en-US"/>
          </a:p>
        </p:txBody>
      </p:sp>
    </p:spTree>
    <p:extLst>
      <p:ext uri="{BB962C8B-B14F-4D97-AF65-F5344CB8AC3E}">
        <p14:creationId xmlns:p14="http://schemas.microsoft.com/office/powerpoint/2010/main" val="1216988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45" charset="0"/>
        <a:ea typeface="ヒラギノ角ゴ Pro W3" pitchFamily="80" charset="-128"/>
        <a:cs typeface="ヒラギノ角ゴ Pro W3" pitchFamily="80" charset="-128"/>
      </a:defRPr>
    </a:lvl1pPr>
    <a:lvl2pPr marL="4572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2pPr>
    <a:lvl3pPr marL="9144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3pPr>
    <a:lvl4pPr marL="13716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4pPr>
    <a:lvl5pPr marL="18288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a:t>
            </a:fld>
            <a:endParaRPr lang="en-US"/>
          </a:p>
        </p:txBody>
      </p:sp>
    </p:spTree>
    <p:extLst>
      <p:ext uri="{BB962C8B-B14F-4D97-AF65-F5344CB8AC3E}">
        <p14:creationId xmlns:p14="http://schemas.microsoft.com/office/powerpoint/2010/main" val="3918034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Idea is that you place these kernel functions at strategic locations, and when summed across the domain, the result is a smooth field function from which geometry can be extracted.</a:t>
            </a:r>
          </a:p>
          <a:p>
            <a:endParaRPr lang="en-US" baseline="0" dirty="0" smtClean="0"/>
          </a:p>
          <a:p>
            <a:r>
              <a:rPr lang="en-US" baseline="0" dirty="0" smtClean="0"/>
              <a:t>Radial Basis Functions are a class of kernel functions that are well studied for use in implicit modeling.</a:t>
            </a:r>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10</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Scatter plots</a:t>
            </a:r>
            <a:r>
              <a:rPr lang="en-US" baseline="0" dirty="0" smtClean="0"/>
              <a:t> are through centerline. Horizontal axis is distance from center, and vertical axis is the value of the RBF</a:t>
            </a:r>
            <a:r>
              <a:rPr lang="en-US" baseline="0" dirty="0" smtClean="0"/>
              <a:t>.</a:t>
            </a:r>
          </a:p>
          <a:p>
            <a:endParaRPr lang="en-US" baseline="0" dirty="0" smtClean="0"/>
          </a:p>
          <a:p>
            <a:r>
              <a:rPr lang="en-US" baseline="0" dirty="0" smtClean="0"/>
              <a:t>Blue is low value. Red is high value.</a:t>
            </a:r>
            <a:endParaRPr lang="en-US" baseline="0" dirty="0" smtClean="0"/>
          </a:p>
          <a:p>
            <a:endParaRPr lang="en-US" baseline="0" dirty="0" smtClean="0"/>
          </a:p>
          <a:p>
            <a:r>
              <a:rPr lang="en-US" baseline="0" dirty="0" smtClean="0"/>
              <a:t>p is an arbitrary point in the field and A is the center of the RBF.</a:t>
            </a:r>
          </a:p>
          <a:p>
            <a:endParaRPr lang="en-US" baseline="0" dirty="0" smtClean="0"/>
          </a:p>
          <a:p>
            <a:r>
              <a:rPr lang="en-US" baseline="0" dirty="0" smtClean="0"/>
              <a:t>Here, the curve represents the signed distance field for a unit radius circle or sphere located at the origin. Notice that the value of the field is negative inside the sphere and positive outside the field, and the sphere itself is located at </a:t>
            </a:r>
            <a:r>
              <a:rPr lang="en-US" baseline="0" dirty="0" err="1" smtClean="0"/>
              <a:t>isosurface</a:t>
            </a:r>
            <a:r>
              <a:rPr lang="en-US" baseline="0" dirty="0" smtClean="0"/>
              <a:t> value 0.</a:t>
            </a:r>
          </a:p>
          <a:p>
            <a:endParaRPr lang="en-US" baseline="0" dirty="0" smtClean="0"/>
          </a:p>
          <a:p>
            <a:r>
              <a:rPr lang="en-US" baseline="0" dirty="0" smtClean="0"/>
              <a:t>Obviously this could negated for positive values in the interior and negative values in the exterior.</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11</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useful for rendering specific singular geometries, such as circles/spheres since we can define the function such that </a:t>
            </a:r>
            <a:r>
              <a:rPr lang="en-US" baseline="0" dirty="0" err="1" smtClean="0"/>
              <a:t>isosurface</a:t>
            </a:r>
            <a:r>
              <a:rPr lang="en-US" baseline="0" dirty="0" smtClean="0"/>
              <a:t> zero is on the surface. The thick dark circle in the picture is </a:t>
            </a:r>
            <a:r>
              <a:rPr lang="en-US" baseline="0" dirty="0" err="1" smtClean="0"/>
              <a:t>isosurface</a:t>
            </a:r>
            <a:r>
              <a:rPr lang="en-US" baseline="0" dirty="0" smtClean="0"/>
              <a:t> zero. The discontinuity at r = 0 makes this function less desirable for more sophisticated modeling.</a:t>
            </a:r>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12</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also called</a:t>
            </a:r>
            <a:r>
              <a:rPr lang="en-US" baseline="0" dirty="0" smtClean="0"/>
              <a:t> the thin plate spline RBF.</a:t>
            </a:r>
          </a:p>
          <a:p>
            <a:endParaRPr lang="en-US" baseline="0" dirty="0" smtClean="0"/>
          </a:p>
          <a:p>
            <a:r>
              <a:rPr lang="en-US" baseline="0" dirty="0" smtClean="0"/>
              <a:t>In this case, notice there are two zero points…one at the center and one at p-A = 1.</a:t>
            </a:r>
          </a:p>
          <a:p>
            <a:endParaRPr lang="en-US" baseline="0" dirty="0" smtClean="0"/>
          </a:p>
          <a:p>
            <a:r>
              <a:rPr lang="en-US" baseline="0" dirty="0" smtClean="0"/>
              <a:t>Also notice this function has a continuous first derivative. The second and higher derivatives have discontinuities when p = A. So, here we have C</a:t>
            </a:r>
            <a:r>
              <a:rPr lang="en-US" baseline="30000" dirty="0" smtClean="0"/>
              <a:t>1</a:t>
            </a:r>
            <a:r>
              <a:rPr lang="en-US" baseline="0" dirty="0" smtClean="0"/>
              <a:t> continuity where the signed distance field gave us C</a:t>
            </a:r>
            <a:r>
              <a:rPr lang="en-US" baseline="30000" dirty="0" smtClean="0"/>
              <a:t>0</a:t>
            </a:r>
            <a:r>
              <a:rPr lang="en-US" baseline="0" dirty="0" smtClean="0"/>
              <a:t>. This function should enable modeling smoother implicit surfaces…we’ll get into that in a few slides.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13</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Gaussian distribution</a:t>
            </a:r>
            <a:r>
              <a:rPr lang="en-US" baseline="0" dirty="0" smtClean="0"/>
              <a:t> is nice because it dissipates to zero at infinity. This is intuitive, and you can easily see what would happen if you superimpose several kernels across the field. Easier to mentally “see” what the field function will look like in combination with several such RBF kernels.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14</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15</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Notice that this RBF has </a:t>
            </a:r>
            <a:r>
              <a:rPr lang="en-US" baseline="0" dirty="0" smtClean="0"/>
              <a:t>a range that is bounded between 0 and 1. It has compact support, and goes to zero at infinity.</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16</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looks like the function used to generate </a:t>
            </a:r>
            <a:r>
              <a:rPr lang="en-US" baseline="0" dirty="0" err="1" smtClean="0"/>
              <a:t>metaballs</a:t>
            </a:r>
            <a:r>
              <a:rPr lang="en-US" baseline="0" dirty="0" smtClean="0"/>
              <a:t>/blobby surfaces. It is intuitive. Value is interpolated between points, but fall off ensures there is a local maximum at each point; each point remains distinguishable. There is an obvious look to </a:t>
            </a:r>
            <a:r>
              <a:rPr lang="en-US" baseline="0" dirty="0" err="1" smtClean="0"/>
              <a:t>metaballs</a:t>
            </a:r>
            <a:r>
              <a:rPr lang="en-US" baseline="0" dirty="0" smtClean="0"/>
              <a:t>/</a:t>
            </a:r>
            <a:r>
              <a:rPr lang="en-US" baseline="0" dirty="0" err="1" smtClean="0"/>
              <a:t>blobbies</a:t>
            </a:r>
            <a:r>
              <a:rPr lang="en-US" baseline="0" dirty="0" smtClean="0"/>
              <a:t> that is impossible to disguise. For some applications, such as light field modeling in which the geometry of </a:t>
            </a:r>
            <a:r>
              <a:rPr lang="en-US" baseline="0" dirty="0" err="1" smtClean="0"/>
              <a:t>isosurfaces</a:t>
            </a:r>
            <a:r>
              <a:rPr lang="en-US" baseline="0" dirty="0" smtClean="0"/>
              <a:t> is never directly rendered, this may be suitable. For modeling game level geometry, this function yields geometry that has a distinctly procedural/generative </a:t>
            </a:r>
            <a:r>
              <a:rPr lang="en-US" baseline="0" dirty="0" smtClean="0"/>
              <a:t>look that may rarely be suitable.</a:t>
            </a:r>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17</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Both of these RBF’s have non-compact support, with a range that goes to infinity.</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18</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Back to the signed distance field. Notice that this function fills in the space between the kernel points, unlike the Gaussian kernel.</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19</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Left-most image:</a:t>
            </a:r>
            <a:r>
              <a:rPr lang="en-US" baseline="0" dirty="0" smtClean="0"/>
              <a:t> “</a:t>
            </a:r>
            <a:r>
              <a:rPr lang="en-US" baseline="0" dirty="0" err="1" smtClean="0"/>
              <a:t>m</a:t>
            </a:r>
            <a:r>
              <a:rPr lang="en-US" dirty="0" err="1" smtClean="0"/>
              <a:t>etaballs</a:t>
            </a:r>
            <a:r>
              <a:rPr lang="en-US" dirty="0" smtClean="0"/>
              <a:t>” or “</a:t>
            </a:r>
            <a:r>
              <a:rPr lang="en-US" dirty="0" err="1" smtClean="0"/>
              <a:t>blobbies</a:t>
            </a:r>
            <a:r>
              <a:rPr lang="en-US" dirty="0" smtClean="0"/>
              <a:t>”</a:t>
            </a:r>
            <a:r>
              <a:rPr lang="en-US" baseline="0" dirty="0" smtClean="0"/>
              <a:t> merge together to generate joined blobs that resemble a lava lamp. Fun technique (at least for the first 5 minutes), and readily </a:t>
            </a:r>
            <a:r>
              <a:rPr lang="en-US" baseline="0" dirty="0" err="1" smtClean="0"/>
              <a:t>recognizable.d</a:t>
            </a:r>
            <a:r>
              <a:rPr lang="en-US" baseline="0" dirty="0" smtClean="0"/>
              <a:t> Not likely to be used for modeling general scene geometry. Underlying volumetric field may be used to model lighting.</a:t>
            </a:r>
          </a:p>
          <a:p>
            <a:endParaRPr lang="en-US" baseline="0" dirty="0" smtClean="0"/>
          </a:p>
          <a:p>
            <a:r>
              <a:rPr lang="en-US" baseline="0" dirty="0" smtClean="0"/>
              <a:t>Middle image: in games, implicit surfaces commonly used to generate surfaces to render simulated fluids</a:t>
            </a:r>
          </a:p>
          <a:p>
            <a:pPr marL="171450" indent="-171450">
              <a:buFontTx/>
              <a:buChar char="-"/>
            </a:pPr>
            <a:r>
              <a:rPr lang="en-US" baseline="0" dirty="0" smtClean="0"/>
              <a:t>SPH simulation…</a:t>
            </a:r>
            <a:r>
              <a:rPr lang="en-US" baseline="0" dirty="0" err="1" smtClean="0"/>
              <a:t>Lagrangian</a:t>
            </a:r>
            <a:r>
              <a:rPr lang="en-US" baseline="0" dirty="0" smtClean="0"/>
              <a:t> approach. This is common for real time physics as it can leverage RBD collision system for fluid/solid interaction, requires no gridding, etc. Implicit surface generated using </a:t>
            </a:r>
            <a:r>
              <a:rPr lang="en-US" baseline="0" dirty="0" err="1" smtClean="0"/>
              <a:t>metaballs</a:t>
            </a:r>
            <a:r>
              <a:rPr lang="en-US" baseline="0" dirty="0" smtClean="0"/>
              <a:t> approach based on particle position with size based on the mass of fluid carried in that particle.</a:t>
            </a:r>
          </a:p>
          <a:p>
            <a:pPr marL="171450" indent="-171450">
              <a:buFontTx/>
              <a:buChar char="-"/>
            </a:pPr>
            <a:r>
              <a:rPr lang="en-US" baseline="0" dirty="0" err="1" smtClean="0"/>
              <a:t>Eulerian</a:t>
            </a:r>
            <a:r>
              <a:rPr lang="en-US" baseline="0" dirty="0" smtClean="0"/>
              <a:t>-based fluids solved on a grid, such as Lattice Boltzmann. Fluid properties such as density are known at each cell of a grid, and level set implicit geometry methods can be used to extract a surface mesh to render.</a:t>
            </a:r>
          </a:p>
          <a:p>
            <a:endParaRPr lang="en-US" baseline="0" dirty="0" smtClean="0"/>
          </a:p>
          <a:p>
            <a:pPr marL="0" indent="0">
              <a:buFontTx/>
              <a:buNone/>
            </a:pPr>
            <a:r>
              <a:rPr lang="en-US" baseline="0" dirty="0" smtClean="0"/>
              <a:t>Right-most image: simple vector fields are sometimes used for path planning…let target point be a magnet, or “sink,” and obstructions a “source”. Set an initial velocity and let the source push the object (bot, character, particle) away from the source and pull it towards the sink. The source and sink increment the velocity to generate an obstacle avoiding path towards the target. Trace streamlines to generate implicit path that is pushed away from obstructions and pulled towards the target.</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a:t>
            </a:fld>
            <a:endParaRPr lang="en-US"/>
          </a:p>
        </p:txBody>
      </p:sp>
    </p:spTree>
    <p:extLst>
      <p:ext uri="{BB962C8B-B14F-4D97-AF65-F5344CB8AC3E}">
        <p14:creationId xmlns:p14="http://schemas.microsoft.com/office/powerpoint/2010/main" val="79274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Similarly, the </a:t>
            </a:r>
            <a:r>
              <a:rPr lang="en-US" baseline="0" dirty="0" err="1" smtClean="0"/>
              <a:t>biharmonic</a:t>
            </a:r>
            <a:r>
              <a:rPr lang="en-US" baseline="0" dirty="0" smtClean="0"/>
              <a:t> RBF fills the space between the kernel points.</a:t>
            </a:r>
          </a:p>
          <a:p>
            <a:endParaRPr lang="en-US" baseline="0" dirty="0" smtClean="0"/>
          </a:p>
          <a:p>
            <a:r>
              <a:rPr lang="en-US" baseline="0" dirty="0" smtClean="0"/>
              <a:t>Infinite support is the thing that makes this happen. The effect of each kernel is to create a field that fills all space with nonzero values, unbounded at infinity.</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20</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21</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a:t>
            </a:r>
            <a:r>
              <a:rPr lang="en-US" baseline="0" dirty="0" err="1" smtClean="0"/>
              <a:t>biharmonic</a:t>
            </a:r>
            <a:r>
              <a:rPr lang="en-US" baseline="0" dirty="0" smtClean="0"/>
              <a:t> RBF kernels</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22</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an isocurve that interpolates the points, but it’s value is not known without evaluating the field. Ideally, we’d like to control the value of the isocurve/surface that passes through our control points. How can we do that?</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23</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constant offset to the total field value only works if all the points are on the same isocurve/surface. </a:t>
            </a:r>
            <a:r>
              <a:rPr lang="en-US" b="1" baseline="0" dirty="0" smtClean="0"/>
              <a:t>This is only true when </a:t>
            </a:r>
            <a:r>
              <a:rPr lang="en-US" b="1" baseline="0" dirty="0" smtClean="0"/>
              <a:t>the kernels are spaced uniformly on a circle or sphere such that the field is symmetric!</a:t>
            </a:r>
            <a:r>
              <a:rPr lang="en-US" baseline="0" dirty="0" smtClean="0"/>
              <a:t> Break this symmetry, </a:t>
            </a:r>
            <a:r>
              <a:rPr lang="en-US" baseline="0" dirty="0" smtClean="0"/>
              <a:t>and a constant offset no longer </a:t>
            </a:r>
            <a:r>
              <a:rPr lang="en-US" baseline="0" dirty="0" smtClean="0"/>
              <a:t>works, in general, </a:t>
            </a:r>
            <a:r>
              <a:rPr lang="en-US" baseline="0" dirty="0" smtClean="0"/>
              <a:t>to shift the value of the curve/surface passing through the points</a:t>
            </a:r>
            <a:r>
              <a:rPr lang="en-US" baseline="0" dirty="0" smtClean="0"/>
              <a:t>. We need a generalized method to adjust the field.</a:t>
            </a:r>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24</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a:t>
            </a:r>
            <a:r>
              <a:rPr lang="en-US" baseline="0" dirty="0" err="1" smtClean="0"/>
              <a:t>biharmonic</a:t>
            </a:r>
            <a:r>
              <a:rPr lang="en-US" baseline="0" dirty="0" smtClean="0"/>
              <a:t> RBF kernels</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25</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a:t>
            </a:r>
            <a:r>
              <a:rPr lang="en-US" baseline="0" dirty="0" err="1" smtClean="0"/>
              <a:t>biharmonic</a:t>
            </a:r>
            <a:r>
              <a:rPr lang="en-US" baseline="0" dirty="0" smtClean="0"/>
              <a:t> RBF kernels</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26</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a:t>
            </a:r>
            <a:r>
              <a:rPr lang="en-US" baseline="0" dirty="0" err="1" smtClean="0"/>
              <a:t>biharmonic</a:t>
            </a:r>
            <a:r>
              <a:rPr lang="en-US" baseline="0" dirty="0" smtClean="0"/>
              <a:t> RBF kernels</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27</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a:t>
            </a:r>
            <a:r>
              <a:rPr lang="en-US" baseline="0" dirty="0" err="1" smtClean="0"/>
              <a:t>biharmonic</a:t>
            </a:r>
            <a:r>
              <a:rPr lang="en-US" baseline="0" dirty="0" smtClean="0"/>
              <a:t> RBF kernels</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28</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See </a:t>
            </a:r>
            <a:r>
              <a:rPr lang="en-US" baseline="0" dirty="0" err="1" smtClean="0"/>
              <a:t>Numpy</a:t>
            </a:r>
            <a:r>
              <a:rPr lang="en-US" baseline="0" dirty="0" smtClean="0"/>
              <a:t>, an open source Python add on library, for an implementation of an SVD solver.</a:t>
            </a:r>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29</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a:t>
            </a:r>
            <a:r>
              <a:rPr lang="en-US" baseline="0" dirty="0" err="1" smtClean="0"/>
              <a:t>biharmonic</a:t>
            </a:r>
            <a:r>
              <a:rPr lang="en-US" baseline="0" dirty="0" smtClean="0"/>
              <a:t> RBF kernels</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30</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a:t>
            </a:r>
            <a:r>
              <a:rPr lang="en-US" baseline="0" dirty="0" err="1" smtClean="0"/>
              <a:t>biharmonic</a:t>
            </a:r>
            <a:r>
              <a:rPr lang="en-US" baseline="0" dirty="0" smtClean="0"/>
              <a:t> RBF kernels</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31</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a:t>
            </a:r>
            <a:r>
              <a:rPr lang="en-US" baseline="0" dirty="0" err="1" smtClean="0"/>
              <a:t>biharmonic</a:t>
            </a:r>
            <a:r>
              <a:rPr lang="en-US" baseline="0" dirty="0" smtClean="0"/>
              <a:t> RBF kernels</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32</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a:t>
            </a:r>
            <a:r>
              <a:rPr lang="en-US" baseline="0" dirty="0" err="1" smtClean="0"/>
              <a:t>biharmonic</a:t>
            </a:r>
            <a:r>
              <a:rPr lang="en-US" baseline="0" dirty="0" smtClean="0"/>
              <a:t> RBF kernels</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33</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a:t>
            </a:r>
            <a:r>
              <a:rPr lang="en-US" baseline="0" dirty="0" err="1" smtClean="0"/>
              <a:t>biharmonic</a:t>
            </a:r>
            <a:r>
              <a:rPr lang="en-US" baseline="0" dirty="0" smtClean="0"/>
              <a:t> RBF kernels</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34</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a:t>
            </a:r>
            <a:r>
              <a:rPr lang="en-US" baseline="0" dirty="0" err="1" smtClean="0"/>
              <a:t>biharmonic</a:t>
            </a:r>
            <a:r>
              <a:rPr lang="en-US" baseline="0" dirty="0" smtClean="0"/>
              <a:t> RBF kernels</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35</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adding the planar offset, which minimizes the curvature, we get a more reasonable curve/surface. This is a better choice for modeling implicit surfaces with RBF’s</a:t>
            </a:r>
          </a:p>
          <a:p>
            <a:endParaRPr lang="en-US" baseline="0" dirty="0" smtClean="0"/>
          </a:p>
          <a:p>
            <a:r>
              <a:rPr lang="en-US" baseline="0" dirty="0" smtClean="0"/>
              <a:t>Do not have to have four external points. Need at least one. May get better results if you have more than one, and if they are uniformly distributed on a circle (2D) or sphere (3D).</a:t>
            </a:r>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36</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adding the planar offset, which minimizes the curvature, we get a more reasonable curve/surface. This is a better choice for modeling </a:t>
            </a:r>
            <a:r>
              <a:rPr lang="en-US" baseline="0" smtClean="0"/>
              <a:t>implicit surfaces with RBF’s</a:t>
            </a:r>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37</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38</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39</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40</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41</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42</a:t>
            </a:fld>
            <a:endParaRPr lang="en-US"/>
          </a:p>
        </p:txBody>
      </p:sp>
    </p:spTree>
    <p:extLst>
      <p:ext uri="{BB962C8B-B14F-4D97-AF65-F5344CB8AC3E}">
        <p14:creationId xmlns:p14="http://schemas.microsoft.com/office/powerpoint/2010/main" val="1286501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43</a:t>
            </a:fld>
            <a:endParaRPr lang="en-US"/>
          </a:p>
        </p:txBody>
      </p:sp>
    </p:spTree>
    <p:extLst>
      <p:ext uri="{BB962C8B-B14F-4D97-AF65-F5344CB8AC3E}">
        <p14:creationId xmlns:p14="http://schemas.microsoft.com/office/powerpoint/2010/main" val="3091926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44</a:t>
            </a:fld>
            <a:endParaRPr lang="en-US"/>
          </a:p>
        </p:txBody>
      </p:sp>
    </p:spTree>
    <p:extLst>
      <p:ext uri="{BB962C8B-B14F-4D97-AF65-F5344CB8AC3E}">
        <p14:creationId xmlns:p14="http://schemas.microsoft.com/office/powerpoint/2010/main" val="551749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45</a:t>
            </a:fld>
            <a:endParaRPr lang="en-US"/>
          </a:p>
        </p:txBody>
      </p:sp>
    </p:spTree>
    <p:extLst>
      <p:ext uri="{BB962C8B-B14F-4D97-AF65-F5344CB8AC3E}">
        <p14:creationId xmlns:p14="http://schemas.microsoft.com/office/powerpoint/2010/main" val="1232173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46</a:t>
            </a:fld>
            <a:endParaRPr lang="en-US"/>
          </a:p>
        </p:txBody>
      </p:sp>
    </p:spTree>
    <p:extLst>
      <p:ext uri="{BB962C8B-B14F-4D97-AF65-F5344CB8AC3E}">
        <p14:creationId xmlns:p14="http://schemas.microsoft.com/office/powerpoint/2010/main" val="4200586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47</a:t>
            </a:fld>
            <a:endParaRPr lang="en-US"/>
          </a:p>
        </p:txBody>
      </p:sp>
    </p:spTree>
    <p:extLst>
      <p:ext uri="{BB962C8B-B14F-4D97-AF65-F5344CB8AC3E}">
        <p14:creationId xmlns:p14="http://schemas.microsoft.com/office/powerpoint/2010/main" val="40887819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48</a:t>
            </a:fld>
            <a:endParaRPr lang="en-US"/>
          </a:p>
        </p:txBody>
      </p:sp>
    </p:spTree>
    <p:extLst>
      <p:ext uri="{BB962C8B-B14F-4D97-AF65-F5344CB8AC3E}">
        <p14:creationId xmlns:p14="http://schemas.microsoft.com/office/powerpoint/2010/main" val="3046101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49</a:t>
            </a:fld>
            <a:endParaRPr lang="en-US"/>
          </a:p>
        </p:txBody>
      </p:sp>
    </p:spTree>
    <p:extLst>
      <p:ext uri="{BB962C8B-B14F-4D97-AF65-F5344CB8AC3E}">
        <p14:creationId xmlns:p14="http://schemas.microsoft.com/office/powerpoint/2010/main" val="137933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50</a:t>
            </a:fld>
            <a:endParaRPr lang="en-US"/>
          </a:p>
        </p:txBody>
      </p:sp>
    </p:spTree>
    <p:extLst>
      <p:ext uri="{BB962C8B-B14F-4D97-AF65-F5344CB8AC3E}">
        <p14:creationId xmlns:p14="http://schemas.microsoft.com/office/powerpoint/2010/main" val="393632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 for intro to potential fields</a:t>
            </a:r>
          </a:p>
          <a:p>
            <a:endParaRPr lang="en-US" baseline="0" dirty="0" smtClean="0"/>
          </a:p>
          <a:p>
            <a:r>
              <a:rPr lang="en-US" baseline="0" dirty="0" smtClean="0"/>
              <a:t>Mention conservation laws</a:t>
            </a:r>
          </a:p>
          <a:p>
            <a:endParaRPr lang="en-US" dirty="0" smtClean="0"/>
          </a:p>
          <a:p>
            <a:r>
              <a:rPr lang="en-US" dirty="0" smtClean="0"/>
              <a:t>Laplace’s equation as</a:t>
            </a:r>
            <a:r>
              <a:rPr lang="en-US" baseline="0" dirty="0" smtClean="0"/>
              <a:t> representation of conservation of mass of a fluid</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Yes, we’re getting into physics a bit, but it enables some pretty cool and useful implicit surface and curves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51</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 for intro to potential fields</a:t>
            </a:r>
          </a:p>
          <a:p>
            <a:endParaRPr lang="en-US" baseline="0" dirty="0" smtClean="0"/>
          </a:p>
          <a:p>
            <a:r>
              <a:rPr lang="en-US" baseline="0" dirty="0" smtClean="0"/>
              <a:t>Mention conservation laws</a:t>
            </a:r>
          </a:p>
          <a:p>
            <a:endParaRPr lang="en-US" dirty="0" smtClean="0"/>
          </a:p>
          <a:p>
            <a:r>
              <a:rPr lang="en-US" dirty="0" smtClean="0"/>
              <a:t>Laplace’s equation as</a:t>
            </a:r>
            <a:r>
              <a:rPr lang="en-US" baseline="0" dirty="0" smtClean="0"/>
              <a:t> representation of conservation of mass of a fluid</a:t>
            </a:r>
          </a:p>
          <a:p>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52</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of superposition allows us</a:t>
            </a:r>
            <a:r>
              <a:rPr lang="en-US" baseline="0" dirty="0" smtClean="0"/>
              <a:t> to generate a desirable field by introducing a set of primitive solutions that control the field in a meaningful way.</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53</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freak out about</a:t>
            </a:r>
            <a:r>
              <a:rPr lang="en-US" baseline="0" dirty="0" smtClean="0"/>
              <a:t> inverse square root or discontinuity when r == 0!</a:t>
            </a:r>
          </a:p>
          <a:p>
            <a:endParaRPr lang="en-US" baseline="0" dirty="0" smtClean="0"/>
          </a:p>
          <a:p>
            <a:r>
              <a:rPr lang="en-US" baseline="0" dirty="0" smtClean="0"/>
              <a:t>We can evaluate anywhere. Doesn’t have to be on a grid.</a:t>
            </a:r>
          </a:p>
          <a:p>
            <a:endParaRPr lang="en-US" baseline="0" dirty="0" smtClean="0"/>
          </a:p>
          <a:p>
            <a:r>
              <a:rPr lang="en-US" baseline="0" dirty="0" smtClean="0"/>
              <a:t>Infinite support, but at the location of the kernel….influence decays to zero at infinity. So this is not good for fitting surfaces to scattered fields.</a:t>
            </a:r>
          </a:p>
          <a:p>
            <a:endParaRPr lang="en-US" baseline="0" dirty="0" smtClean="0"/>
          </a:p>
          <a:p>
            <a:r>
              <a:rPr lang="en-US" baseline="0" dirty="0" smtClean="0"/>
              <a:t>(Think about whether or not to introduce the negative sign here</a:t>
            </a:r>
            <a:r>
              <a:rPr lang="en-US" baseline="0" dirty="0" smtClean="0"/>
              <a:t>…)</a:t>
            </a:r>
          </a:p>
          <a:p>
            <a:endParaRPr lang="en-US" baseline="0" dirty="0" smtClean="0"/>
          </a:p>
          <a:p>
            <a:r>
              <a:rPr lang="en-US" baseline="0" dirty="0" smtClean="0"/>
              <a:t>Notice that this is an RBF</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54</a:t>
            </a:fld>
            <a:endParaRPr lang="en-US"/>
          </a:p>
        </p:txBody>
      </p:sp>
    </p:spTree>
    <p:extLst>
      <p:ext uri="{BB962C8B-B14F-4D97-AF65-F5344CB8AC3E}">
        <p14:creationId xmlns:p14="http://schemas.microsoft.com/office/powerpoint/2010/main" val="20824445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55</a:t>
            </a:fld>
            <a:endParaRPr lang="en-US"/>
          </a:p>
        </p:txBody>
      </p:sp>
    </p:spTree>
    <p:extLst>
      <p:ext uri="{BB962C8B-B14F-4D97-AF65-F5344CB8AC3E}">
        <p14:creationId xmlns:p14="http://schemas.microsoft.com/office/powerpoint/2010/main" val="1630937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 a 2D source, however…story is different. Infinite support!</a:t>
            </a:r>
            <a:r>
              <a:rPr lang="en-US" baseline="0" dirty="0" smtClean="0"/>
              <a:t> So we can use this to model scattered point clouds.</a:t>
            </a:r>
            <a:endParaRPr lang="en-US" dirty="0" smtClean="0"/>
          </a:p>
          <a:p>
            <a:endParaRPr lang="en-US" dirty="0" smtClean="0"/>
          </a:p>
          <a:p>
            <a:r>
              <a:rPr lang="en-US" dirty="0" smtClean="0"/>
              <a:t>Ask me afterwards</a:t>
            </a:r>
            <a:r>
              <a:rPr lang="en-US" baseline="0" dirty="0" smtClean="0"/>
              <a:t> if you want to understand why this is </a:t>
            </a:r>
            <a:r>
              <a:rPr lang="en-US" baseline="0" dirty="0" err="1" smtClean="0"/>
              <a:t>ln</a:t>
            </a:r>
            <a:r>
              <a:rPr lang="en-US" baseline="0" dirty="0" smtClean="0"/>
              <a:t>(r) instead of 1/r!</a:t>
            </a:r>
          </a:p>
          <a:p>
            <a:endParaRPr lang="en-US" baseline="0" dirty="0" smtClean="0"/>
          </a:p>
          <a:p>
            <a:r>
              <a:rPr lang="en-US" baseline="0" dirty="0" smtClean="0"/>
              <a:t>There also exists a closed form equation for the source distributed over a polygon in </a:t>
            </a:r>
            <a:r>
              <a:rPr lang="en-US" baseline="0" dirty="0" smtClean="0"/>
              <a:t>3D</a:t>
            </a:r>
          </a:p>
          <a:p>
            <a:endParaRPr lang="en-US" baseline="0" dirty="0" smtClean="0"/>
          </a:p>
          <a:p>
            <a:r>
              <a:rPr lang="en-US" baseline="0" dirty="0" smtClean="0"/>
              <a:t>Notice that this resembles the </a:t>
            </a:r>
            <a:r>
              <a:rPr lang="en-US" baseline="0" dirty="0" err="1" smtClean="0"/>
              <a:t>biharmonic</a:t>
            </a:r>
            <a:r>
              <a:rPr lang="en-US" baseline="0" dirty="0" smtClean="0"/>
              <a:t> RBF. The single point version is an RBF, but the line segment version is not. There also exists a closed form kernel function for a polygonal potential source in 3D. It is quite ugly and computationally expensive.</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56</a:t>
            </a:fld>
            <a:endParaRPr lang="en-US"/>
          </a:p>
        </p:txBody>
      </p:sp>
    </p:spTree>
    <p:extLst>
      <p:ext uri="{BB962C8B-B14F-4D97-AF65-F5344CB8AC3E}">
        <p14:creationId xmlns:p14="http://schemas.microsoft.com/office/powerpoint/2010/main" val="20824445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57</a:t>
            </a:fld>
            <a:endParaRPr lang="en-US"/>
          </a:p>
        </p:txBody>
      </p:sp>
    </p:spTree>
    <p:extLst>
      <p:ext uri="{BB962C8B-B14F-4D97-AF65-F5344CB8AC3E}">
        <p14:creationId xmlns:p14="http://schemas.microsoft.com/office/powerpoint/2010/main" val="20824445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use the 2D source (point or constant</a:t>
            </a:r>
            <a:r>
              <a:rPr lang="en-US" baseline="0" dirty="0" smtClean="0"/>
              <a:t> segment) to model point clouds, but also to model flow relative to closed surfaces.</a:t>
            </a:r>
          </a:p>
          <a:p>
            <a:endParaRPr lang="en-US" dirty="0" smtClean="0"/>
          </a:p>
          <a:p>
            <a:r>
              <a:rPr lang="en-US" dirty="0" smtClean="0"/>
              <a:t>W</a:t>
            </a:r>
            <a:r>
              <a:rPr lang="en-US" baseline="0" dirty="0" smtClean="0"/>
              <a:t>e can use a constant distributed source to generate a smooth potential off of an area surface. We could generate an offset surface using point sources, but this would not be smooth.</a:t>
            </a:r>
          </a:p>
          <a:p>
            <a:endParaRPr lang="en-US" baseline="0" dirty="0" smtClean="0"/>
          </a:p>
          <a:p>
            <a:r>
              <a:rPr lang="en-US" baseline="0" dirty="0" smtClean="0"/>
              <a:t>Need to fill in details of boundary conditions (</a:t>
            </a:r>
            <a:r>
              <a:rPr lang="en-US" baseline="0" dirty="0" err="1" smtClean="0"/>
              <a:t>Dirichlet</a:t>
            </a:r>
            <a:r>
              <a:rPr lang="en-US" baseline="0" dirty="0" smtClean="0"/>
              <a:t> vs. Neumann), formulation of system, point to references to solve linear system.</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58</a:t>
            </a:fld>
            <a:endParaRPr lang="en-US"/>
          </a:p>
        </p:txBody>
      </p:sp>
    </p:spTree>
    <p:extLst>
      <p:ext uri="{BB962C8B-B14F-4D97-AF65-F5344CB8AC3E}">
        <p14:creationId xmlns:p14="http://schemas.microsoft.com/office/powerpoint/2010/main" val="2082444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can use a constant distributed source to generate a smooth potential off of an area surface. We could generate an offset surface using point sources, but this would not be smooth.</a:t>
            </a:r>
          </a:p>
          <a:p>
            <a:endParaRPr lang="en-US" baseline="0" dirty="0" smtClean="0"/>
          </a:p>
          <a:p>
            <a:r>
              <a:rPr lang="en-US" baseline="0" dirty="0" smtClean="0"/>
              <a:t>Need to fill in details of boundary conditions (</a:t>
            </a:r>
            <a:r>
              <a:rPr lang="en-US" baseline="0" dirty="0" err="1" smtClean="0"/>
              <a:t>Dirichlet</a:t>
            </a:r>
            <a:r>
              <a:rPr lang="en-US" baseline="0" dirty="0" smtClean="0"/>
              <a:t> vs. Neumann), formulation of system, point to references to solve linear system.</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59</a:t>
            </a:fld>
            <a:endParaRPr lang="en-US"/>
          </a:p>
        </p:txBody>
      </p:sp>
    </p:spTree>
    <p:extLst>
      <p:ext uri="{BB962C8B-B14F-4D97-AF65-F5344CB8AC3E}">
        <p14:creationId xmlns:p14="http://schemas.microsoft.com/office/powerpoint/2010/main" val="208244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6</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can use a constant distributed source to generate a smooth potential off of an area surface. We could generate an offset surface using point sources, but this would not be smooth.</a:t>
            </a:r>
          </a:p>
          <a:p>
            <a:endParaRPr lang="en-US" baseline="0" dirty="0" smtClean="0"/>
          </a:p>
          <a:p>
            <a:r>
              <a:rPr lang="en-US" baseline="0" dirty="0" err="1" smtClean="0"/>
              <a:t>Dirichlet</a:t>
            </a:r>
            <a:r>
              <a:rPr lang="en-US" baseline="0" dirty="0" smtClean="0"/>
              <a:t> boundary conditions refer to the direct specification of the total potential. Note that the traditional RBF-based interpolated field technique, shown in the earlier slides, also specifies the total field value for each control point. This too is an example of </a:t>
            </a:r>
            <a:r>
              <a:rPr lang="en-US" baseline="0" dirty="0" err="1" smtClean="0"/>
              <a:t>Dirichlet</a:t>
            </a:r>
            <a:r>
              <a:rPr lang="en-US" baseline="0" dirty="0" smtClean="0"/>
              <a:t> boundary conditions.</a:t>
            </a:r>
          </a:p>
          <a:p>
            <a:endParaRPr lang="en-US" baseline="0" dirty="0" smtClean="0"/>
          </a:p>
          <a:p>
            <a:r>
              <a:rPr lang="en-US" baseline="0" dirty="0" smtClean="0"/>
              <a:t>Another type of boundary condition, the Neumann boundary condition, specifies the value of the derivative in the desired gradient direction instead. This is certainly used extensively for potential flow modeling and could be some benefit to doing this for implicit surface modeling. The velocity equations given on these pages provide enough information to formulate a system of equations based on Neumann boundary conditions.</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60</a:t>
            </a:fld>
            <a:endParaRPr lang="en-US"/>
          </a:p>
        </p:txBody>
      </p:sp>
    </p:spTree>
    <p:extLst>
      <p:ext uri="{BB962C8B-B14F-4D97-AF65-F5344CB8AC3E}">
        <p14:creationId xmlns:p14="http://schemas.microsoft.com/office/powerpoint/2010/main" val="2082444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61</a:t>
            </a:fld>
            <a:endParaRPr lang="en-US"/>
          </a:p>
        </p:txBody>
      </p:sp>
    </p:spTree>
    <p:extLst>
      <p:ext uri="{BB962C8B-B14F-4D97-AF65-F5344CB8AC3E}">
        <p14:creationId xmlns:p14="http://schemas.microsoft.com/office/powerpoint/2010/main" val="29708122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62</a:t>
            </a:fld>
            <a:endParaRPr lang="en-US"/>
          </a:p>
        </p:txBody>
      </p:sp>
    </p:spTree>
    <p:extLst>
      <p:ext uri="{BB962C8B-B14F-4D97-AF65-F5344CB8AC3E}">
        <p14:creationId xmlns:p14="http://schemas.microsoft.com/office/powerpoint/2010/main" val="38638188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slight</a:t>
            </a:r>
            <a:r>
              <a:rPr lang="en-US" baseline="0" dirty="0" smtClean="0"/>
              <a:t> hack to superimpose additional flow kernels without re-solving the equations for element strengths. The result will at best be approximate. Boundary conditions will be violated. But for visual effects this may be acceptable.</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63</a:t>
            </a:fld>
            <a:endParaRPr lang="en-US"/>
          </a:p>
        </p:txBody>
      </p:sp>
    </p:spTree>
    <p:extLst>
      <p:ext uri="{BB962C8B-B14F-4D97-AF65-F5344CB8AC3E}">
        <p14:creationId xmlns:p14="http://schemas.microsoft.com/office/powerpoint/2010/main" val="13830349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a:t>
            </a:r>
            <a:r>
              <a:rPr lang="en-US" baseline="0" dirty="0" smtClean="0"/>
              <a:t> field potential is simply the potential far from the kernels. For all potential flow kernels based on linear and polygonal control geometry, the far field is asymptotic with an equivalent point element.</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64</a:t>
            </a:fld>
            <a:endParaRPr lang="en-US"/>
          </a:p>
        </p:txBody>
      </p:sp>
    </p:spTree>
    <p:extLst>
      <p:ext uri="{BB962C8B-B14F-4D97-AF65-F5344CB8AC3E}">
        <p14:creationId xmlns:p14="http://schemas.microsoft.com/office/powerpoint/2010/main" val="22583652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65</a:t>
            </a:fld>
            <a:endParaRPr lang="en-US"/>
          </a:p>
        </p:txBody>
      </p:sp>
    </p:spTree>
    <p:extLst>
      <p:ext uri="{BB962C8B-B14F-4D97-AF65-F5344CB8AC3E}">
        <p14:creationId xmlns:p14="http://schemas.microsoft.com/office/powerpoint/2010/main" val="4698978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66</a:t>
            </a:fld>
            <a:endParaRPr lang="en-US"/>
          </a:p>
        </p:txBody>
      </p:sp>
    </p:spTree>
    <p:extLst>
      <p:ext uri="{BB962C8B-B14F-4D97-AF65-F5344CB8AC3E}">
        <p14:creationId xmlns:p14="http://schemas.microsoft.com/office/powerpoint/2010/main" val="30409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extraction</a:t>
            </a:r>
            <a:r>
              <a:rPr lang="en-US" baseline="0" dirty="0" smtClean="0"/>
              <a:t> of a mesh, or “</a:t>
            </a:r>
            <a:r>
              <a:rPr lang="en-US" baseline="0" dirty="0" err="1" smtClean="0"/>
              <a:t>polygonalization</a:t>
            </a:r>
            <a:r>
              <a:rPr lang="en-US" baseline="0" dirty="0" smtClean="0"/>
              <a:t>,” marching cubes (squares in 2D) has ambiguities while marching tetrahedrons (triangles) avoids those ambiguities. See one of the many, many tutorials/references available on the Internet.</a:t>
            </a:r>
          </a:p>
          <a:p>
            <a:endParaRPr lang="en-US" baseline="0" dirty="0" smtClean="0"/>
          </a:p>
          <a:p>
            <a:r>
              <a:rPr lang="en-US" baseline="0" dirty="0" smtClean="0"/>
              <a:t>The mesh extraction use case might, for example, be used to draw the fluid surface illustrated on the first slide.</a:t>
            </a:r>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7</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8</a:t>
            </a:fld>
            <a:endParaRPr lang="en-US"/>
          </a:p>
        </p:txBody>
      </p:sp>
    </p:spTree>
    <p:extLst>
      <p:ext uri="{BB962C8B-B14F-4D97-AF65-F5344CB8AC3E}">
        <p14:creationId xmlns:p14="http://schemas.microsoft.com/office/powerpoint/2010/main" val="323276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9</a:t>
            </a:fld>
            <a:endParaRPr lang="en-US"/>
          </a:p>
        </p:txBody>
      </p:sp>
    </p:spTree>
    <p:extLst>
      <p:ext uri="{BB962C8B-B14F-4D97-AF65-F5344CB8AC3E}">
        <p14:creationId xmlns:p14="http://schemas.microsoft.com/office/powerpoint/2010/main" val="3232765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3175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533400" y="1276350"/>
            <a:ext cx="8001000"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to edit Master title style</a:t>
            </a:r>
            <a:endParaRPr lang="en-US" dirty="0"/>
          </a:p>
        </p:txBody>
      </p:sp>
    </p:spTree>
    <p:extLst>
      <p:ext uri="{BB962C8B-B14F-4D97-AF65-F5344CB8AC3E}">
        <p14:creationId xmlns:p14="http://schemas.microsoft.com/office/powerpoint/2010/main" val="28446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533400" y="666750"/>
            <a:ext cx="8077200" cy="781050"/>
          </a:xfrm>
          <a:prstGeom prst="rect">
            <a:avLst/>
          </a:prstGeom>
        </p:spPr>
        <p:txBody>
          <a:bodyPr/>
          <a:lstStyle/>
          <a:p>
            <a:endParaRPr lang="en-US" dirty="0"/>
          </a:p>
        </p:txBody>
      </p:sp>
      <p:sp>
        <p:nvSpPr>
          <p:cNvPr id="9" name="Content Placeholder 2"/>
          <p:cNvSpPr>
            <a:spLocks noGrp="1"/>
          </p:cNvSpPr>
          <p:nvPr>
            <p:ph sz="quarter" idx="10"/>
          </p:nvPr>
        </p:nvSpPr>
        <p:spPr>
          <a:xfrm>
            <a:off x="533400" y="1504950"/>
            <a:ext cx="4953000" cy="2743200"/>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528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0" y="57150"/>
            <a:ext cx="9144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81" r:id="rId1"/>
    <p:sldLayoutId id="2147483680" r:id="rId2"/>
  </p:sldLayoutIdLst>
  <p:txStyles>
    <p:title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p:titleStyle>
    <p:body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emf"/><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image" Target="../media/image9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emf"/><Relationship Id="rId4" Type="http://schemas.openxmlformats.org/officeDocument/2006/relationships/image" Target="../media/image19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file:///D:\projects\GDC2015\GSR_Presentation_Implicit_Geometry\lattice-boltzman_fluid_animation.mp4"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1.png"/></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8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220.png"/></Relationships>
</file>

<file path=ppt/slides/_rels/slide5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0.png"/></Relationships>
</file>

<file path=ppt/slides/_rels/slide56.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50.png"/><Relationship Id="rId7" Type="http://schemas.openxmlformats.org/officeDocument/2006/relationships/image" Target="../media/image300.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png"/><Relationship Id="rId4" Type="http://schemas.openxmlformats.org/officeDocument/2006/relationships/image" Target="../media/image270.png"/><Relationship Id="rId9" Type="http://schemas.openxmlformats.org/officeDocument/2006/relationships/image" Target="../media/image320.png"/></Relationships>
</file>

<file path=ppt/slides/_rels/slide57.xml.rels><?xml version="1.0" encoding="UTF-8" standalone="yes"?>
<Relationships xmlns="http://schemas.openxmlformats.org/package/2006/relationships"><Relationship Id="rId3" Type="http://schemas.openxmlformats.org/officeDocument/2006/relationships/image" Target="../media/image331.png"/><Relationship Id="rId7" Type="http://schemas.openxmlformats.org/officeDocument/2006/relationships/image" Target="../media/image32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310.png"/><Relationship Id="rId4" Type="http://schemas.openxmlformats.org/officeDocument/2006/relationships/image" Target="../media/image34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160.png"/><Relationship Id="rId7" Type="http://schemas.openxmlformats.org/officeDocument/2006/relationships/image" Target="../media/image360.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400.png"/><Relationship Id="rId5" Type="http://schemas.openxmlformats.org/officeDocument/2006/relationships/image" Target="../media/image350.png"/><Relationship Id="rId10" Type="http://schemas.openxmlformats.org/officeDocument/2006/relationships/image" Target="../media/image390.png"/><Relationship Id="rId4" Type="http://schemas.openxmlformats.org/officeDocument/2006/relationships/image" Target="../media/image170.png"/><Relationship Id="rId9" Type="http://schemas.openxmlformats.org/officeDocument/2006/relationships/image" Target="../media/image38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400.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170.png"/><Relationship Id="rId4" Type="http://schemas.openxmlformats.org/officeDocument/2006/relationships/image" Target="../media/image16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4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idx="4294967295"/>
          </p:nvPr>
        </p:nvSpPr>
        <p:spPr bwMode="auto">
          <a:xfrm>
            <a:off x="685800" y="1276350"/>
            <a:ext cx="6324600" cy="228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Verdana" charset="0"/>
                <a:ea typeface="ヒラギノ角ゴ Pro W3" charset="0"/>
                <a:cs typeface="ヒラギノ角ゴ Pro W3" charset="0"/>
              </a:rPr>
              <a:t>Implicit Geometry</a:t>
            </a:r>
            <a:r>
              <a:rPr lang="en-US" dirty="0">
                <a:latin typeface="Verdana" charset="0"/>
                <a:ea typeface="ヒラギノ角ゴ Pro W3" charset="0"/>
                <a:cs typeface="ヒラギノ角ゴ Pro W3" charset="0"/>
              </a:rPr>
              <a:t/>
            </a:r>
            <a:br>
              <a:rPr lang="en-US" dirty="0">
                <a:latin typeface="Verdana" charset="0"/>
                <a:ea typeface="ヒラギノ角ゴ Pro W3" charset="0"/>
                <a:cs typeface="ヒラギノ角ゴ Pro W3" charset="0"/>
              </a:rPr>
            </a:br>
            <a:r>
              <a:rPr lang="en-US" dirty="0">
                <a:latin typeface="Verdana" charset="0"/>
                <a:ea typeface="ヒラギノ角ゴ Pro W3" charset="0"/>
                <a:cs typeface="ヒラギノ角ゴ Pro W3" charset="0"/>
              </a:rPr>
              <a:t/>
            </a:r>
            <a:br>
              <a:rPr lang="en-US" dirty="0">
                <a:latin typeface="Verdana" charset="0"/>
                <a:ea typeface="ヒラギノ角ゴ Pro W3" charset="0"/>
                <a:cs typeface="ヒラギノ角ゴ Pro W3" charset="0"/>
              </a:rPr>
            </a:br>
            <a:r>
              <a:rPr lang="en-US" sz="2400" b="1" dirty="0" smtClean="0">
                <a:latin typeface="Verdana" charset="0"/>
                <a:ea typeface="ヒラギノ角ゴ Pro W3" charset="0"/>
                <a:cs typeface="ヒラギノ角ゴ Pro W3" charset="0"/>
              </a:rPr>
              <a:t>Graham Rhodes</a:t>
            </a:r>
            <a:r>
              <a:rPr lang="en-US" sz="2400" dirty="0">
                <a:latin typeface="Verdana" charset="0"/>
                <a:ea typeface="ヒラギノ角ゴ Pro W3" charset="0"/>
                <a:cs typeface="ヒラギノ角ゴ Pro W3" charset="0"/>
              </a:rPr>
              <a:t/>
            </a:r>
            <a:br>
              <a:rPr lang="en-US" sz="2400" dirty="0">
                <a:latin typeface="Verdana" charset="0"/>
                <a:ea typeface="ヒラギノ角ゴ Pro W3" charset="0"/>
                <a:cs typeface="ヒラギノ角ゴ Pro W3" charset="0"/>
              </a:rPr>
            </a:br>
            <a:r>
              <a:rPr lang="en-US" sz="2400" dirty="0" smtClean="0">
                <a:latin typeface="Verdana" charset="0"/>
                <a:ea typeface="ヒラギノ角ゴ Pro W3" charset="0"/>
                <a:cs typeface="ヒラギノ角ゴ Pro W3" charset="0"/>
              </a:rPr>
              <a:t>Applied Research Associates, Inc.</a:t>
            </a:r>
            <a:endParaRPr lang="en-US" sz="2400" dirty="0">
              <a:latin typeface="Verdana"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Can the Function Be?</a:t>
            </a:r>
            <a:endParaRPr lang="en-US" dirty="0"/>
          </a:p>
        </p:txBody>
      </p:sp>
      <p:sp>
        <p:nvSpPr>
          <p:cNvPr id="62" name="Content Placeholder 61"/>
          <p:cNvSpPr>
            <a:spLocks noGrp="1"/>
          </p:cNvSpPr>
          <p:nvPr>
            <p:ph sz="quarter" idx="10"/>
          </p:nvPr>
        </p:nvSpPr>
        <p:spPr/>
        <p:txBody>
          <a:bodyPr/>
          <a:lstStyle/>
          <a:p>
            <a:r>
              <a:rPr lang="en-US" dirty="0" smtClean="0"/>
              <a:t>A superposition of kernel functions</a:t>
            </a:r>
          </a:p>
          <a:p>
            <a:r>
              <a:rPr lang="en-US" dirty="0" smtClean="0"/>
              <a:t>(Usually) continuous throughout the field</a:t>
            </a:r>
            <a:endParaRPr lang="en-US" dirty="0"/>
          </a:p>
          <a:p>
            <a:r>
              <a:rPr lang="en-US" dirty="0" smtClean="0"/>
              <a:t>Radial Basis Functions (RBF)</a:t>
            </a:r>
          </a:p>
        </p:txBody>
      </p:sp>
      <p:grpSp>
        <p:nvGrpSpPr>
          <p:cNvPr id="57" name="Group 56"/>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30" name="Straight Connector 29"/>
            <p:cNvCxnSpPr/>
            <p:nvPr/>
          </p:nvCxnSpPr>
          <p:spPr bwMode="auto">
            <a:xfrm>
              <a:off x="5715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a:off x="5943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2" name="Straight Connector 31"/>
            <p:cNvCxnSpPr/>
            <p:nvPr/>
          </p:nvCxnSpPr>
          <p:spPr bwMode="auto">
            <a:xfrm>
              <a:off x="6172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a:off x="6400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4" name="Straight Connector 33"/>
            <p:cNvCxnSpPr/>
            <p:nvPr/>
          </p:nvCxnSpPr>
          <p:spPr bwMode="auto">
            <a:xfrm>
              <a:off x="6629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6858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a:off x="7086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7" name="Straight Connector 36"/>
            <p:cNvCxnSpPr/>
            <p:nvPr/>
          </p:nvCxnSpPr>
          <p:spPr bwMode="auto">
            <a:xfrm>
              <a:off x="7315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a:off x="7543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9" name="Straight Connector 38"/>
            <p:cNvCxnSpPr/>
            <p:nvPr/>
          </p:nvCxnSpPr>
          <p:spPr bwMode="auto">
            <a:xfrm>
              <a:off x="7772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8001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1" name="Straight Connector 40"/>
            <p:cNvCxnSpPr/>
            <p:nvPr/>
          </p:nvCxnSpPr>
          <p:spPr bwMode="auto">
            <a:xfrm>
              <a:off x="5486400" y="1885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4" name="Straight Connector 43"/>
            <p:cNvCxnSpPr/>
            <p:nvPr/>
          </p:nvCxnSpPr>
          <p:spPr bwMode="auto">
            <a:xfrm>
              <a:off x="5486400" y="2114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5" name="Straight Connector 44"/>
            <p:cNvCxnSpPr/>
            <p:nvPr/>
          </p:nvCxnSpPr>
          <p:spPr bwMode="auto">
            <a:xfrm>
              <a:off x="5486400" y="2343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a:off x="5486400" y="2571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7" name="Straight Connector 46"/>
            <p:cNvCxnSpPr/>
            <p:nvPr/>
          </p:nvCxnSpPr>
          <p:spPr bwMode="auto">
            <a:xfrm>
              <a:off x="5486400" y="2800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8" name="Straight Connector 47"/>
            <p:cNvCxnSpPr/>
            <p:nvPr/>
          </p:nvCxnSpPr>
          <p:spPr bwMode="auto">
            <a:xfrm>
              <a:off x="5486400" y="3028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5486400" y="3257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0" name="Straight Connector 49"/>
            <p:cNvCxnSpPr/>
            <p:nvPr/>
          </p:nvCxnSpPr>
          <p:spPr bwMode="auto">
            <a:xfrm>
              <a:off x="5486400" y="3486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a:off x="5486400" y="3714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2" name="Straight Connector 51"/>
            <p:cNvCxnSpPr/>
            <p:nvPr/>
          </p:nvCxnSpPr>
          <p:spPr bwMode="auto">
            <a:xfrm>
              <a:off x="5486400" y="3943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5486400" y="4171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gr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spTree>
    <p:extLst>
      <p:ext uri="{BB962C8B-B14F-4D97-AF65-F5344CB8AC3E}">
        <p14:creationId xmlns:p14="http://schemas.microsoft.com/office/powerpoint/2010/main" val="613491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0686" t="8889" r="17208" b="8971"/>
          <a:stretch/>
        </p:blipFill>
        <p:spPr>
          <a:xfrm>
            <a:off x="5478267" y="1623482"/>
            <a:ext cx="2823307" cy="281771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36" y="2569464"/>
            <a:ext cx="4702575" cy="23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Radial Basis Functions: Examples</a:t>
            </a:r>
            <a:endParaRPr lang="en-US" dirty="0"/>
          </a:p>
        </p:txBody>
      </p:sp>
      <p:sp>
        <p:nvSpPr>
          <p:cNvPr id="62" name="Content Placeholder 61"/>
          <p:cNvSpPr>
            <a:spLocks noGrp="1"/>
          </p:cNvSpPr>
          <p:nvPr>
            <p:ph sz="quarter" idx="10"/>
          </p:nvPr>
        </p:nvSpPr>
        <p:spPr/>
        <p:txBody>
          <a:bodyPr/>
          <a:lstStyle/>
          <a:p>
            <a:r>
              <a:rPr lang="en-US" dirty="0" smtClean="0"/>
              <a:t>Signed distance field for sphere</a:t>
            </a:r>
          </a:p>
          <a:p>
            <a:pPr lvl="1"/>
            <a:endParaRPr lang="en-US" dirty="0" smtClean="0"/>
          </a:p>
        </p:txBody>
      </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mc:AlternateContent xmlns:mc="http://schemas.openxmlformats.org/markup-compatibility/2006" xmlns:a14="http://schemas.microsoft.com/office/drawing/2010/main">
        <mc:Choice Requires="a14">
          <p:sp>
            <p:nvSpPr>
              <p:cNvPr id="42" name="TextBox 41"/>
              <p:cNvSpPr txBox="1"/>
              <p:nvPr/>
            </p:nvSpPr>
            <p:spPr>
              <a:xfrm>
                <a:off x="886968" y="1985482"/>
                <a:ext cx="3585212"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002060"/>
                          </a:solidFill>
                          <a:latin typeface="Cambria Math"/>
                          <a:ea typeface="Cambria Math"/>
                        </a:rPr>
                        <m:t>Φ</m:t>
                      </m:r>
                      <m:d>
                        <m:dPr>
                          <m:ctrlPr>
                            <a:rPr lang="en-US" b="0" i="1" smtClean="0">
                              <a:solidFill>
                                <a:srgbClr val="002060"/>
                              </a:solidFill>
                              <a:latin typeface="Cambria Math"/>
                              <a:ea typeface="Cambria Math"/>
                            </a:rPr>
                          </m:ctrlPr>
                        </m:dPr>
                        <m:e>
                          <m:r>
                            <a:rPr lang="en-US" b="1" i="0" smtClean="0">
                              <a:solidFill>
                                <a:srgbClr val="002060"/>
                              </a:solidFill>
                              <a:latin typeface="Cambria Math"/>
                              <a:ea typeface="Cambria Math"/>
                            </a:rPr>
                            <m:t>𝐩</m:t>
                          </m:r>
                        </m:e>
                      </m:d>
                      <m:r>
                        <a:rPr lang="en-US" i="1">
                          <a:solidFill>
                            <a:srgbClr val="002060"/>
                          </a:solidFill>
                          <a:latin typeface="Cambria Math"/>
                          <a:ea typeface="Cambria Math"/>
                        </a:rPr>
                        <m:t>=</m:t>
                      </m:r>
                      <m:d>
                        <m:dPr>
                          <m:begChr m:val="|"/>
                          <m:endChr m:val="|"/>
                          <m:ctrlPr>
                            <a:rPr lang="en-US" b="0" i="1" smtClean="0">
                              <a:solidFill>
                                <a:srgbClr val="002060"/>
                              </a:solidFill>
                              <a:latin typeface="Cambria Math"/>
                              <a:ea typeface="Cambria Math"/>
                            </a:rPr>
                          </m:ctrlPr>
                        </m:dPr>
                        <m:e>
                          <m:r>
                            <a:rPr lang="en-US" b="1" i="0" smtClean="0">
                              <a:solidFill>
                                <a:srgbClr val="002060"/>
                              </a:solidFill>
                              <a:latin typeface="Cambria Math"/>
                              <a:ea typeface="Cambria Math"/>
                            </a:rPr>
                            <m:t>𝐩</m:t>
                          </m:r>
                          <m:r>
                            <a:rPr lang="en-US" b="0" i="1" smtClean="0">
                              <a:solidFill>
                                <a:srgbClr val="002060"/>
                              </a:solidFill>
                              <a:latin typeface="Cambria Math"/>
                              <a:ea typeface="Cambria Math"/>
                            </a:rPr>
                            <m:t>−</m:t>
                          </m:r>
                          <m:r>
                            <a:rPr lang="en-US" b="1" i="0" smtClean="0">
                              <a:solidFill>
                                <a:srgbClr val="002060"/>
                              </a:solidFill>
                              <a:latin typeface="Cambria Math"/>
                              <a:ea typeface="Cambria Math"/>
                            </a:rPr>
                            <m:t>𝐀</m:t>
                          </m:r>
                        </m:e>
                      </m:d>
                      <m:r>
                        <a:rPr lang="en-US" b="0" i="1" smtClean="0">
                          <a:solidFill>
                            <a:srgbClr val="002060"/>
                          </a:solidFill>
                          <a:latin typeface="Cambria Math"/>
                          <a:ea typeface="Cambria Math"/>
                        </a:rPr>
                        <m:t>−</m:t>
                      </m:r>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𝑟</m:t>
                          </m:r>
                        </m:e>
                        <m:sub>
                          <m:r>
                            <a:rPr lang="en-US" i="1">
                              <a:solidFill>
                                <a:srgbClr val="002060"/>
                              </a:solidFill>
                              <a:latin typeface="Cambria Math"/>
                              <a:ea typeface="Cambria Math"/>
                            </a:rPr>
                            <m:t>𝑠𝑝h𝑒𝑟𝑒</m:t>
                          </m:r>
                        </m:sub>
                      </m:sSub>
                    </m:oMath>
                  </m:oMathPara>
                </a14:m>
                <a:endParaRPr lang="en-US" dirty="0" smtClean="0">
                  <a:solidFill>
                    <a:srgbClr val="00206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886968" y="1985482"/>
                <a:ext cx="3585212" cy="490199"/>
              </a:xfrm>
              <a:prstGeom prst="rect">
                <a:avLst/>
              </a:prstGeom>
              <a:blipFill rotWithShape="1">
                <a:blip r:embed="rId5"/>
                <a:stretch>
                  <a:fillRect b="-11250"/>
                </a:stretch>
              </a:blipFill>
            </p:spPr>
            <p:txBody>
              <a:bodyPr/>
              <a:lstStyle/>
              <a:p>
                <a:r>
                  <a:rPr lang="en-US">
                    <a:noFill/>
                  </a:rPr>
                  <a:t> </a:t>
                </a:r>
              </a:p>
            </p:txBody>
          </p:sp>
        </mc:Fallback>
      </mc:AlternateContent>
      <p:grpSp>
        <p:nvGrpSpPr>
          <p:cNvPr id="6" name="Group 5"/>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5" name="Rectangle 4"/>
              <p:cNvSpPr/>
              <p:nvPr/>
            </p:nvSpPr>
            <p:spPr>
              <a:xfrm>
                <a:off x="2417234" y="2461452"/>
                <a:ext cx="5357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002060"/>
                          </a:solidFill>
                          <a:latin typeface="Cambria Math"/>
                          <a:ea typeface="Cambria Math"/>
                        </a:rPr>
                        <m:t>Φ</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417234" y="2461452"/>
                <a:ext cx="535724" cy="461665"/>
              </a:xfrm>
              <a:prstGeom prst="rect">
                <a:avLst/>
              </a:prstGeom>
              <a:blipFill rotWithShape="1">
                <a:blip r:embed="rId6"/>
                <a:stretch>
                  <a:fillRect/>
                </a:stretch>
              </a:blipFill>
            </p:spPr>
            <p:txBody>
              <a:bodyPr/>
              <a:lstStyle/>
              <a:p>
                <a:r>
                  <a:rPr lang="en-US">
                    <a:noFill/>
                  </a:rPr>
                  <a:t> </a:t>
                </a:r>
              </a:p>
            </p:txBody>
          </p:sp>
        </mc:Fallback>
      </mc:AlternateContent>
      <p:sp>
        <p:nvSpPr>
          <p:cNvPr id="23" name="Oval 22"/>
          <p:cNvSpPr/>
          <p:nvPr/>
        </p:nvSpPr>
        <p:spPr bwMode="auto">
          <a:xfrm>
            <a:off x="6798303" y="2977404"/>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p:cNvSpPr/>
          <p:nvPr/>
        </p:nvSpPr>
        <p:spPr bwMode="auto">
          <a:xfrm>
            <a:off x="5943600" y="1995678"/>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6752167" y="2826365"/>
                <a:ext cx="50206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smtClean="0">
                          <a:solidFill>
                            <a:schemeClr val="tx1"/>
                          </a:solidFill>
                          <a:latin typeface="Cambria Math"/>
                          <a:ea typeface="Cambria Math"/>
                        </a:rPr>
                        <m:t>𝐀</m:t>
                      </m:r>
                    </m:oMath>
                  </m:oMathPara>
                </a14:m>
                <a:endParaRPr lang="en-US"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6752167" y="2826365"/>
                <a:ext cx="502061"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919579" y="1771650"/>
                <a:ext cx="4812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2060"/>
                          </a:solidFill>
                          <a:latin typeface="Cambria Math"/>
                          <a:ea typeface="Cambria Math"/>
                        </a:rPr>
                        <m:t>𝐩</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919579" y="1771650"/>
                <a:ext cx="481221" cy="461665"/>
              </a:xfrm>
              <a:prstGeom prst="rect">
                <a:avLst/>
              </a:prstGeom>
              <a:blipFill rotWithShape="1">
                <a:blip r:embed="rId8"/>
                <a:stretch>
                  <a:fillRect b="-14667"/>
                </a:stretch>
              </a:blipFill>
            </p:spPr>
            <p:txBody>
              <a:bodyPr/>
              <a:lstStyle/>
              <a:p>
                <a:r>
                  <a:rPr lang="en-US">
                    <a:noFill/>
                  </a:rPr>
                  <a:t> </a:t>
                </a:r>
              </a:p>
            </p:txBody>
          </p:sp>
        </mc:Fallback>
      </mc:AlternateContent>
      <p:sp>
        <p:nvSpPr>
          <p:cNvPr id="25" name="TextBox 24"/>
          <p:cNvSpPr txBox="1"/>
          <p:nvPr/>
        </p:nvSpPr>
        <p:spPr>
          <a:xfrm>
            <a:off x="3886200" y="3617384"/>
            <a:ext cx="885179" cy="461665"/>
          </a:xfrm>
          <a:prstGeom prst="rect">
            <a:avLst/>
          </a:prstGeom>
          <a:noFill/>
        </p:spPr>
        <p:txBody>
          <a:bodyPr wrap="none" rtlCol="0">
            <a:spAutoFit/>
          </a:bodyPr>
          <a:lstStyle/>
          <a:p>
            <a:r>
              <a:rPr lang="en-US" b="1" dirty="0" smtClean="0">
                <a:solidFill>
                  <a:srgbClr val="002060"/>
                </a:solidFill>
                <a:latin typeface="Calibri" pitchFamily="34" charset="0"/>
              </a:rPr>
              <a:t>r</a:t>
            </a:r>
            <a:r>
              <a:rPr lang="en-US" dirty="0" smtClean="0">
                <a:solidFill>
                  <a:srgbClr val="002060"/>
                </a:solidFill>
                <a:latin typeface="Calibri" pitchFamily="34" charset="0"/>
              </a:rPr>
              <a:t>=</a:t>
            </a:r>
            <a:r>
              <a:rPr lang="en-US" b="1" dirty="0" smtClean="0">
                <a:solidFill>
                  <a:srgbClr val="002060"/>
                </a:solidFill>
                <a:latin typeface="Calibri" pitchFamily="34" charset="0"/>
              </a:rPr>
              <a:t>p</a:t>
            </a:r>
            <a:r>
              <a:rPr lang="en-US" dirty="0" smtClean="0">
                <a:solidFill>
                  <a:srgbClr val="002060"/>
                </a:solidFill>
                <a:latin typeface="Calibri" pitchFamily="34" charset="0"/>
              </a:rPr>
              <a:t>-</a:t>
            </a:r>
            <a:r>
              <a:rPr lang="en-US" b="1" dirty="0" smtClean="0">
                <a:solidFill>
                  <a:srgbClr val="002060"/>
                </a:solidFill>
                <a:latin typeface="Calibri" pitchFamily="34" charset="0"/>
              </a:rPr>
              <a:t>A</a:t>
            </a:r>
          </a:p>
        </p:txBody>
      </p:sp>
    </p:spTree>
    <p:extLst>
      <p:ext uri="{BB962C8B-B14F-4D97-AF65-F5344CB8AC3E}">
        <p14:creationId xmlns:p14="http://schemas.microsoft.com/office/powerpoint/2010/main" val="2409288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20686" t="8889" r="17208" b="8971"/>
          <a:stretch/>
        </p:blipFill>
        <p:spPr>
          <a:xfrm>
            <a:off x="5478267" y="1623482"/>
            <a:ext cx="2823307" cy="2817713"/>
          </a:xfrm>
          <a:prstGeom prst="rect">
            <a:avLst/>
          </a:prstGeom>
        </p:spPr>
      </p:pic>
      <p:sp>
        <p:nvSpPr>
          <p:cNvPr id="4" name="Title 3"/>
          <p:cNvSpPr>
            <a:spLocks noGrp="1"/>
          </p:cNvSpPr>
          <p:nvPr>
            <p:ph type="title"/>
          </p:nvPr>
        </p:nvSpPr>
        <p:spPr/>
        <p:txBody>
          <a:bodyPr/>
          <a:lstStyle/>
          <a:p>
            <a:r>
              <a:rPr lang="en-US" dirty="0" smtClean="0"/>
              <a:t>Radial Basis Functions: Examples</a:t>
            </a:r>
            <a:endParaRPr lang="en-US" dirty="0"/>
          </a:p>
        </p:txBody>
      </p:sp>
      <p:sp>
        <p:nvSpPr>
          <p:cNvPr id="62" name="Content Placeholder 61"/>
          <p:cNvSpPr>
            <a:spLocks noGrp="1"/>
          </p:cNvSpPr>
          <p:nvPr>
            <p:ph sz="quarter" idx="10"/>
          </p:nvPr>
        </p:nvSpPr>
        <p:spPr/>
        <p:txBody>
          <a:bodyPr/>
          <a:lstStyle/>
          <a:p>
            <a:r>
              <a:rPr lang="en-US" dirty="0" smtClean="0"/>
              <a:t>Signed distance field for sphere</a:t>
            </a:r>
          </a:p>
          <a:p>
            <a:pPr lvl="1"/>
            <a:endParaRPr lang="en-US" dirty="0" smtClean="0"/>
          </a:p>
        </p:txBody>
      </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mc:AlternateContent xmlns:mc="http://schemas.openxmlformats.org/markup-compatibility/2006" xmlns:a14="http://schemas.microsoft.com/office/drawing/2010/main">
        <mc:Choice Requires="a14">
          <p:sp>
            <p:nvSpPr>
              <p:cNvPr id="42" name="TextBox 41"/>
              <p:cNvSpPr txBox="1"/>
              <p:nvPr/>
            </p:nvSpPr>
            <p:spPr>
              <a:xfrm>
                <a:off x="886968" y="1985482"/>
                <a:ext cx="3585212"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002060"/>
                          </a:solidFill>
                          <a:latin typeface="Cambria Math"/>
                          <a:ea typeface="Cambria Math"/>
                        </a:rPr>
                        <m:t>Φ</m:t>
                      </m:r>
                      <m:d>
                        <m:dPr>
                          <m:ctrlPr>
                            <a:rPr lang="en-US" b="0" i="1" smtClean="0">
                              <a:solidFill>
                                <a:srgbClr val="002060"/>
                              </a:solidFill>
                              <a:latin typeface="Cambria Math"/>
                              <a:ea typeface="Cambria Math"/>
                            </a:rPr>
                          </m:ctrlPr>
                        </m:dPr>
                        <m:e>
                          <m:r>
                            <a:rPr lang="en-US" b="1" i="0" smtClean="0">
                              <a:solidFill>
                                <a:srgbClr val="002060"/>
                              </a:solidFill>
                              <a:latin typeface="Cambria Math"/>
                              <a:ea typeface="Cambria Math"/>
                            </a:rPr>
                            <m:t>𝐩</m:t>
                          </m:r>
                        </m:e>
                      </m:d>
                      <m:r>
                        <a:rPr lang="en-US" i="1">
                          <a:solidFill>
                            <a:srgbClr val="002060"/>
                          </a:solidFill>
                          <a:latin typeface="Cambria Math"/>
                          <a:ea typeface="Cambria Math"/>
                        </a:rPr>
                        <m:t>=</m:t>
                      </m:r>
                      <m:d>
                        <m:dPr>
                          <m:begChr m:val="|"/>
                          <m:endChr m:val="|"/>
                          <m:ctrlPr>
                            <a:rPr lang="en-US" b="0" i="1" smtClean="0">
                              <a:solidFill>
                                <a:srgbClr val="002060"/>
                              </a:solidFill>
                              <a:latin typeface="Cambria Math"/>
                              <a:ea typeface="Cambria Math"/>
                            </a:rPr>
                          </m:ctrlPr>
                        </m:dPr>
                        <m:e>
                          <m:r>
                            <a:rPr lang="en-US" b="1" i="0" smtClean="0">
                              <a:solidFill>
                                <a:srgbClr val="002060"/>
                              </a:solidFill>
                              <a:latin typeface="Cambria Math"/>
                              <a:ea typeface="Cambria Math"/>
                            </a:rPr>
                            <m:t>𝐩</m:t>
                          </m:r>
                          <m:r>
                            <a:rPr lang="en-US" b="0" i="1" smtClean="0">
                              <a:solidFill>
                                <a:srgbClr val="002060"/>
                              </a:solidFill>
                              <a:latin typeface="Cambria Math"/>
                              <a:ea typeface="Cambria Math"/>
                            </a:rPr>
                            <m:t>−</m:t>
                          </m:r>
                          <m:r>
                            <a:rPr lang="en-US" b="1" i="0" smtClean="0">
                              <a:solidFill>
                                <a:srgbClr val="002060"/>
                              </a:solidFill>
                              <a:latin typeface="Cambria Math"/>
                              <a:ea typeface="Cambria Math"/>
                            </a:rPr>
                            <m:t>𝐀</m:t>
                          </m:r>
                        </m:e>
                      </m:d>
                      <m:r>
                        <a:rPr lang="en-US" b="0" i="1" smtClean="0">
                          <a:solidFill>
                            <a:srgbClr val="002060"/>
                          </a:solidFill>
                          <a:latin typeface="Cambria Math"/>
                          <a:ea typeface="Cambria Math"/>
                        </a:rPr>
                        <m:t>−</m:t>
                      </m:r>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𝑟</m:t>
                          </m:r>
                        </m:e>
                        <m:sub>
                          <m:r>
                            <a:rPr lang="en-US" i="1">
                              <a:solidFill>
                                <a:srgbClr val="002060"/>
                              </a:solidFill>
                              <a:latin typeface="Cambria Math"/>
                              <a:ea typeface="Cambria Math"/>
                            </a:rPr>
                            <m:t>𝑠𝑝h𝑒𝑟𝑒</m:t>
                          </m:r>
                        </m:sub>
                      </m:sSub>
                    </m:oMath>
                  </m:oMathPara>
                </a14:m>
                <a:endParaRPr lang="en-US" dirty="0" smtClean="0">
                  <a:solidFill>
                    <a:srgbClr val="00206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886968" y="1985482"/>
                <a:ext cx="3585212" cy="490199"/>
              </a:xfrm>
              <a:prstGeom prst="rect">
                <a:avLst/>
              </a:prstGeom>
              <a:blipFill rotWithShape="1">
                <a:blip r:embed="rId4"/>
                <a:stretch>
                  <a:fillRect b="-11250"/>
                </a:stretch>
              </a:blipFill>
            </p:spPr>
            <p:txBody>
              <a:bodyPr/>
              <a:lstStyle/>
              <a:p>
                <a:r>
                  <a:rPr lang="en-US">
                    <a:noFill/>
                  </a:rPr>
                  <a:t> </a:t>
                </a:r>
              </a:p>
            </p:txBody>
          </p:sp>
        </mc:Fallback>
      </mc:AlternateContent>
      <p:grpSp>
        <p:nvGrpSpPr>
          <p:cNvPr id="6" name="Group 5"/>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58" name="Oval 57"/>
          <p:cNvSpPr/>
          <p:nvPr/>
        </p:nvSpPr>
        <p:spPr bwMode="auto">
          <a:xfrm>
            <a:off x="6398406" y="2574616"/>
            <a:ext cx="919080" cy="919080"/>
          </a:xfrm>
          <a:prstGeom prst="ellipse">
            <a:avLst/>
          </a:prstGeom>
          <a:noFill/>
          <a:ln w="38100" cap="flat" cmpd="sng" algn="ctr">
            <a:solidFill>
              <a:srgbClr val="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36" y="2569464"/>
            <a:ext cx="4702575" cy="23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886200" y="3617384"/>
            <a:ext cx="885179" cy="461665"/>
          </a:xfrm>
          <a:prstGeom prst="rect">
            <a:avLst/>
          </a:prstGeom>
          <a:noFill/>
        </p:spPr>
        <p:txBody>
          <a:bodyPr wrap="none" rtlCol="0">
            <a:spAutoFit/>
          </a:bodyPr>
          <a:lstStyle/>
          <a:p>
            <a:r>
              <a:rPr lang="en-US" b="1" dirty="0" smtClean="0">
                <a:solidFill>
                  <a:srgbClr val="002060"/>
                </a:solidFill>
                <a:latin typeface="Calibri" pitchFamily="34" charset="0"/>
              </a:rPr>
              <a:t>r</a:t>
            </a:r>
            <a:r>
              <a:rPr lang="en-US" dirty="0" smtClean="0">
                <a:solidFill>
                  <a:srgbClr val="002060"/>
                </a:solidFill>
                <a:latin typeface="Calibri" pitchFamily="34" charset="0"/>
              </a:rPr>
              <a:t>=</a:t>
            </a:r>
            <a:r>
              <a:rPr lang="en-US" b="1" dirty="0" smtClean="0">
                <a:solidFill>
                  <a:srgbClr val="002060"/>
                </a:solidFill>
                <a:latin typeface="Calibri" pitchFamily="34" charset="0"/>
              </a:rPr>
              <a:t>p</a:t>
            </a:r>
            <a:r>
              <a:rPr lang="en-US" dirty="0" smtClean="0">
                <a:solidFill>
                  <a:srgbClr val="002060"/>
                </a:solidFill>
                <a:latin typeface="Calibri" pitchFamily="34" charset="0"/>
              </a:rPr>
              <a:t>-</a:t>
            </a:r>
            <a:r>
              <a:rPr lang="en-US" b="1" dirty="0" smtClean="0">
                <a:solidFill>
                  <a:srgbClr val="002060"/>
                </a:solidFill>
                <a:latin typeface="Calibri" pitchFamily="34" charset="0"/>
              </a:rPr>
              <a:t>A</a:t>
            </a:r>
          </a:p>
        </p:txBody>
      </p:sp>
      <mc:AlternateContent xmlns:mc="http://schemas.openxmlformats.org/markup-compatibility/2006" xmlns:a14="http://schemas.microsoft.com/office/drawing/2010/main">
        <mc:Choice Requires="a14">
          <p:sp>
            <p:nvSpPr>
              <p:cNvPr id="24" name="Rectangle 23"/>
              <p:cNvSpPr/>
              <p:nvPr/>
            </p:nvSpPr>
            <p:spPr>
              <a:xfrm>
                <a:off x="2417234" y="2461452"/>
                <a:ext cx="5357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002060"/>
                          </a:solidFill>
                          <a:latin typeface="Cambria Math"/>
                          <a:ea typeface="Cambria Math"/>
                        </a:rPr>
                        <m:t>Φ</m:t>
                      </m:r>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2417234" y="2461452"/>
                <a:ext cx="535724" cy="46166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3596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527" t="9237" r="17527" b="9144"/>
          <a:stretch/>
        </p:blipFill>
        <p:spPr>
          <a:xfrm>
            <a:off x="5465280" y="1636958"/>
            <a:ext cx="2816028" cy="2799845"/>
          </a:xfrm>
          <a:prstGeom prst="rect">
            <a:avLst/>
          </a:prstGeom>
        </p:spPr>
      </p:pic>
      <p:sp>
        <p:nvSpPr>
          <p:cNvPr id="4" name="Title 3"/>
          <p:cNvSpPr>
            <a:spLocks noGrp="1"/>
          </p:cNvSpPr>
          <p:nvPr>
            <p:ph type="title"/>
          </p:nvPr>
        </p:nvSpPr>
        <p:spPr/>
        <p:txBody>
          <a:bodyPr/>
          <a:lstStyle/>
          <a:p>
            <a:r>
              <a:rPr lang="en-US" dirty="0" smtClean="0"/>
              <a:t>Radial Basis Functions: Examples</a:t>
            </a:r>
            <a:endParaRPr lang="en-US" dirty="0"/>
          </a:p>
        </p:txBody>
      </p:sp>
      <p:sp>
        <p:nvSpPr>
          <p:cNvPr id="62" name="Content Placeholder 61"/>
          <p:cNvSpPr>
            <a:spLocks noGrp="1"/>
          </p:cNvSpPr>
          <p:nvPr>
            <p:ph sz="quarter" idx="10"/>
          </p:nvPr>
        </p:nvSpPr>
        <p:spPr/>
        <p:txBody>
          <a:bodyPr/>
          <a:lstStyle/>
          <a:p>
            <a:r>
              <a:rPr lang="en-US" dirty="0" err="1" smtClean="0"/>
              <a:t>Biharmonic</a:t>
            </a:r>
            <a:r>
              <a:rPr lang="en-US" dirty="0" smtClean="0"/>
              <a:t> RBF</a:t>
            </a:r>
          </a:p>
          <a:p>
            <a:pPr lvl="1"/>
            <a:endParaRPr lang="en-US" dirty="0" smtClean="0"/>
          </a:p>
        </p:txBody>
      </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mc:AlternateContent xmlns:mc="http://schemas.openxmlformats.org/markup-compatibility/2006" xmlns:a14="http://schemas.microsoft.com/office/drawing/2010/main">
        <mc:Choice Requires="a14">
          <p:sp>
            <p:nvSpPr>
              <p:cNvPr id="42" name="TextBox 41"/>
              <p:cNvSpPr txBox="1"/>
              <p:nvPr/>
            </p:nvSpPr>
            <p:spPr>
              <a:xfrm>
                <a:off x="886968" y="1977390"/>
                <a:ext cx="394646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002060"/>
                          </a:solidFill>
                          <a:latin typeface="Cambria Math"/>
                          <a:ea typeface="Cambria Math"/>
                        </a:rPr>
                        <m:t>Φ</m:t>
                      </m:r>
                      <m:d>
                        <m:dPr>
                          <m:ctrlPr>
                            <a:rPr lang="en-US" b="0" i="1" smtClean="0">
                              <a:solidFill>
                                <a:srgbClr val="002060"/>
                              </a:solidFill>
                              <a:latin typeface="Cambria Math"/>
                              <a:ea typeface="Cambria Math"/>
                            </a:rPr>
                          </m:ctrlPr>
                        </m:dPr>
                        <m:e>
                          <m:r>
                            <a:rPr lang="en-US" b="1" i="0" smtClean="0">
                              <a:solidFill>
                                <a:srgbClr val="002060"/>
                              </a:solidFill>
                              <a:latin typeface="Cambria Math"/>
                              <a:ea typeface="Cambria Math"/>
                            </a:rPr>
                            <m:t>𝐩</m:t>
                          </m:r>
                        </m:e>
                      </m:d>
                      <m:r>
                        <a:rPr lang="en-US" i="1">
                          <a:solidFill>
                            <a:srgbClr val="002060"/>
                          </a:solidFill>
                          <a:latin typeface="Cambria Math"/>
                          <a:ea typeface="Cambria Math"/>
                        </a:rPr>
                        <m:t>=</m:t>
                      </m:r>
                      <m:sSup>
                        <m:sSupPr>
                          <m:ctrlPr>
                            <a:rPr lang="en-US" i="1" smtClean="0">
                              <a:solidFill>
                                <a:srgbClr val="002060"/>
                              </a:solidFill>
                              <a:latin typeface="Cambria Math"/>
                              <a:ea typeface="Cambria Math"/>
                            </a:rPr>
                          </m:ctrlPr>
                        </m:sSupPr>
                        <m:e>
                          <m:d>
                            <m:dPr>
                              <m:begChr m:val="|"/>
                              <m:endChr m:val="|"/>
                              <m:ctrlPr>
                                <a:rPr lang="en-US" i="1" smtClean="0">
                                  <a:solidFill>
                                    <a:srgbClr val="002060"/>
                                  </a:solidFill>
                                  <a:latin typeface="Cambria Math"/>
                                  <a:ea typeface="Cambria Math"/>
                                </a:rPr>
                              </m:ctrlPr>
                            </m:dPr>
                            <m:e>
                              <m:r>
                                <a:rPr lang="en-US" b="1" i="0" smtClean="0">
                                  <a:solidFill>
                                    <a:srgbClr val="002060"/>
                                  </a:solidFill>
                                  <a:latin typeface="Cambria Math"/>
                                  <a:ea typeface="Cambria Math"/>
                                </a:rPr>
                                <m:t>𝐩</m:t>
                              </m:r>
                              <m:r>
                                <a:rPr lang="en-US" b="0" i="1" smtClean="0">
                                  <a:solidFill>
                                    <a:srgbClr val="002060"/>
                                  </a:solidFill>
                                  <a:latin typeface="Cambria Math"/>
                                  <a:ea typeface="Cambria Math"/>
                                </a:rPr>
                                <m:t>−</m:t>
                              </m:r>
                              <m:r>
                                <a:rPr lang="en-US" b="1" i="0" smtClean="0">
                                  <a:solidFill>
                                    <a:srgbClr val="002060"/>
                                  </a:solidFill>
                                  <a:latin typeface="Cambria Math"/>
                                  <a:ea typeface="Cambria Math"/>
                                </a:rPr>
                                <m:t>𝐀</m:t>
                              </m:r>
                            </m:e>
                          </m:d>
                        </m:e>
                        <m:sup>
                          <m:r>
                            <a:rPr lang="en-US" b="0" i="1" smtClean="0">
                              <a:solidFill>
                                <a:srgbClr val="002060"/>
                              </a:solidFill>
                              <a:latin typeface="Cambria Math"/>
                              <a:ea typeface="Cambria Math"/>
                            </a:rPr>
                            <m:t>2</m:t>
                          </m:r>
                        </m:sup>
                      </m:sSup>
                      <m:r>
                        <m:rPr>
                          <m:sty m:val="p"/>
                        </m:rPr>
                        <a:rPr lang="en-US" b="0" i="0" smtClean="0">
                          <a:solidFill>
                            <a:srgbClr val="002060"/>
                          </a:solidFill>
                          <a:latin typeface="Cambria Math"/>
                          <a:ea typeface="Cambria Math"/>
                        </a:rPr>
                        <m:t>ln</m:t>
                      </m:r>
                      <m:r>
                        <a:rPr lang="en-US" b="0" i="1" smtClean="0">
                          <a:solidFill>
                            <a:srgbClr val="002060"/>
                          </a:solidFill>
                          <a:latin typeface="Cambria Math"/>
                          <a:ea typeface="Cambria Math"/>
                        </a:rPr>
                        <m:t>⁡(</m:t>
                      </m:r>
                      <m:d>
                        <m:dPr>
                          <m:begChr m:val="|"/>
                          <m:endChr m:val="|"/>
                          <m:ctrlPr>
                            <a:rPr lang="en-US" b="0" i="1" smtClean="0">
                              <a:solidFill>
                                <a:srgbClr val="002060"/>
                              </a:solidFill>
                              <a:latin typeface="Cambria Math"/>
                              <a:ea typeface="Cambria Math"/>
                            </a:rPr>
                          </m:ctrlPr>
                        </m:dPr>
                        <m:e>
                          <m:r>
                            <a:rPr lang="en-US" b="1" i="0" smtClean="0">
                              <a:solidFill>
                                <a:srgbClr val="002060"/>
                              </a:solidFill>
                              <a:latin typeface="Cambria Math"/>
                              <a:ea typeface="Cambria Math"/>
                            </a:rPr>
                            <m:t>𝐩</m:t>
                          </m:r>
                          <m:r>
                            <a:rPr lang="en-US" b="0" i="1" smtClean="0">
                              <a:solidFill>
                                <a:srgbClr val="002060"/>
                              </a:solidFill>
                              <a:latin typeface="Cambria Math"/>
                              <a:ea typeface="Cambria Math"/>
                            </a:rPr>
                            <m:t>−</m:t>
                          </m:r>
                          <m:r>
                            <a:rPr lang="en-US" b="1" i="0" smtClean="0">
                              <a:solidFill>
                                <a:srgbClr val="002060"/>
                              </a:solidFill>
                              <a:latin typeface="Cambria Math"/>
                              <a:ea typeface="Cambria Math"/>
                            </a:rPr>
                            <m:t>𝐀</m:t>
                          </m:r>
                        </m:e>
                      </m:d>
                      <m:r>
                        <a:rPr lang="en-US" b="0" i="1" smtClean="0">
                          <a:solidFill>
                            <a:srgbClr val="002060"/>
                          </a:solidFill>
                          <a:latin typeface="Cambria Math"/>
                          <a:ea typeface="Cambria Math"/>
                        </a:rPr>
                        <m:t>)</m:t>
                      </m:r>
                    </m:oMath>
                  </m:oMathPara>
                </a14:m>
                <a:endParaRPr lang="en-US" dirty="0" smtClean="0">
                  <a:solidFill>
                    <a:srgbClr val="00206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886968" y="1977390"/>
                <a:ext cx="3946465" cy="461665"/>
              </a:xfrm>
              <a:prstGeom prst="rect">
                <a:avLst/>
              </a:prstGeom>
              <a:blipFill rotWithShape="1">
                <a:blip r:embed="rId4"/>
                <a:stretch>
                  <a:fillRect b="-19737"/>
                </a:stretch>
              </a:blipFill>
            </p:spPr>
            <p:txBody>
              <a:bodyPr/>
              <a:lstStyle/>
              <a:p>
                <a:r>
                  <a:rPr lang="en-US">
                    <a:noFill/>
                  </a:rPr>
                  <a:t> </a:t>
                </a:r>
              </a:p>
            </p:txBody>
          </p:sp>
        </mc:Fallback>
      </mc:AlternateContent>
      <p:grpSp>
        <p:nvGrpSpPr>
          <p:cNvPr id="59" name="Group 58"/>
          <p:cNvGrpSpPr/>
          <p:nvPr/>
        </p:nvGrpSpPr>
        <p:grpSpPr>
          <a:xfrm>
            <a:off x="5486400" y="1657350"/>
            <a:ext cx="2743200" cy="2743200"/>
            <a:chOff x="5486400" y="1657350"/>
            <a:chExt cx="2743200" cy="2743200"/>
          </a:xfrm>
        </p:grpSpPr>
        <p:cxnSp>
          <p:nvCxnSpPr>
            <p:cNvPr id="60" name="Straight Connector 59"/>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1" name="Straight Connector 60"/>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3" name="Straight Connector 62"/>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4" name="Straight Connector 63"/>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36" y="2569464"/>
            <a:ext cx="4702686"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9" name="Rectangle 18"/>
              <p:cNvSpPr/>
              <p:nvPr/>
            </p:nvSpPr>
            <p:spPr>
              <a:xfrm>
                <a:off x="2417234" y="2461452"/>
                <a:ext cx="5357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002060"/>
                          </a:solidFill>
                          <a:latin typeface="Cambria Math"/>
                          <a:ea typeface="Cambria Math"/>
                        </a:rPr>
                        <m:t>Φ</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417234" y="2461452"/>
                <a:ext cx="535724" cy="461665"/>
              </a:xfrm>
              <a:prstGeom prst="rect">
                <a:avLst/>
              </a:prstGeom>
              <a:blipFill rotWithShape="1">
                <a:blip r:embed="rId6"/>
                <a:stretch>
                  <a:fillRect/>
                </a:stretch>
              </a:blipFill>
            </p:spPr>
            <p:txBody>
              <a:bodyPr/>
              <a:lstStyle/>
              <a:p>
                <a:r>
                  <a:rPr lang="en-US">
                    <a:noFill/>
                  </a:rPr>
                  <a:t> </a:t>
                </a:r>
              </a:p>
            </p:txBody>
          </p:sp>
        </mc:Fallback>
      </mc:AlternateContent>
      <p:sp>
        <p:nvSpPr>
          <p:cNvPr id="20" name="TextBox 19"/>
          <p:cNvSpPr txBox="1"/>
          <p:nvPr/>
        </p:nvSpPr>
        <p:spPr>
          <a:xfrm>
            <a:off x="3886200" y="4099985"/>
            <a:ext cx="885179" cy="461665"/>
          </a:xfrm>
          <a:prstGeom prst="rect">
            <a:avLst/>
          </a:prstGeom>
          <a:noFill/>
        </p:spPr>
        <p:txBody>
          <a:bodyPr wrap="none" rtlCol="0">
            <a:spAutoFit/>
          </a:bodyPr>
          <a:lstStyle/>
          <a:p>
            <a:r>
              <a:rPr lang="en-US" b="1" dirty="0" smtClean="0">
                <a:solidFill>
                  <a:srgbClr val="002060"/>
                </a:solidFill>
                <a:latin typeface="Calibri" pitchFamily="34" charset="0"/>
              </a:rPr>
              <a:t>r</a:t>
            </a:r>
            <a:r>
              <a:rPr lang="en-US" dirty="0" smtClean="0">
                <a:solidFill>
                  <a:srgbClr val="002060"/>
                </a:solidFill>
                <a:latin typeface="Calibri" pitchFamily="34" charset="0"/>
              </a:rPr>
              <a:t>=</a:t>
            </a:r>
            <a:r>
              <a:rPr lang="en-US" b="1" dirty="0" smtClean="0">
                <a:solidFill>
                  <a:srgbClr val="002060"/>
                </a:solidFill>
                <a:latin typeface="Calibri" pitchFamily="34" charset="0"/>
              </a:rPr>
              <a:t>p</a:t>
            </a:r>
            <a:r>
              <a:rPr lang="en-US" dirty="0" smtClean="0">
                <a:solidFill>
                  <a:srgbClr val="002060"/>
                </a:solidFill>
                <a:latin typeface="Calibri" pitchFamily="34" charset="0"/>
              </a:rPr>
              <a:t>-</a:t>
            </a:r>
            <a:r>
              <a:rPr lang="en-US" b="1" dirty="0" smtClean="0">
                <a:solidFill>
                  <a:srgbClr val="002060"/>
                </a:solidFill>
                <a:latin typeface="Calibri" pitchFamily="34" charset="0"/>
              </a:rPr>
              <a:t>A</a:t>
            </a:r>
          </a:p>
        </p:txBody>
      </p:sp>
    </p:spTree>
    <p:extLst>
      <p:ext uri="{BB962C8B-B14F-4D97-AF65-F5344CB8AC3E}">
        <p14:creationId xmlns:p14="http://schemas.microsoft.com/office/powerpoint/2010/main" val="3729627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705" t="9294" r="17349" b="9323"/>
          <a:stretch/>
        </p:blipFill>
        <p:spPr>
          <a:xfrm>
            <a:off x="5468840" y="1642542"/>
            <a:ext cx="2816028" cy="2791753"/>
          </a:xfrm>
          <a:prstGeom prst="rect">
            <a:avLst/>
          </a:prstGeom>
        </p:spPr>
      </p:pic>
      <p:sp>
        <p:nvSpPr>
          <p:cNvPr id="4" name="Title 3"/>
          <p:cNvSpPr>
            <a:spLocks noGrp="1"/>
          </p:cNvSpPr>
          <p:nvPr>
            <p:ph type="title"/>
          </p:nvPr>
        </p:nvSpPr>
        <p:spPr/>
        <p:txBody>
          <a:bodyPr/>
          <a:lstStyle/>
          <a:p>
            <a:r>
              <a:rPr lang="en-US" dirty="0" smtClean="0"/>
              <a:t>Radial Basis Functions: Examples</a:t>
            </a:r>
            <a:endParaRPr lang="en-US" dirty="0"/>
          </a:p>
        </p:txBody>
      </p:sp>
      <p:sp>
        <p:nvSpPr>
          <p:cNvPr id="62" name="Content Placeholder 61"/>
          <p:cNvSpPr>
            <a:spLocks noGrp="1"/>
          </p:cNvSpPr>
          <p:nvPr>
            <p:ph sz="quarter" idx="10"/>
          </p:nvPr>
        </p:nvSpPr>
        <p:spPr/>
        <p:txBody>
          <a:bodyPr/>
          <a:lstStyle/>
          <a:p>
            <a:r>
              <a:rPr lang="en-US" dirty="0" smtClean="0"/>
              <a:t>Gaussian</a:t>
            </a:r>
          </a:p>
          <a:p>
            <a:pPr lvl="1"/>
            <a:endParaRPr lang="en-US" dirty="0" smtClean="0"/>
          </a:p>
        </p:txBody>
      </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mc:AlternateContent xmlns:mc="http://schemas.openxmlformats.org/markup-compatibility/2006" xmlns:a14="http://schemas.microsoft.com/office/drawing/2010/main">
        <mc:Choice Requires="a14">
          <p:sp>
            <p:nvSpPr>
              <p:cNvPr id="42" name="TextBox 41"/>
              <p:cNvSpPr txBox="1"/>
              <p:nvPr/>
            </p:nvSpPr>
            <p:spPr>
              <a:xfrm>
                <a:off x="886968" y="1977390"/>
                <a:ext cx="38261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002060"/>
                          </a:solidFill>
                          <a:latin typeface="Cambria Math"/>
                          <a:ea typeface="Cambria Math"/>
                        </a:rPr>
                        <m:t>Φ</m:t>
                      </m:r>
                      <m:d>
                        <m:dPr>
                          <m:ctrlPr>
                            <a:rPr lang="en-US" b="0" i="1" smtClean="0">
                              <a:solidFill>
                                <a:srgbClr val="002060"/>
                              </a:solidFill>
                              <a:latin typeface="Cambria Math"/>
                              <a:ea typeface="Cambria Math"/>
                            </a:rPr>
                          </m:ctrlPr>
                        </m:dPr>
                        <m:e>
                          <m:r>
                            <a:rPr lang="en-US" b="1" i="0" smtClean="0">
                              <a:solidFill>
                                <a:srgbClr val="002060"/>
                              </a:solidFill>
                              <a:latin typeface="Cambria Math"/>
                              <a:ea typeface="Cambria Math"/>
                            </a:rPr>
                            <m:t>𝐩</m:t>
                          </m:r>
                        </m:e>
                      </m:d>
                      <m:r>
                        <a:rPr lang="en-US" i="1">
                          <a:solidFill>
                            <a:srgbClr val="002060"/>
                          </a:solidFill>
                          <a:latin typeface="Cambria Math"/>
                          <a:ea typeface="Cambria Math"/>
                        </a:rPr>
                        <m:t>=</m:t>
                      </m:r>
                      <m:r>
                        <m:rPr>
                          <m:sty m:val="p"/>
                        </m:rPr>
                        <a:rPr lang="en-US" b="0" i="0" smtClean="0">
                          <a:solidFill>
                            <a:srgbClr val="002060"/>
                          </a:solidFill>
                          <a:latin typeface="Cambria Math"/>
                          <a:ea typeface="Cambria Math"/>
                        </a:rPr>
                        <m:t>exp</m:t>
                      </m:r>
                      <m:r>
                        <a:rPr lang="en-US" b="0" i="1" smtClean="0">
                          <a:solidFill>
                            <a:srgbClr val="002060"/>
                          </a:solidFill>
                          <a:latin typeface="Cambria Math"/>
                          <a:ea typeface="Cambria Math"/>
                        </a:rPr>
                        <m:t>⁡(</m:t>
                      </m:r>
                      <m:func>
                        <m:funcPr>
                          <m:ctrlPr>
                            <a:rPr lang="en-US" b="0" i="1" smtClean="0">
                              <a:solidFill>
                                <a:srgbClr val="002060"/>
                              </a:solidFill>
                              <a:latin typeface="Cambria Math"/>
                              <a:ea typeface="Cambria Math"/>
                            </a:rPr>
                          </m:ctrlPr>
                        </m:funcPr>
                        <m:fName>
                          <m:r>
                            <a:rPr lang="en-US" b="0" i="0" smtClean="0">
                              <a:solidFill>
                                <a:srgbClr val="002060"/>
                              </a:solidFill>
                              <a:latin typeface="Cambria Math"/>
                              <a:ea typeface="Cambria Math"/>
                            </a:rPr>
                            <m:t>−</m:t>
                          </m:r>
                        </m:fName>
                        <m:e>
                          <m:sSup>
                            <m:sSupPr>
                              <m:ctrlPr>
                                <a:rPr lang="en-US" b="0" i="1" smtClean="0">
                                  <a:solidFill>
                                    <a:srgbClr val="002060"/>
                                  </a:solidFill>
                                  <a:latin typeface="Cambria Math"/>
                                  <a:ea typeface="Cambria Math"/>
                                </a:rPr>
                              </m:ctrlPr>
                            </m:sSupPr>
                            <m:e>
                              <m:r>
                                <m:rPr>
                                  <m:sty m:val="p"/>
                                </m:rPr>
                                <a:rPr lang="el-GR" i="1">
                                  <a:solidFill>
                                    <a:srgbClr val="002060"/>
                                  </a:solidFill>
                                  <a:latin typeface="Cambria Math"/>
                                  <a:ea typeface="Cambria Math"/>
                                </a:rPr>
                                <m:t>ε</m:t>
                              </m:r>
                            </m:e>
                            <m:sup>
                              <m:r>
                                <a:rPr lang="en-US" b="0" i="1" smtClean="0">
                                  <a:solidFill>
                                    <a:srgbClr val="002060"/>
                                  </a:solidFill>
                                  <a:latin typeface="Cambria Math"/>
                                  <a:ea typeface="Cambria Math"/>
                                </a:rPr>
                                <m:t>2</m:t>
                              </m:r>
                            </m:sup>
                          </m:sSup>
                          <m:sSup>
                            <m:sSupPr>
                              <m:ctrlPr>
                                <a:rPr lang="en-US" b="0" i="1" smtClean="0">
                                  <a:solidFill>
                                    <a:srgbClr val="002060"/>
                                  </a:solidFill>
                                  <a:latin typeface="Cambria Math"/>
                                  <a:ea typeface="Cambria Math"/>
                                </a:rPr>
                              </m:ctrlPr>
                            </m:sSupPr>
                            <m:e>
                              <m:d>
                                <m:dPr>
                                  <m:ctrlPr>
                                    <a:rPr lang="en-US" b="1" i="1">
                                      <a:solidFill>
                                        <a:srgbClr val="002060"/>
                                      </a:solidFill>
                                      <a:latin typeface="Cambria Math"/>
                                      <a:ea typeface="Cambria Math"/>
                                    </a:rPr>
                                  </m:ctrlPr>
                                </m:dPr>
                                <m:e>
                                  <m:r>
                                    <a:rPr lang="en-US" b="1">
                                      <a:solidFill>
                                        <a:srgbClr val="002060"/>
                                      </a:solidFill>
                                      <a:latin typeface="Cambria Math"/>
                                      <a:ea typeface="Cambria Math"/>
                                    </a:rPr>
                                    <m:t>𝐩</m:t>
                                  </m:r>
                                  <m:r>
                                    <a:rPr lang="en-US" i="1">
                                      <a:solidFill>
                                        <a:srgbClr val="002060"/>
                                      </a:solidFill>
                                      <a:latin typeface="Cambria Math"/>
                                      <a:ea typeface="Cambria Math"/>
                                    </a:rPr>
                                    <m:t>−</m:t>
                                  </m:r>
                                  <m:r>
                                    <a:rPr lang="en-US" b="1">
                                      <a:solidFill>
                                        <a:srgbClr val="002060"/>
                                      </a:solidFill>
                                      <a:latin typeface="Cambria Math"/>
                                      <a:ea typeface="Cambria Math"/>
                                    </a:rPr>
                                    <m:t>𝐀</m:t>
                                  </m:r>
                                </m:e>
                              </m:d>
                            </m:e>
                            <m:sup>
                              <m:r>
                                <a:rPr lang="en-US" b="0" i="1" smtClean="0">
                                  <a:solidFill>
                                    <a:srgbClr val="002060"/>
                                  </a:solidFill>
                                  <a:latin typeface="Cambria Math"/>
                                  <a:ea typeface="Cambria Math"/>
                                </a:rPr>
                                <m:t>2</m:t>
                              </m:r>
                            </m:sup>
                          </m:sSup>
                        </m:e>
                      </m:func>
                      <m:r>
                        <a:rPr lang="en-US" b="0" i="1" smtClean="0">
                          <a:solidFill>
                            <a:srgbClr val="002060"/>
                          </a:solidFill>
                          <a:latin typeface="Cambria Math"/>
                          <a:ea typeface="Cambria Math"/>
                        </a:rPr>
                        <m:t>)</m:t>
                      </m:r>
                    </m:oMath>
                  </m:oMathPara>
                </a14:m>
                <a:endParaRPr lang="en-US" dirty="0" smtClean="0">
                  <a:solidFill>
                    <a:srgbClr val="00206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886968" y="1977390"/>
                <a:ext cx="3826111" cy="461665"/>
              </a:xfrm>
              <a:prstGeom prst="rect">
                <a:avLst/>
              </a:prstGeom>
              <a:blipFill rotWithShape="1">
                <a:blip r:embed="rId4"/>
                <a:stretch>
                  <a:fillRect b="-19737"/>
                </a:stretch>
              </a:blipFill>
            </p:spPr>
            <p:txBody>
              <a:bodyPr/>
              <a:lstStyle/>
              <a:p>
                <a:r>
                  <a:rPr lang="en-US">
                    <a:noFill/>
                  </a:rPr>
                  <a:t> </a:t>
                </a:r>
              </a:p>
            </p:txBody>
          </p:sp>
        </mc:Fallback>
      </mc:AlternateContent>
      <p:grpSp>
        <p:nvGrpSpPr>
          <p:cNvPr id="58" name="Group 57"/>
          <p:cNvGrpSpPr/>
          <p:nvPr/>
        </p:nvGrpSpPr>
        <p:grpSpPr>
          <a:xfrm>
            <a:off x="5486400" y="1657350"/>
            <a:ext cx="2743200" cy="2743200"/>
            <a:chOff x="5486400" y="1657350"/>
            <a:chExt cx="2743200" cy="2743200"/>
          </a:xfrm>
        </p:grpSpPr>
        <p:cxnSp>
          <p:nvCxnSpPr>
            <p:cNvPr id="59" name="Straight Connector 58"/>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0" name="Straight Connector 59"/>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1" name="Straight Connector 60"/>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3" name="Straight Connector 62"/>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36" y="2569464"/>
            <a:ext cx="4702575" cy="23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5" name="Rectangle 24"/>
              <p:cNvSpPr/>
              <p:nvPr/>
            </p:nvSpPr>
            <p:spPr>
              <a:xfrm>
                <a:off x="2417234" y="2461452"/>
                <a:ext cx="5357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002060"/>
                          </a:solidFill>
                          <a:latin typeface="Cambria Math"/>
                          <a:ea typeface="Cambria Math"/>
                        </a:rPr>
                        <m:t>Φ</m:t>
                      </m:r>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2417234" y="2461452"/>
                <a:ext cx="535724" cy="461665"/>
              </a:xfrm>
              <a:prstGeom prst="rect">
                <a:avLst/>
              </a:prstGeom>
              <a:blipFill rotWithShape="1">
                <a:blip r:embed="rId6"/>
                <a:stretch>
                  <a:fillRect/>
                </a:stretch>
              </a:blipFill>
            </p:spPr>
            <p:txBody>
              <a:bodyPr/>
              <a:lstStyle/>
              <a:p>
                <a:r>
                  <a:rPr lang="en-US">
                    <a:noFill/>
                  </a:rPr>
                  <a:t> </a:t>
                </a:r>
              </a:p>
            </p:txBody>
          </p:sp>
        </mc:Fallback>
      </mc:AlternateContent>
      <p:sp>
        <p:nvSpPr>
          <p:cNvPr id="19" name="TextBox 18"/>
          <p:cNvSpPr txBox="1"/>
          <p:nvPr/>
        </p:nvSpPr>
        <p:spPr>
          <a:xfrm>
            <a:off x="3911601" y="4281785"/>
            <a:ext cx="885179" cy="461665"/>
          </a:xfrm>
          <a:prstGeom prst="rect">
            <a:avLst/>
          </a:prstGeom>
          <a:noFill/>
        </p:spPr>
        <p:txBody>
          <a:bodyPr wrap="none" rtlCol="0">
            <a:spAutoFit/>
          </a:bodyPr>
          <a:lstStyle/>
          <a:p>
            <a:r>
              <a:rPr lang="en-US" b="1" dirty="0" smtClean="0">
                <a:solidFill>
                  <a:srgbClr val="002060"/>
                </a:solidFill>
                <a:latin typeface="Calibri" pitchFamily="34" charset="0"/>
              </a:rPr>
              <a:t>r</a:t>
            </a:r>
            <a:r>
              <a:rPr lang="en-US" dirty="0" smtClean="0">
                <a:solidFill>
                  <a:srgbClr val="002060"/>
                </a:solidFill>
                <a:latin typeface="Calibri" pitchFamily="34" charset="0"/>
              </a:rPr>
              <a:t>=</a:t>
            </a:r>
            <a:r>
              <a:rPr lang="en-US" b="1" dirty="0" smtClean="0">
                <a:solidFill>
                  <a:srgbClr val="002060"/>
                </a:solidFill>
                <a:latin typeface="Calibri" pitchFamily="34" charset="0"/>
              </a:rPr>
              <a:t>p</a:t>
            </a:r>
            <a:r>
              <a:rPr lang="en-US" dirty="0" smtClean="0">
                <a:solidFill>
                  <a:srgbClr val="002060"/>
                </a:solidFill>
                <a:latin typeface="Calibri" pitchFamily="34" charset="0"/>
              </a:rPr>
              <a:t>-</a:t>
            </a:r>
            <a:r>
              <a:rPr lang="en-US" b="1" dirty="0" smtClean="0">
                <a:solidFill>
                  <a:srgbClr val="002060"/>
                </a:solidFill>
                <a:latin typeface="Calibri" pitchFamily="34" charset="0"/>
              </a:rPr>
              <a:t>A</a:t>
            </a:r>
          </a:p>
        </p:txBody>
      </p:sp>
    </p:spTree>
    <p:extLst>
      <p:ext uri="{BB962C8B-B14F-4D97-AF65-F5344CB8AC3E}">
        <p14:creationId xmlns:p14="http://schemas.microsoft.com/office/powerpoint/2010/main" val="2586101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Radial Basis Functions: Selection</a:t>
            </a:r>
            <a:endParaRPr lang="en-US" dirty="0"/>
          </a:p>
        </p:txBody>
      </p:sp>
      <p:sp>
        <p:nvSpPr>
          <p:cNvPr id="62" name="Content Placeholder 61"/>
          <p:cNvSpPr>
            <a:spLocks noGrp="1"/>
          </p:cNvSpPr>
          <p:nvPr>
            <p:ph sz="quarter" idx="10"/>
          </p:nvPr>
        </p:nvSpPr>
        <p:spPr>
          <a:xfrm>
            <a:off x="533400" y="1504950"/>
            <a:ext cx="6781800" cy="2743200"/>
          </a:xfrm>
        </p:spPr>
        <p:txBody>
          <a:bodyPr/>
          <a:lstStyle/>
          <a:p>
            <a:r>
              <a:rPr lang="en-US" dirty="0" smtClean="0"/>
              <a:t>There are many other choices</a:t>
            </a:r>
          </a:p>
          <a:p>
            <a:r>
              <a:rPr lang="en-US" dirty="0" smtClean="0"/>
              <a:t>Choice of function depends on use case</a:t>
            </a:r>
            <a:endParaRPr lang="en-US" dirty="0"/>
          </a:p>
          <a:p>
            <a:r>
              <a:rPr lang="en-US" b="1" dirty="0" smtClean="0">
                <a:solidFill>
                  <a:srgbClr val="002060"/>
                </a:solidFill>
              </a:rPr>
              <a:t>An important characteristic is the nature of the “support” of the RBF of choice</a:t>
            </a:r>
          </a:p>
          <a:p>
            <a:pPr lvl="1"/>
            <a:r>
              <a:rPr lang="en-US" dirty="0" smtClean="0"/>
              <a:t>Compact or finite</a:t>
            </a:r>
          </a:p>
          <a:p>
            <a:pPr lvl="1"/>
            <a:r>
              <a:rPr lang="en-US" dirty="0" smtClean="0"/>
              <a:t>Non-compact or infinite</a:t>
            </a:r>
          </a:p>
        </p:txBody>
      </p:sp>
    </p:spTree>
    <p:extLst>
      <p:ext uri="{BB962C8B-B14F-4D97-AF65-F5344CB8AC3E}">
        <p14:creationId xmlns:p14="http://schemas.microsoft.com/office/powerpoint/2010/main" val="1305792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62" r="6118"/>
          <a:stretch/>
        </p:blipFill>
        <p:spPr bwMode="auto">
          <a:xfrm>
            <a:off x="342900" y="2107182"/>
            <a:ext cx="4021667" cy="23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Compact/Finite Support</a:t>
            </a:r>
            <a:endParaRPr lang="en-US" dirty="0"/>
          </a:p>
        </p:txBody>
      </p:sp>
      <p:sp>
        <p:nvSpPr>
          <p:cNvPr id="18" name="TextBox 17"/>
          <p:cNvSpPr txBox="1"/>
          <p:nvPr/>
        </p:nvSpPr>
        <p:spPr>
          <a:xfrm>
            <a:off x="4114800" y="3824585"/>
            <a:ext cx="293670" cy="461665"/>
          </a:xfrm>
          <a:prstGeom prst="rect">
            <a:avLst/>
          </a:prstGeom>
          <a:noFill/>
        </p:spPr>
        <p:txBody>
          <a:bodyPr wrap="none" rtlCol="0">
            <a:spAutoFit/>
          </a:bodyPr>
          <a:lstStyle/>
          <a:p>
            <a:r>
              <a:rPr lang="en-US" i="1" dirty="0">
                <a:solidFill>
                  <a:srgbClr val="002060"/>
                </a:solidFill>
                <a:latin typeface="Calibri" pitchFamily="34" charset="0"/>
              </a:rPr>
              <a:t>r</a:t>
            </a:r>
            <a:endParaRPr lang="en-US" i="1" dirty="0" smtClean="0">
              <a:solidFill>
                <a:srgbClr val="002060"/>
              </a:solidFill>
              <a:latin typeface="Calibri"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2197101" y="2000250"/>
                <a:ext cx="5357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002060"/>
                          </a:solidFill>
                          <a:latin typeface="Cambria Math"/>
                          <a:ea typeface="Cambria Math"/>
                        </a:rPr>
                        <m:t>Φ</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197101" y="2000250"/>
                <a:ext cx="535724" cy="461665"/>
              </a:xfrm>
              <a:prstGeom prst="rect">
                <a:avLst/>
              </a:prstGeom>
              <a:blipFill rotWithShape="1">
                <a:blip r:embed="rId4"/>
                <a:stretch>
                  <a:fillRect/>
                </a:stretch>
              </a:blipFill>
            </p:spPr>
            <p:txBody>
              <a:bodyPr/>
              <a:lstStyle/>
              <a:p>
                <a:r>
                  <a:rPr lang="en-US">
                    <a:noFill/>
                  </a:rPr>
                  <a:t> </a:t>
                </a:r>
              </a:p>
            </p:txBody>
          </p:sp>
        </mc:Fallback>
      </mc:AlternateContent>
      <p:cxnSp>
        <p:nvCxnSpPr>
          <p:cNvPr id="15" name="Straight Connector 14"/>
          <p:cNvCxnSpPr/>
          <p:nvPr/>
        </p:nvCxnSpPr>
        <p:spPr bwMode="auto">
          <a:xfrm>
            <a:off x="2514600" y="2546349"/>
            <a:ext cx="2971800"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37" name="Straight Connector 36"/>
          <p:cNvCxnSpPr/>
          <p:nvPr/>
        </p:nvCxnSpPr>
        <p:spPr bwMode="auto">
          <a:xfrm>
            <a:off x="4445980" y="4243590"/>
            <a:ext cx="1040420"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28" name="Right Brace 27"/>
          <p:cNvSpPr/>
          <p:nvPr/>
        </p:nvSpPr>
        <p:spPr bwMode="auto">
          <a:xfrm>
            <a:off x="5575299" y="2546349"/>
            <a:ext cx="254001" cy="1695451"/>
          </a:xfrm>
          <a:prstGeom prst="rightBrace">
            <a:avLst/>
          </a:prstGeom>
          <a:noFill/>
          <a:ln w="19050" cap="flat" cmpd="sng" algn="ctr">
            <a:solidFill>
              <a:srgbClr val="002060"/>
            </a:solidFill>
            <a:prstDash val="solid"/>
            <a:round/>
            <a:headEnd type="none" w="med" len="med"/>
            <a:tailEnd type="none" w="med" len="med"/>
          </a:ln>
          <a:effectLst/>
        </p:spPr>
        <p:txBody>
          <a:bodyPr rtlCol="0" anchor="ctr"/>
          <a:lstStyle/>
          <a:p>
            <a:pPr algn="ctr"/>
            <a:endParaRPr lang="en-US"/>
          </a:p>
        </p:txBody>
      </p:sp>
      <p:sp>
        <p:nvSpPr>
          <p:cNvPr id="32" name="TextBox 31"/>
          <p:cNvSpPr txBox="1"/>
          <p:nvPr/>
        </p:nvSpPr>
        <p:spPr>
          <a:xfrm>
            <a:off x="5793583" y="3028950"/>
            <a:ext cx="3236117" cy="707886"/>
          </a:xfrm>
          <a:prstGeom prst="rect">
            <a:avLst/>
          </a:prstGeom>
          <a:noFill/>
        </p:spPr>
        <p:txBody>
          <a:bodyPr wrap="square" rtlCol="0">
            <a:spAutoFit/>
          </a:bodyPr>
          <a:lstStyle/>
          <a:p>
            <a:r>
              <a:rPr lang="en-US" sz="2000" dirty="0" smtClean="0">
                <a:solidFill>
                  <a:srgbClr val="002060"/>
                </a:solidFill>
              </a:rPr>
              <a:t>Range is bounded; goes to zero at infinity</a:t>
            </a:r>
          </a:p>
        </p:txBody>
      </p:sp>
    </p:spTree>
    <p:extLst>
      <p:ext uri="{BB962C8B-B14F-4D97-AF65-F5344CB8AC3E}">
        <p14:creationId xmlns:p14="http://schemas.microsoft.com/office/powerpoint/2010/main" val="2176397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Compact/Finite Support</a:t>
            </a:r>
            <a:endParaRPr lang="en-US" dirty="0"/>
          </a:p>
        </p:txBody>
      </p:sp>
      <p:sp>
        <p:nvSpPr>
          <p:cNvPr id="62" name="Content Placeholder 61"/>
          <p:cNvSpPr>
            <a:spLocks noGrp="1"/>
          </p:cNvSpPr>
          <p:nvPr>
            <p:ph sz="quarter" idx="10"/>
          </p:nvPr>
        </p:nvSpPr>
        <p:spPr/>
        <p:txBody>
          <a:bodyPr/>
          <a:lstStyle/>
          <a:p>
            <a:r>
              <a:rPr lang="en-US" dirty="0" smtClean="0"/>
              <a:t>Field is sum of </a:t>
            </a:r>
            <a:r>
              <a:rPr lang="en-US" i="1" dirty="0" smtClean="0">
                <a:latin typeface="Cambria Math" pitchFamily="18" charset="0"/>
                <a:ea typeface="Cambria Math" pitchFamily="18" charset="0"/>
              </a:rPr>
              <a:t>n</a:t>
            </a:r>
            <a:r>
              <a:rPr lang="en-US" dirty="0" smtClean="0"/>
              <a:t> Gaussian kernels</a:t>
            </a:r>
            <a:endParaRPr lang="en-US" dirty="0" smtClean="0"/>
          </a:p>
          <a:p>
            <a:pPr lvl="1"/>
            <a:endParaRPr lang="en-US" dirty="0" smtClean="0"/>
          </a:p>
        </p:txBody>
      </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mc:AlternateContent xmlns:mc="http://schemas.openxmlformats.org/markup-compatibility/2006">
        <mc:Choice xmlns:a14="http://schemas.microsoft.com/office/drawing/2010/main" Requires="a14">
          <p:sp>
            <p:nvSpPr>
              <p:cNvPr id="42" name="TextBox 41"/>
              <p:cNvSpPr txBox="1"/>
              <p:nvPr/>
            </p:nvSpPr>
            <p:spPr>
              <a:xfrm>
                <a:off x="546212" y="2229486"/>
                <a:ext cx="4511043" cy="11423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002060"/>
                          </a:solidFill>
                          <a:latin typeface="Cambria Math"/>
                          <a:ea typeface="Cambria Math"/>
                        </a:rPr>
                        <m:t>Φ</m:t>
                      </m:r>
                      <m:d>
                        <m:dPr>
                          <m:ctrlPr>
                            <a:rPr lang="en-US" b="0" i="1" smtClean="0">
                              <a:solidFill>
                                <a:srgbClr val="002060"/>
                              </a:solidFill>
                              <a:latin typeface="Cambria Math"/>
                              <a:ea typeface="Cambria Math"/>
                            </a:rPr>
                          </m:ctrlPr>
                        </m:dPr>
                        <m:e>
                          <m:r>
                            <a:rPr lang="en-US" b="1" i="0" smtClean="0">
                              <a:solidFill>
                                <a:srgbClr val="002060"/>
                              </a:solidFill>
                              <a:latin typeface="Cambria Math"/>
                              <a:ea typeface="Cambria Math"/>
                            </a:rPr>
                            <m:t>𝐩</m:t>
                          </m:r>
                        </m:e>
                      </m:d>
                      <m:r>
                        <a:rPr lang="en-US" i="1">
                          <a:solidFill>
                            <a:srgbClr val="002060"/>
                          </a:solidFill>
                          <a:latin typeface="Cambria Math"/>
                          <a:ea typeface="Cambria Math"/>
                        </a:rPr>
                        <m:t>=</m:t>
                      </m:r>
                      <m:nary>
                        <m:naryPr>
                          <m:chr m:val="∑"/>
                          <m:ctrlPr>
                            <a:rPr lang="en-US" i="1" smtClean="0">
                              <a:solidFill>
                                <a:srgbClr val="002060"/>
                              </a:solidFill>
                              <a:latin typeface="Cambria Math"/>
                              <a:ea typeface="Cambria Math"/>
                            </a:rPr>
                          </m:ctrlPr>
                        </m:naryPr>
                        <m:sub>
                          <m:r>
                            <m:rPr>
                              <m:brk m:alnAt="23"/>
                            </m:rPr>
                            <a:rPr lang="en-US" b="0" i="1" smtClean="0">
                              <a:solidFill>
                                <a:srgbClr val="002060"/>
                              </a:solidFill>
                              <a:latin typeface="Cambria Math"/>
                              <a:ea typeface="Cambria Math"/>
                            </a:rPr>
                            <m:t>𝑗</m:t>
                          </m:r>
                          <m:r>
                            <a:rPr lang="en-US" b="0" i="1" smtClean="0">
                              <a:solidFill>
                                <a:srgbClr val="002060"/>
                              </a:solidFill>
                              <a:latin typeface="Cambria Math"/>
                              <a:ea typeface="Cambria Math"/>
                            </a:rPr>
                            <m:t>=1</m:t>
                          </m:r>
                        </m:sub>
                        <m:sup>
                          <m:r>
                            <a:rPr lang="en-US" b="0" i="1" smtClean="0">
                              <a:solidFill>
                                <a:srgbClr val="002060"/>
                              </a:solidFill>
                              <a:latin typeface="Cambria Math"/>
                              <a:ea typeface="Cambria Math"/>
                            </a:rPr>
                            <m:t>𝑛</m:t>
                          </m:r>
                        </m:sup>
                        <m:e>
                          <m:r>
                            <m:rPr>
                              <m:sty m:val="p"/>
                            </m:rPr>
                            <a:rPr lang="en-US">
                              <a:solidFill>
                                <a:srgbClr val="002060"/>
                              </a:solidFill>
                              <a:latin typeface="Cambria Math"/>
                              <a:ea typeface="Cambria Math"/>
                            </a:rPr>
                            <m:t>exp</m:t>
                          </m:r>
                          <m:r>
                            <a:rPr lang="en-US" i="1">
                              <a:solidFill>
                                <a:srgbClr val="002060"/>
                              </a:solidFill>
                              <a:latin typeface="Cambria Math"/>
                              <a:ea typeface="Cambria Math"/>
                            </a:rPr>
                            <m:t>⁡(</m:t>
                          </m:r>
                          <m:func>
                            <m:funcPr>
                              <m:ctrlPr>
                                <a:rPr lang="en-US" i="1">
                                  <a:solidFill>
                                    <a:srgbClr val="002060"/>
                                  </a:solidFill>
                                  <a:latin typeface="Cambria Math"/>
                                  <a:ea typeface="Cambria Math"/>
                                </a:rPr>
                              </m:ctrlPr>
                            </m:funcPr>
                            <m:fName>
                              <m:r>
                                <a:rPr lang="en-US">
                                  <a:solidFill>
                                    <a:srgbClr val="002060"/>
                                  </a:solidFill>
                                  <a:latin typeface="Cambria Math"/>
                                  <a:ea typeface="Cambria Math"/>
                                </a:rPr>
                                <m:t>−</m:t>
                              </m:r>
                            </m:fName>
                            <m:e>
                              <m:sSubSup>
                                <m:sSubSupPr>
                                  <m:ctrlPr>
                                    <a:rPr lang="en-US" i="1">
                                      <a:solidFill>
                                        <a:srgbClr val="002060"/>
                                      </a:solidFill>
                                      <a:latin typeface="Cambria Math"/>
                                      <a:ea typeface="Cambria Math"/>
                                    </a:rPr>
                                  </m:ctrlPr>
                                </m:sSubSupPr>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𝜀</m:t>
                                      </m:r>
                                    </m:e>
                                    <m:sub>
                                      <m:r>
                                        <a:rPr lang="en-US" i="1">
                                          <a:solidFill>
                                            <a:srgbClr val="002060"/>
                                          </a:solidFill>
                                          <a:latin typeface="Cambria Math"/>
                                          <a:ea typeface="Cambria Math"/>
                                        </a:rPr>
                                        <m:t>𝑗</m:t>
                                      </m:r>
                                    </m:sub>
                                  </m:sSub>
                                </m:e>
                                <m:sub/>
                                <m:sup>
                                  <m:r>
                                    <a:rPr lang="en-US" i="1">
                                      <a:solidFill>
                                        <a:srgbClr val="002060"/>
                                      </a:solidFill>
                                      <a:latin typeface="Cambria Math"/>
                                      <a:ea typeface="Cambria Math"/>
                                    </a:rPr>
                                    <m:t>2</m:t>
                                  </m:r>
                                </m:sup>
                              </m:sSubSup>
                              <m:sSup>
                                <m:sSupPr>
                                  <m:ctrlPr>
                                    <a:rPr lang="en-US" i="1">
                                      <a:solidFill>
                                        <a:srgbClr val="002060"/>
                                      </a:solidFill>
                                      <a:latin typeface="Cambria Math"/>
                                      <a:ea typeface="Cambria Math"/>
                                    </a:rPr>
                                  </m:ctrlPr>
                                </m:sSupPr>
                                <m:e>
                                  <m:d>
                                    <m:dPr>
                                      <m:ctrlPr>
                                        <a:rPr lang="en-US" b="1" i="1">
                                          <a:solidFill>
                                            <a:srgbClr val="002060"/>
                                          </a:solidFill>
                                          <a:latin typeface="Cambria Math"/>
                                          <a:ea typeface="Cambria Math"/>
                                        </a:rPr>
                                      </m:ctrlPr>
                                    </m:dPr>
                                    <m:e>
                                      <m:r>
                                        <a:rPr lang="en-US" b="1">
                                          <a:solidFill>
                                            <a:srgbClr val="002060"/>
                                          </a:solidFill>
                                          <a:latin typeface="Cambria Math"/>
                                          <a:ea typeface="Cambria Math"/>
                                        </a:rPr>
                                        <m:t>𝐩</m:t>
                                      </m:r>
                                      <m:r>
                                        <a:rPr lang="en-US" i="1">
                                          <a:solidFill>
                                            <a:srgbClr val="002060"/>
                                          </a:solidFill>
                                          <a:latin typeface="Cambria Math"/>
                                          <a:ea typeface="Cambria Math"/>
                                        </a:rPr>
                                        <m:t>−</m:t>
                                      </m:r>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𝐀</m:t>
                                          </m:r>
                                        </m:e>
                                        <m:sub>
                                          <m:r>
                                            <a:rPr lang="en-US" i="1">
                                              <a:solidFill>
                                                <a:srgbClr val="002060"/>
                                              </a:solidFill>
                                              <a:latin typeface="Cambria Math"/>
                                              <a:ea typeface="Cambria Math"/>
                                            </a:rPr>
                                            <m:t>𝑗</m:t>
                                          </m:r>
                                        </m:sub>
                                      </m:sSub>
                                    </m:e>
                                  </m:d>
                                </m:e>
                                <m:sup>
                                  <m:r>
                                    <a:rPr lang="en-US" i="1">
                                      <a:solidFill>
                                        <a:srgbClr val="002060"/>
                                      </a:solidFill>
                                      <a:latin typeface="Cambria Math"/>
                                      <a:ea typeface="Cambria Math"/>
                                    </a:rPr>
                                    <m:t>2</m:t>
                                  </m:r>
                                </m:sup>
                              </m:sSup>
                            </m:e>
                          </m:func>
                          <m:r>
                            <a:rPr lang="en-US" i="1">
                              <a:solidFill>
                                <a:srgbClr val="002060"/>
                              </a:solidFill>
                              <a:latin typeface="Cambria Math"/>
                              <a:ea typeface="Cambria Math"/>
                            </a:rPr>
                            <m:t>)</m:t>
                          </m:r>
                        </m:e>
                      </m:nary>
                    </m:oMath>
                  </m:oMathPara>
                </a14:m>
                <a:endParaRPr lang="en-US" dirty="0" smtClean="0">
                  <a:solidFill>
                    <a:srgbClr val="002060"/>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546212" y="2229486"/>
                <a:ext cx="4511043" cy="1142364"/>
              </a:xfrm>
              <a:prstGeom prst="rect">
                <a:avLst/>
              </a:prstGeom>
              <a:blipFill rotWithShape="1">
                <a:blip r:embed="rId3"/>
                <a:stretch>
                  <a:fillRect/>
                </a:stretch>
              </a:blipFill>
            </p:spPr>
            <p:txBody>
              <a:bodyPr/>
              <a:lstStyle/>
              <a:p>
                <a:r>
                  <a:rPr lang="en-US">
                    <a:noFill/>
                  </a:rPr>
                  <a:t> </a:t>
                </a:r>
              </a:p>
            </p:txBody>
          </p:sp>
        </mc:Fallback>
      </mc:AlternateContent>
      <p:grpSp>
        <p:nvGrpSpPr>
          <p:cNvPr id="58" name="Group 57"/>
          <p:cNvGrpSpPr/>
          <p:nvPr/>
        </p:nvGrpSpPr>
        <p:grpSpPr>
          <a:xfrm>
            <a:off x="5486400" y="1657350"/>
            <a:ext cx="2743200" cy="2743200"/>
            <a:chOff x="5486400" y="1657350"/>
            <a:chExt cx="2743200" cy="2743200"/>
          </a:xfrm>
        </p:grpSpPr>
        <p:cxnSp>
          <p:nvCxnSpPr>
            <p:cNvPr id="59" name="Straight Connector 58"/>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0" name="Straight Connector 59"/>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1" name="Straight Connector 60"/>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3" name="Straight Connector 62"/>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0816" t="9234" r="18128" b="8910"/>
          <a:stretch/>
        </p:blipFill>
        <p:spPr>
          <a:xfrm>
            <a:off x="5473372" y="1642542"/>
            <a:ext cx="2775568" cy="2807936"/>
          </a:xfrm>
          <a:prstGeom prst="rect">
            <a:avLst/>
          </a:prstGeom>
        </p:spPr>
      </p:pic>
    </p:spTree>
    <p:extLst>
      <p:ext uri="{BB962C8B-B14F-4D97-AF65-F5344CB8AC3E}">
        <p14:creationId xmlns:p14="http://schemas.microsoft.com/office/powerpoint/2010/main" val="3706676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08" y="2395696"/>
            <a:ext cx="4702575" cy="23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Non-compact/Infinite Support</a:t>
            </a:r>
            <a:endParaRPr lang="en-US" dirty="0"/>
          </a:p>
        </p:txBody>
      </p:sp>
      <p:sp>
        <p:nvSpPr>
          <p:cNvPr id="18" name="TextBox 17"/>
          <p:cNvSpPr txBox="1"/>
          <p:nvPr/>
        </p:nvSpPr>
        <p:spPr>
          <a:xfrm>
            <a:off x="4635498" y="3447618"/>
            <a:ext cx="290464" cy="461665"/>
          </a:xfrm>
          <a:prstGeom prst="rect">
            <a:avLst/>
          </a:prstGeom>
          <a:noFill/>
        </p:spPr>
        <p:txBody>
          <a:bodyPr wrap="none" rtlCol="0">
            <a:spAutoFit/>
          </a:bodyPr>
          <a:lstStyle/>
          <a:p>
            <a:r>
              <a:rPr lang="en-US" i="1" dirty="0" smtClean="0">
                <a:solidFill>
                  <a:srgbClr val="002060"/>
                </a:solidFill>
                <a:latin typeface="Calibri" pitchFamily="34" charset="0"/>
              </a:rPr>
              <a:t>r</a:t>
            </a:r>
          </a:p>
        </p:txBody>
      </p:sp>
      <mc:AlternateContent xmlns:mc="http://schemas.openxmlformats.org/markup-compatibility/2006" xmlns:a14="http://schemas.microsoft.com/office/drawing/2010/main">
        <mc:Choice Requires="a14">
          <p:sp>
            <p:nvSpPr>
              <p:cNvPr id="19" name="Rectangle 18"/>
              <p:cNvSpPr/>
              <p:nvPr/>
            </p:nvSpPr>
            <p:spPr>
              <a:xfrm>
                <a:off x="2546147" y="2279217"/>
                <a:ext cx="5357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002060"/>
                          </a:solidFill>
                          <a:latin typeface="Cambria Math"/>
                          <a:ea typeface="Cambria Math"/>
                        </a:rPr>
                        <m:t>Φ</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546147" y="2279217"/>
                <a:ext cx="535724" cy="461665"/>
              </a:xfrm>
              <a:prstGeom prst="rect">
                <a:avLst/>
              </a:prstGeom>
              <a:blipFill rotWithShape="1">
                <a:blip r:embed="rId4"/>
                <a:stretch>
                  <a:fillRect/>
                </a:stretch>
              </a:blipFill>
            </p:spPr>
            <p:txBody>
              <a:bodyPr/>
              <a:lstStyle/>
              <a:p>
                <a:r>
                  <a:rPr lang="en-US">
                    <a:noFill/>
                  </a:rPr>
                  <a:t> </a:t>
                </a:r>
              </a:p>
            </p:txBody>
          </p:sp>
        </mc:Fallback>
      </mc:AlternateContent>
      <p:pic>
        <p:nvPicPr>
          <p:cNvPr id="2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192" r="8090"/>
          <a:stretch/>
        </p:blipFill>
        <p:spPr bwMode="auto">
          <a:xfrm>
            <a:off x="5071533" y="2339391"/>
            <a:ext cx="393700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8801100" y="3917949"/>
            <a:ext cx="290464" cy="461665"/>
          </a:xfrm>
          <a:prstGeom prst="rect">
            <a:avLst/>
          </a:prstGeom>
          <a:noFill/>
        </p:spPr>
        <p:txBody>
          <a:bodyPr wrap="none" rtlCol="0">
            <a:spAutoFit/>
          </a:bodyPr>
          <a:lstStyle/>
          <a:p>
            <a:r>
              <a:rPr lang="en-US" i="1" dirty="0" smtClean="0">
                <a:solidFill>
                  <a:srgbClr val="002060"/>
                </a:solidFill>
                <a:latin typeface="Calibri" pitchFamily="34" charset="0"/>
              </a:rPr>
              <a:t>r</a:t>
            </a:r>
          </a:p>
        </p:txBody>
      </p:sp>
      <mc:AlternateContent xmlns:mc="http://schemas.openxmlformats.org/markup-compatibility/2006" xmlns:a14="http://schemas.microsoft.com/office/drawing/2010/main">
        <mc:Choice Requires="a14">
          <p:sp>
            <p:nvSpPr>
              <p:cNvPr id="26" name="Rectangle 25"/>
              <p:cNvSpPr/>
              <p:nvPr/>
            </p:nvSpPr>
            <p:spPr>
              <a:xfrm>
                <a:off x="6929798" y="2309282"/>
                <a:ext cx="5357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002060"/>
                          </a:solidFill>
                          <a:latin typeface="Cambria Math"/>
                          <a:ea typeface="Cambria Math"/>
                        </a:rPr>
                        <m:t>Φ</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6929798" y="2309282"/>
                <a:ext cx="535724" cy="461665"/>
              </a:xfrm>
              <a:prstGeom prst="rect">
                <a:avLst/>
              </a:prstGeom>
              <a:blipFill rotWithShape="1">
                <a:blip r:embed="rId6"/>
                <a:stretch>
                  <a:fillRect/>
                </a:stretch>
              </a:blipFill>
            </p:spPr>
            <p:txBody>
              <a:bodyPr/>
              <a:lstStyle/>
              <a:p>
                <a:r>
                  <a:rPr lang="en-US">
                    <a:noFill/>
                  </a:rPr>
                  <a:t> </a:t>
                </a:r>
              </a:p>
            </p:txBody>
          </p:sp>
        </mc:Fallback>
      </mc:AlternateContent>
      <p:sp>
        <p:nvSpPr>
          <p:cNvPr id="13" name="Freeform 12"/>
          <p:cNvSpPr/>
          <p:nvPr/>
        </p:nvSpPr>
        <p:spPr bwMode="auto">
          <a:xfrm>
            <a:off x="4482676" y="-212091"/>
            <a:ext cx="862753" cy="2909570"/>
          </a:xfrm>
          <a:custGeom>
            <a:avLst/>
            <a:gdLst>
              <a:gd name="connsiteX0" fmla="*/ 506730 w 506730"/>
              <a:gd name="connsiteY0" fmla="*/ 1489710 h 1489710"/>
              <a:gd name="connsiteX1" fmla="*/ 209550 w 506730"/>
              <a:gd name="connsiteY1" fmla="*/ 674370 h 1489710"/>
              <a:gd name="connsiteX2" fmla="*/ 0 w 506730"/>
              <a:gd name="connsiteY2" fmla="*/ 0 h 1489710"/>
              <a:gd name="connsiteX0" fmla="*/ 506730 w 506730"/>
              <a:gd name="connsiteY0" fmla="*/ 1489710 h 1489710"/>
              <a:gd name="connsiteX1" fmla="*/ 209550 w 506730"/>
              <a:gd name="connsiteY1" fmla="*/ 674370 h 1489710"/>
              <a:gd name="connsiteX2" fmla="*/ 0 w 506730"/>
              <a:gd name="connsiteY2" fmla="*/ 0 h 1489710"/>
              <a:gd name="connsiteX0" fmla="*/ 667596 w 667596"/>
              <a:gd name="connsiteY0" fmla="*/ 1980777 h 1980777"/>
              <a:gd name="connsiteX1" fmla="*/ 370416 w 667596"/>
              <a:gd name="connsiteY1" fmla="*/ 1165437 h 1980777"/>
              <a:gd name="connsiteX2" fmla="*/ 0 w 667596"/>
              <a:gd name="connsiteY2" fmla="*/ 0 h 1980777"/>
              <a:gd name="connsiteX0" fmla="*/ 667596 w 667596"/>
              <a:gd name="connsiteY0" fmla="*/ 1980777 h 1980777"/>
              <a:gd name="connsiteX1" fmla="*/ 370416 w 667596"/>
              <a:gd name="connsiteY1" fmla="*/ 1165437 h 1980777"/>
              <a:gd name="connsiteX2" fmla="*/ 0 w 667596"/>
              <a:gd name="connsiteY2" fmla="*/ 0 h 1980777"/>
              <a:gd name="connsiteX0" fmla="*/ 667596 w 667596"/>
              <a:gd name="connsiteY0" fmla="*/ 1980777 h 1980777"/>
              <a:gd name="connsiteX1" fmla="*/ 370416 w 667596"/>
              <a:gd name="connsiteY1" fmla="*/ 1165437 h 1980777"/>
              <a:gd name="connsiteX2" fmla="*/ 0 w 667596"/>
              <a:gd name="connsiteY2" fmla="*/ 0 h 1980777"/>
              <a:gd name="connsiteX0" fmla="*/ 667596 w 667596"/>
              <a:gd name="connsiteY0" fmla="*/ 1980777 h 1980777"/>
              <a:gd name="connsiteX1" fmla="*/ 370416 w 667596"/>
              <a:gd name="connsiteY1" fmla="*/ 1165437 h 1980777"/>
              <a:gd name="connsiteX2" fmla="*/ 0 w 667596"/>
              <a:gd name="connsiteY2" fmla="*/ 0 h 1980777"/>
              <a:gd name="connsiteX0" fmla="*/ 930063 w 930063"/>
              <a:gd name="connsiteY0" fmla="*/ 2861310 h 2861310"/>
              <a:gd name="connsiteX1" fmla="*/ 632883 w 930063"/>
              <a:gd name="connsiteY1" fmla="*/ 2045970 h 2861310"/>
              <a:gd name="connsiteX2" fmla="*/ 0 w 930063"/>
              <a:gd name="connsiteY2" fmla="*/ 0 h 2861310"/>
              <a:gd name="connsiteX0" fmla="*/ 918633 w 918633"/>
              <a:gd name="connsiteY0" fmla="*/ 2861310 h 2861310"/>
              <a:gd name="connsiteX1" fmla="*/ 632883 w 918633"/>
              <a:gd name="connsiteY1" fmla="*/ 2045970 h 2861310"/>
              <a:gd name="connsiteX2" fmla="*/ 0 w 918633"/>
              <a:gd name="connsiteY2" fmla="*/ 0 h 2861310"/>
              <a:gd name="connsiteX0" fmla="*/ 918633 w 918633"/>
              <a:gd name="connsiteY0" fmla="*/ 2861310 h 2861310"/>
              <a:gd name="connsiteX1" fmla="*/ 632883 w 918633"/>
              <a:gd name="connsiteY1" fmla="*/ 2045970 h 2861310"/>
              <a:gd name="connsiteX2" fmla="*/ 0 w 918633"/>
              <a:gd name="connsiteY2" fmla="*/ 0 h 2861310"/>
              <a:gd name="connsiteX0" fmla="*/ 918633 w 918633"/>
              <a:gd name="connsiteY0" fmla="*/ 2861310 h 2861310"/>
              <a:gd name="connsiteX1" fmla="*/ 522393 w 918633"/>
              <a:gd name="connsiteY1" fmla="*/ 1668780 h 2861310"/>
              <a:gd name="connsiteX2" fmla="*/ 0 w 918633"/>
              <a:gd name="connsiteY2" fmla="*/ 0 h 2861310"/>
              <a:gd name="connsiteX0" fmla="*/ 918633 w 918633"/>
              <a:gd name="connsiteY0" fmla="*/ 2861310 h 2861310"/>
              <a:gd name="connsiteX1" fmla="*/ 522393 w 918633"/>
              <a:gd name="connsiteY1" fmla="*/ 1668780 h 2861310"/>
              <a:gd name="connsiteX2" fmla="*/ 0 w 918633"/>
              <a:gd name="connsiteY2" fmla="*/ 0 h 2861310"/>
              <a:gd name="connsiteX0" fmla="*/ 888153 w 888153"/>
              <a:gd name="connsiteY0" fmla="*/ 2884170 h 2884170"/>
              <a:gd name="connsiteX1" fmla="*/ 491913 w 888153"/>
              <a:gd name="connsiteY1" fmla="*/ 1691640 h 2884170"/>
              <a:gd name="connsiteX2" fmla="*/ 0 w 888153"/>
              <a:gd name="connsiteY2" fmla="*/ 0 h 2884170"/>
              <a:gd name="connsiteX0" fmla="*/ 888153 w 888153"/>
              <a:gd name="connsiteY0" fmla="*/ 2884170 h 2884170"/>
              <a:gd name="connsiteX1" fmla="*/ 491913 w 888153"/>
              <a:gd name="connsiteY1" fmla="*/ 1691640 h 2884170"/>
              <a:gd name="connsiteX2" fmla="*/ 0 w 888153"/>
              <a:gd name="connsiteY2" fmla="*/ 0 h 2884170"/>
              <a:gd name="connsiteX0" fmla="*/ 888153 w 888153"/>
              <a:gd name="connsiteY0" fmla="*/ 2884170 h 2884170"/>
              <a:gd name="connsiteX1" fmla="*/ 491913 w 888153"/>
              <a:gd name="connsiteY1" fmla="*/ 1691640 h 2884170"/>
              <a:gd name="connsiteX2" fmla="*/ 0 w 888153"/>
              <a:gd name="connsiteY2" fmla="*/ 0 h 2884170"/>
              <a:gd name="connsiteX0" fmla="*/ 888153 w 888153"/>
              <a:gd name="connsiteY0" fmla="*/ 2884170 h 2884170"/>
              <a:gd name="connsiteX1" fmla="*/ 491913 w 888153"/>
              <a:gd name="connsiteY1" fmla="*/ 1691640 h 2884170"/>
              <a:gd name="connsiteX2" fmla="*/ 0 w 888153"/>
              <a:gd name="connsiteY2" fmla="*/ 0 h 2884170"/>
              <a:gd name="connsiteX0" fmla="*/ 888153 w 888153"/>
              <a:gd name="connsiteY0" fmla="*/ 2884170 h 2884170"/>
              <a:gd name="connsiteX1" fmla="*/ 491913 w 888153"/>
              <a:gd name="connsiteY1" fmla="*/ 1691640 h 2884170"/>
              <a:gd name="connsiteX2" fmla="*/ 0 w 888153"/>
              <a:gd name="connsiteY2" fmla="*/ 0 h 2884170"/>
              <a:gd name="connsiteX0" fmla="*/ 862753 w 862753"/>
              <a:gd name="connsiteY0" fmla="*/ 2909570 h 2909570"/>
              <a:gd name="connsiteX1" fmla="*/ 466513 w 862753"/>
              <a:gd name="connsiteY1" fmla="*/ 1717040 h 2909570"/>
              <a:gd name="connsiteX2" fmla="*/ 0 w 862753"/>
              <a:gd name="connsiteY2" fmla="*/ 0 h 2909570"/>
              <a:gd name="connsiteX0" fmla="*/ 862753 w 862753"/>
              <a:gd name="connsiteY0" fmla="*/ 2909570 h 2909570"/>
              <a:gd name="connsiteX1" fmla="*/ 466513 w 862753"/>
              <a:gd name="connsiteY1" fmla="*/ 1717040 h 2909570"/>
              <a:gd name="connsiteX2" fmla="*/ 0 w 862753"/>
              <a:gd name="connsiteY2" fmla="*/ 0 h 2909570"/>
            </a:gdLst>
            <a:ahLst/>
            <a:cxnLst>
              <a:cxn ang="0">
                <a:pos x="connsiteX0" y="connsiteY0"/>
              </a:cxn>
              <a:cxn ang="0">
                <a:pos x="connsiteX1" y="connsiteY1"/>
              </a:cxn>
              <a:cxn ang="0">
                <a:pos x="connsiteX2" y="connsiteY2"/>
              </a:cxn>
            </a:cxnLst>
            <a:rect l="l" t="t" r="r" b="b"/>
            <a:pathLst>
              <a:path w="862753" h="2909570">
                <a:moveTo>
                  <a:pt x="862753" y="2909570"/>
                </a:moveTo>
                <a:cubicBezTo>
                  <a:pt x="613833" y="2216574"/>
                  <a:pt x="610305" y="2201968"/>
                  <a:pt x="466513" y="1717040"/>
                </a:cubicBezTo>
                <a:cubicBezTo>
                  <a:pt x="322721" y="1232112"/>
                  <a:pt x="233256" y="1010497"/>
                  <a:pt x="0" y="0"/>
                </a:cubicBezTo>
              </a:path>
            </a:pathLst>
          </a:custGeom>
          <a:noFill/>
          <a:ln w="19050" cap="flat" cmpd="sng" algn="ctr">
            <a:solidFill>
              <a:srgbClr val="FF0000"/>
            </a:solidFill>
            <a:prstDash val="dash"/>
            <a:round/>
            <a:headEnd type="none" w="med" len="med"/>
            <a:tailEnd type="none" w="med" len="med"/>
          </a:ln>
          <a:effectLst/>
        </p:spPr>
        <p:txBody>
          <a:bodyPr rtlCol="0" anchor="ctr"/>
          <a:lstStyle/>
          <a:p>
            <a:pPr algn="ctr"/>
            <a:endParaRPr lang="en-US"/>
          </a:p>
        </p:txBody>
      </p:sp>
      <p:sp>
        <p:nvSpPr>
          <p:cNvPr id="33" name="Freeform 32"/>
          <p:cNvSpPr/>
          <p:nvPr/>
        </p:nvSpPr>
        <p:spPr bwMode="auto">
          <a:xfrm flipH="1">
            <a:off x="8729980" y="-206586"/>
            <a:ext cx="862753" cy="2909570"/>
          </a:xfrm>
          <a:custGeom>
            <a:avLst/>
            <a:gdLst>
              <a:gd name="connsiteX0" fmla="*/ 506730 w 506730"/>
              <a:gd name="connsiteY0" fmla="*/ 1489710 h 1489710"/>
              <a:gd name="connsiteX1" fmla="*/ 209550 w 506730"/>
              <a:gd name="connsiteY1" fmla="*/ 674370 h 1489710"/>
              <a:gd name="connsiteX2" fmla="*/ 0 w 506730"/>
              <a:gd name="connsiteY2" fmla="*/ 0 h 1489710"/>
              <a:gd name="connsiteX0" fmla="*/ 506730 w 506730"/>
              <a:gd name="connsiteY0" fmla="*/ 1489710 h 1489710"/>
              <a:gd name="connsiteX1" fmla="*/ 209550 w 506730"/>
              <a:gd name="connsiteY1" fmla="*/ 674370 h 1489710"/>
              <a:gd name="connsiteX2" fmla="*/ 0 w 506730"/>
              <a:gd name="connsiteY2" fmla="*/ 0 h 1489710"/>
              <a:gd name="connsiteX0" fmla="*/ 667596 w 667596"/>
              <a:gd name="connsiteY0" fmla="*/ 1980777 h 1980777"/>
              <a:gd name="connsiteX1" fmla="*/ 370416 w 667596"/>
              <a:gd name="connsiteY1" fmla="*/ 1165437 h 1980777"/>
              <a:gd name="connsiteX2" fmla="*/ 0 w 667596"/>
              <a:gd name="connsiteY2" fmla="*/ 0 h 1980777"/>
              <a:gd name="connsiteX0" fmla="*/ 667596 w 667596"/>
              <a:gd name="connsiteY0" fmla="*/ 1980777 h 1980777"/>
              <a:gd name="connsiteX1" fmla="*/ 370416 w 667596"/>
              <a:gd name="connsiteY1" fmla="*/ 1165437 h 1980777"/>
              <a:gd name="connsiteX2" fmla="*/ 0 w 667596"/>
              <a:gd name="connsiteY2" fmla="*/ 0 h 1980777"/>
              <a:gd name="connsiteX0" fmla="*/ 667596 w 667596"/>
              <a:gd name="connsiteY0" fmla="*/ 1980777 h 1980777"/>
              <a:gd name="connsiteX1" fmla="*/ 370416 w 667596"/>
              <a:gd name="connsiteY1" fmla="*/ 1165437 h 1980777"/>
              <a:gd name="connsiteX2" fmla="*/ 0 w 667596"/>
              <a:gd name="connsiteY2" fmla="*/ 0 h 1980777"/>
              <a:gd name="connsiteX0" fmla="*/ 667596 w 667596"/>
              <a:gd name="connsiteY0" fmla="*/ 1980777 h 1980777"/>
              <a:gd name="connsiteX1" fmla="*/ 370416 w 667596"/>
              <a:gd name="connsiteY1" fmla="*/ 1165437 h 1980777"/>
              <a:gd name="connsiteX2" fmla="*/ 0 w 667596"/>
              <a:gd name="connsiteY2" fmla="*/ 0 h 1980777"/>
              <a:gd name="connsiteX0" fmla="*/ 930063 w 930063"/>
              <a:gd name="connsiteY0" fmla="*/ 2861310 h 2861310"/>
              <a:gd name="connsiteX1" fmla="*/ 632883 w 930063"/>
              <a:gd name="connsiteY1" fmla="*/ 2045970 h 2861310"/>
              <a:gd name="connsiteX2" fmla="*/ 0 w 930063"/>
              <a:gd name="connsiteY2" fmla="*/ 0 h 2861310"/>
              <a:gd name="connsiteX0" fmla="*/ 918633 w 918633"/>
              <a:gd name="connsiteY0" fmla="*/ 2861310 h 2861310"/>
              <a:gd name="connsiteX1" fmla="*/ 632883 w 918633"/>
              <a:gd name="connsiteY1" fmla="*/ 2045970 h 2861310"/>
              <a:gd name="connsiteX2" fmla="*/ 0 w 918633"/>
              <a:gd name="connsiteY2" fmla="*/ 0 h 2861310"/>
              <a:gd name="connsiteX0" fmla="*/ 918633 w 918633"/>
              <a:gd name="connsiteY0" fmla="*/ 2861310 h 2861310"/>
              <a:gd name="connsiteX1" fmla="*/ 632883 w 918633"/>
              <a:gd name="connsiteY1" fmla="*/ 2045970 h 2861310"/>
              <a:gd name="connsiteX2" fmla="*/ 0 w 918633"/>
              <a:gd name="connsiteY2" fmla="*/ 0 h 2861310"/>
              <a:gd name="connsiteX0" fmla="*/ 918633 w 918633"/>
              <a:gd name="connsiteY0" fmla="*/ 2861310 h 2861310"/>
              <a:gd name="connsiteX1" fmla="*/ 522393 w 918633"/>
              <a:gd name="connsiteY1" fmla="*/ 1668780 h 2861310"/>
              <a:gd name="connsiteX2" fmla="*/ 0 w 918633"/>
              <a:gd name="connsiteY2" fmla="*/ 0 h 2861310"/>
              <a:gd name="connsiteX0" fmla="*/ 918633 w 918633"/>
              <a:gd name="connsiteY0" fmla="*/ 2861310 h 2861310"/>
              <a:gd name="connsiteX1" fmla="*/ 522393 w 918633"/>
              <a:gd name="connsiteY1" fmla="*/ 1668780 h 2861310"/>
              <a:gd name="connsiteX2" fmla="*/ 0 w 918633"/>
              <a:gd name="connsiteY2" fmla="*/ 0 h 2861310"/>
              <a:gd name="connsiteX0" fmla="*/ 888153 w 888153"/>
              <a:gd name="connsiteY0" fmla="*/ 2884170 h 2884170"/>
              <a:gd name="connsiteX1" fmla="*/ 491913 w 888153"/>
              <a:gd name="connsiteY1" fmla="*/ 1691640 h 2884170"/>
              <a:gd name="connsiteX2" fmla="*/ 0 w 888153"/>
              <a:gd name="connsiteY2" fmla="*/ 0 h 2884170"/>
              <a:gd name="connsiteX0" fmla="*/ 888153 w 888153"/>
              <a:gd name="connsiteY0" fmla="*/ 2884170 h 2884170"/>
              <a:gd name="connsiteX1" fmla="*/ 491913 w 888153"/>
              <a:gd name="connsiteY1" fmla="*/ 1691640 h 2884170"/>
              <a:gd name="connsiteX2" fmla="*/ 0 w 888153"/>
              <a:gd name="connsiteY2" fmla="*/ 0 h 2884170"/>
              <a:gd name="connsiteX0" fmla="*/ 888153 w 888153"/>
              <a:gd name="connsiteY0" fmla="*/ 2884170 h 2884170"/>
              <a:gd name="connsiteX1" fmla="*/ 491913 w 888153"/>
              <a:gd name="connsiteY1" fmla="*/ 1691640 h 2884170"/>
              <a:gd name="connsiteX2" fmla="*/ 0 w 888153"/>
              <a:gd name="connsiteY2" fmla="*/ 0 h 2884170"/>
              <a:gd name="connsiteX0" fmla="*/ 888153 w 888153"/>
              <a:gd name="connsiteY0" fmla="*/ 2884170 h 2884170"/>
              <a:gd name="connsiteX1" fmla="*/ 491913 w 888153"/>
              <a:gd name="connsiteY1" fmla="*/ 1691640 h 2884170"/>
              <a:gd name="connsiteX2" fmla="*/ 0 w 888153"/>
              <a:gd name="connsiteY2" fmla="*/ 0 h 2884170"/>
              <a:gd name="connsiteX0" fmla="*/ 888153 w 888153"/>
              <a:gd name="connsiteY0" fmla="*/ 2884170 h 2884170"/>
              <a:gd name="connsiteX1" fmla="*/ 491913 w 888153"/>
              <a:gd name="connsiteY1" fmla="*/ 1691640 h 2884170"/>
              <a:gd name="connsiteX2" fmla="*/ 0 w 888153"/>
              <a:gd name="connsiteY2" fmla="*/ 0 h 2884170"/>
              <a:gd name="connsiteX0" fmla="*/ 862753 w 862753"/>
              <a:gd name="connsiteY0" fmla="*/ 2909570 h 2909570"/>
              <a:gd name="connsiteX1" fmla="*/ 466513 w 862753"/>
              <a:gd name="connsiteY1" fmla="*/ 1717040 h 2909570"/>
              <a:gd name="connsiteX2" fmla="*/ 0 w 862753"/>
              <a:gd name="connsiteY2" fmla="*/ 0 h 2909570"/>
              <a:gd name="connsiteX0" fmla="*/ 862753 w 862753"/>
              <a:gd name="connsiteY0" fmla="*/ 2909570 h 2909570"/>
              <a:gd name="connsiteX1" fmla="*/ 466513 w 862753"/>
              <a:gd name="connsiteY1" fmla="*/ 1717040 h 2909570"/>
              <a:gd name="connsiteX2" fmla="*/ 0 w 862753"/>
              <a:gd name="connsiteY2" fmla="*/ 0 h 2909570"/>
            </a:gdLst>
            <a:ahLst/>
            <a:cxnLst>
              <a:cxn ang="0">
                <a:pos x="connsiteX0" y="connsiteY0"/>
              </a:cxn>
              <a:cxn ang="0">
                <a:pos x="connsiteX1" y="connsiteY1"/>
              </a:cxn>
              <a:cxn ang="0">
                <a:pos x="connsiteX2" y="connsiteY2"/>
              </a:cxn>
            </a:cxnLst>
            <a:rect l="l" t="t" r="r" b="b"/>
            <a:pathLst>
              <a:path w="862753" h="2909570">
                <a:moveTo>
                  <a:pt x="862753" y="2909570"/>
                </a:moveTo>
                <a:cubicBezTo>
                  <a:pt x="613833" y="2216574"/>
                  <a:pt x="610305" y="2201968"/>
                  <a:pt x="466513" y="1717040"/>
                </a:cubicBezTo>
                <a:cubicBezTo>
                  <a:pt x="322721" y="1232112"/>
                  <a:pt x="233256" y="1010497"/>
                  <a:pt x="0" y="0"/>
                </a:cubicBezTo>
              </a:path>
            </a:pathLst>
          </a:custGeom>
          <a:noFill/>
          <a:ln w="19050" cap="flat" cmpd="sng" algn="ctr">
            <a:solidFill>
              <a:srgbClr val="FF0000"/>
            </a:solidFill>
            <a:prstDash val="dash"/>
            <a:round/>
            <a:headEnd type="none" w="med" len="med"/>
            <a:tailEnd type="none" w="med" len="med"/>
          </a:ln>
          <a:effectLst/>
        </p:spPr>
        <p:txBody>
          <a:bodyPr rtlCol="0" anchor="ctr"/>
          <a:lstStyle/>
          <a:p>
            <a:pPr algn="ctr"/>
            <a:endParaRPr lang="en-US"/>
          </a:p>
        </p:txBody>
      </p:sp>
      <p:sp>
        <p:nvSpPr>
          <p:cNvPr id="16" name="TextBox 15"/>
          <p:cNvSpPr txBox="1"/>
          <p:nvPr/>
        </p:nvSpPr>
        <p:spPr>
          <a:xfrm>
            <a:off x="571500" y="1314450"/>
            <a:ext cx="4114800" cy="707886"/>
          </a:xfrm>
          <a:prstGeom prst="rect">
            <a:avLst/>
          </a:prstGeom>
          <a:noFill/>
        </p:spPr>
        <p:txBody>
          <a:bodyPr wrap="square" rtlCol="0">
            <a:spAutoFit/>
          </a:bodyPr>
          <a:lstStyle/>
          <a:p>
            <a:r>
              <a:rPr lang="en-US" sz="2000" dirty="0" smtClean="0">
                <a:solidFill>
                  <a:srgbClr val="002060"/>
                </a:solidFill>
              </a:rPr>
              <a:t>Range is unbounded; goes to infinity</a:t>
            </a:r>
          </a:p>
        </p:txBody>
      </p:sp>
      <p:cxnSp>
        <p:nvCxnSpPr>
          <p:cNvPr id="20" name="Straight Connector 19"/>
          <p:cNvCxnSpPr/>
          <p:nvPr/>
        </p:nvCxnSpPr>
        <p:spPr bwMode="auto">
          <a:xfrm flipV="1">
            <a:off x="4356105" y="-243614"/>
            <a:ext cx="2959095" cy="2959096"/>
          </a:xfrm>
          <a:prstGeom prst="line">
            <a:avLst/>
          </a:prstGeom>
          <a:solidFill>
            <a:schemeClr val="accent1"/>
          </a:solidFill>
          <a:ln w="19050" cap="flat" cmpd="sng" algn="ctr">
            <a:solidFill>
              <a:srgbClr val="00B050"/>
            </a:solidFill>
            <a:prstDash val="dash"/>
            <a:round/>
            <a:headEnd type="none" w="med" len="med"/>
            <a:tailEnd type="none" w="med" len="med"/>
          </a:ln>
          <a:effectLst/>
        </p:spPr>
      </p:cxnSp>
      <p:cxnSp>
        <p:nvCxnSpPr>
          <p:cNvPr id="21" name="Straight Connector 20"/>
          <p:cNvCxnSpPr/>
          <p:nvPr/>
        </p:nvCxnSpPr>
        <p:spPr bwMode="auto">
          <a:xfrm flipH="1" flipV="1">
            <a:off x="-571500" y="1213066"/>
            <a:ext cx="1502415" cy="1502415"/>
          </a:xfrm>
          <a:prstGeom prst="line">
            <a:avLst/>
          </a:prstGeom>
          <a:solidFill>
            <a:schemeClr val="accent1"/>
          </a:solidFill>
          <a:ln w="19050" cap="flat" cmpd="sng" algn="ctr">
            <a:solidFill>
              <a:srgbClr val="00B050"/>
            </a:solidFill>
            <a:prstDash val="dash"/>
            <a:round/>
            <a:headEnd type="none" w="med" len="med"/>
            <a:tailEnd type="none" w="med" len="med"/>
          </a:ln>
          <a:effectLst/>
        </p:spPr>
      </p:cxnSp>
    </p:spTree>
    <p:extLst>
      <p:ext uri="{BB962C8B-B14F-4D97-AF65-F5344CB8AC3E}">
        <p14:creationId xmlns:p14="http://schemas.microsoft.com/office/powerpoint/2010/main" val="464496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562" t="9219" r="17580" b="9136"/>
          <a:stretch/>
        </p:blipFill>
        <p:spPr>
          <a:xfrm>
            <a:off x="5451435" y="1633685"/>
            <a:ext cx="2812033" cy="2800733"/>
          </a:xfrm>
          <a:prstGeom prst="rect">
            <a:avLst/>
          </a:prstGeom>
        </p:spPr>
      </p:pic>
      <p:sp>
        <p:nvSpPr>
          <p:cNvPr id="4" name="Title 3"/>
          <p:cNvSpPr>
            <a:spLocks noGrp="1"/>
          </p:cNvSpPr>
          <p:nvPr>
            <p:ph type="title"/>
          </p:nvPr>
        </p:nvSpPr>
        <p:spPr/>
        <p:txBody>
          <a:bodyPr/>
          <a:lstStyle/>
          <a:p>
            <a:r>
              <a:rPr lang="en-US" dirty="0"/>
              <a:t>Non-compact/Infinite Support</a:t>
            </a:r>
          </a:p>
        </p:txBody>
      </p:sp>
      <p:sp>
        <p:nvSpPr>
          <p:cNvPr id="62" name="Content Placeholder 61"/>
          <p:cNvSpPr>
            <a:spLocks noGrp="1"/>
          </p:cNvSpPr>
          <p:nvPr>
            <p:ph sz="quarter" idx="10"/>
          </p:nvPr>
        </p:nvSpPr>
        <p:spPr/>
        <p:txBody>
          <a:bodyPr/>
          <a:lstStyle/>
          <a:p>
            <a:r>
              <a:rPr lang="en-US" dirty="0" smtClean="0"/>
              <a:t>Field is sum of </a:t>
            </a:r>
            <a:r>
              <a:rPr lang="en-US" i="1" dirty="0" smtClean="0">
                <a:latin typeface="Cambria Math" pitchFamily="18" charset="0"/>
                <a:ea typeface="Cambria Math" pitchFamily="18" charset="0"/>
              </a:rPr>
              <a:t>n</a:t>
            </a:r>
            <a:r>
              <a:rPr lang="en-US" dirty="0" smtClean="0"/>
              <a:t> kernels based on signed </a:t>
            </a:r>
            <a:r>
              <a:rPr lang="en-US" dirty="0" smtClean="0"/>
              <a:t>distance field for sphere</a:t>
            </a:r>
          </a:p>
          <a:p>
            <a:pPr lvl="1"/>
            <a:endParaRPr lang="en-US" dirty="0" smtClean="0"/>
          </a:p>
        </p:txBody>
      </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mc:AlternateContent xmlns:mc="http://schemas.openxmlformats.org/markup-compatibility/2006">
        <mc:Choice xmlns:a14="http://schemas.microsoft.com/office/drawing/2010/main" Requires="a14">
          <p:sp>
            <p:nvSpPr>
              <p:cNvPr id="42" name="TextBox 41"/>
              <p:cNvSpPr txBox="1"/>
              <p:nvPr/>
            </p:nvSpPr>
            <p:spPr>
              <a:xfrm>
                <a:off x="547224" y="2228850"/>
                <a:ext cx="4517583" cy="11423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002060"/>
                          </a:solidFill>
                          <a:latin typeface="Cambria Math"/>
                          <a:ea typeface="Cambria Math"/>
                        </a:rPr>
                        <m:t>Φ</m:t>
                      </m:r>
                      <m:d>
                        <m:dPr>
                          <m:ctrlPr>
                            <a:rPr lang="en-US" b="0" i="1" smtClean="0">
                              <a:solidFill>
                                <a:srgbClr val="002060"/>
                              </a:solidFill>
                              <a:latin typeface="Cambria Math"/>
                              <a:ea typeface="Cambria Math"/>
                            </a:rPr>
                          </m:ctrlPr>
                        </m:dPr>
                        <m:e>
                          <m:r>
                            <a:rPr lang="en-US" b="1" i="0" smtClean="0">
                              <a:solidFill>
                                <a:srgbClr val="002060"/>
                              </a:solidFill>
                              <a:latin typeface="Cambria Math"/>
                              <a:ea typeface="Cambria Math"/>
                            </a:rPr>
                            <m:t>𝐩</m:t>
                          </m:r>
                        </m:e>
                      </m:d>
                      <m:r>
                        <a:rPr lang="en-US" i="1">
                          <a:solidFill>
                            <a:srgbClr val="002060"/>
                          </a:solidFill>
                          <a:latin typeface="Cambria Math"/>
                          <a:ea typeface="Cambria Math"/>
                        </a:rPr>
                        <m:t>=</m:t>
                      </m:r>
                      <m:nary>
                        <m:naryPr>
                          <m:chr m:val="∑"/>
                          <m:ctrlPr>
                            <a:rPr lang="en-US" i="1" smtClean="0">
                              <a:solidFill>
                                <a:srgbClr val="002060"/>
                              </a:solidFill>
                              <a:latin typeface="Cambria Math"/>
                              <a:ea typeface="Cambria Math"/>
                            </a:rPr>
                          </m:ctrlPr>
                        </m:naryPr>
                        <m:sub>
                          <m:r>
                            <m:rPr>
                              <m:brk m:alnAt="23"/>
                            </m:rPr>
                            <a:rPr lang="en-US" b="0" i="1" smtClean="0">
                              <a:solidFill>
                                <a:srgbClr val="002060"/>
                              </a:solidFill>
                              <a:latin typeface="Cambria Math"/>
                              <a:ea typeface="Cambria Math"/>
                            </a:rPr>
                            <m:t>𝑗</m:t>
                          </m:r>
                          <m:r>
                            <a:rPr lang="en-US" b="0" i="1" smtClean="0">
                              <a:solidFill>
                                <a:srgbClr val="002060"/>
                              </a:solidFill>
                              <a:latin typeface="Cambria Math"/>
                              <a:ea typeface="Cambria Math"/>
                            </a:rPr>
                            <m:t>=1</m:t>
                          </m:r>
                        </m:sub>
                        <m:sup>
                          <m:r>
                            <a:rPr lang="en-US" b="0" i="1" smtClean="0">
                              <a:solidFill>
                                <a:srgbClr val="002060"/>
                              </a:solidFill>
                              <a:latin typeface="Cambria Math"/>
                              <a:ea typeface="Cambria Math"/>
                            </a:rPr>
                            <m:t>𝑛</m:t>
                          </m:r>
                        </m:sup>
                        <m:e>
                          <m:r>
                            <a:rPr lang="en-US" b="0" i="1" smtClean="0">
                              <a:solidFill>
                                <a:srgbClr val="002060"/>
                              </a:solidFill>
                              <a:latin typeface="Cambria Math"/>
                              <a:ea typeface="Cambria Math"/>
                            </a:rPr>
                            <m:t>(</m:t>
                          </m:r>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𝑟</m:t>
                              </m:r>
                            </m:e>
                            <m:sub>
                              <m:r>
                                <a:rPr lang="en-US" i="1">
                                  <a:solidFill>
                                    <a:srgbClr val="002060"/>
                                  </a:solidFill>
                                  <a:latin typeface="Cambria Math"/>
                                  <a:ea typeface="Cambria Math"/>
                                </a:rPr>
                                <m:t>𝑠𝑝h𝑒𝑟𝑒</m:t>
                              </m:r>
                              <m:r>
                                <a:rPr lang="en-US" b="0" i="1" smtClean="0">
                                  <a:solidFill>
                                    <a:srgbClr val="002060"/>
                                  </a:solidFill>
                                  <a:latin typeface="Cambria Math"/>
                                  <a:ea typeface="Cambria Math"/>
                                </a:rPr>
                                <m:t>,</m:t>
                              </m:r>
                              <m:r>
                                <a:rPr lang="en-US" b="0" i="1" smtClean="0">
                                  <a:solidFill>
                                    <a:srgbClr val="002060"/>
                                  </a:solidFill>
                                  <a:latin typeface="Cambria Math"/>
                                  <a:ea typeface="Cambria Math"/>
                                </a:rPr>
                                <m:t>𝑗</m:t>
                              </m:r>
                            </m:sub>
                          </m:sSub>
                          <m:r>
                            <a:rPr lang="en-US" i="1">
                              <a:solidFill>
                                <a:srgbClr val="002060"/>
                              </a:solidFill>
                              <a:latin typeface="Cambria Math"/>
                              <a:ea typeface="Cambria Math"/>
                            </a:rPr>
                            <m:t>−</m:t>
                          </m:r>
                          <m:d>
                            <m:dPr>
                              <m:begChr m:val="|"/>
                              <m:endChr m:val="|"/>
                              <m:ctrlPr>
                                <a:rPr lang="en-US" i="1">
                                  <a:solidFill>
                                    <a:srgbClr val="002060"/>
                                  </a:solidFill>
                                  <a:latin typeface="Cambria Math"/>
                                  <a:ea typeface="Cambria Math"/>
                                </a:rPr>
                              </m:ctrlPr>
                            </m:dPr>
                            <m:e>
                              <m:r>
                                <a:rPr lang="en-US" b="1">
                                  <a:solidFill>
                                    <a:srgbClr val="002060"/>
                                  </a:solidFill>
                                  <a:latin typeface="Cambria Math"/>
                                  <a:ea typeface="Cambria Math"/>
                                </a:rPr>
                                <m:t>𝐩</m:t>
                              </m:r>
                              <m:r>
                                <a:rPr lang="en-US" i="1">
                                  <a:solidFill>
                                    <a:srgbClr val="002060"/>
                                  </a:solidFill>
                                  <a:latin typeface="Cambria Math"/>
                                  <a:ea typeface="Cambria Math"/>
                                </a:rPr>
                                <m:t>−</m:t>
                              </m:r>
                              <m:sSub>
                                <m:sSubPr>
                                  <m:ctrlPr>
                                    <a:rPr lang="en-US" i="1" smtClean="0">
                                      <a:solidFill>
                                        <a:srgbClr val="002060"/>
                                      </a:solidFill>
                                      <a:latin typeface="Cambria Math"/>
                                      <a:ea typeface="Cambria Math"/>
                                    </a:rPr>
                                  </m:ctrlPr>
                                </m:sSubPr>
                                <m:e>
                                  <m:r>
                                    <a:rPr lang="en-US" b="1">
                                      <a:solidFill>
                                        <a:srgbClr val="002060"/>
                                      </a:solidFill>
                                      <a:latin typeface="Cambria Math"/>
                                      <a:ea typeface="Cambria Math"/>
                                    </a:rPr>
                                    <m:t>𝐀</m:t>
                                  </m:r>
                                </m:e>
                                <m:sub>
                                  <m:r>
                                    <a:rPr lang="en-US" b="0" i="1" smtClean="0">
                                      <a:solidFill>
                                        <a:srgbClr val="002060"/>
                                      </a:solidFill>
                                      <a:latin typeface="Cambria Math"/>
                                      <a:ea typeface="Cambria Math"/>
                                    </a:rPr>
                                    <m:t>𝑗</m:t>
                                  </m:r>
                                </m:sub>
                              </m:sSub>
                            </m:e>
                          </m:d>
                          <m:r>
                            <a:rPr lang="en-US" b="0" i="1" smtClean="0">
                              <a:solidFill>
                                <a:srgbClr val="002060"/>
                              </a:solidFill>
                              <a:latin typeface="Cambria Math"/>
                              <a:ea typeface="Cambria Math"/>
                            </a:rPr>
                            <m:t>)</m:t>
                          </m:r>
                        </m:e>
                      </m:nary>
                    </m:oMath>
                  </m:oMathPara>
                </a14:m>
                <a:endParaRPr lang="en-US" dirty="0" smtClean="0">
                  <a:solidFill>
                    <a:srgbClr val="002060"/>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547224" y="2228850"/>
                <a:ext cx="4517583" cy="1142364"/>
              </a:xfrm>
              <a:prstGeom prst="rect">
                <a:avLst/>
              </a:prstGeom>
              <a:blipFill rotWithShape="1">
                <a:blip r:embed="rId4"/>
                <a:stretch>
                  <a:fillRect/>
                </a:stretch>
              </a:blipFill>
            </p:spPr>
            <p:txBody>
              <a:bodyPr/>
              <a:lstStyle/>
              <a:p>
                <a:r>
                  <a:rPr lang="en-US">
                    <a:noFill/>
                  </a:rPr>
                  <a:t> </a:t>
                </a:r>
              </a:p>
            </p:txBody>
          </p:sp>
        </mc:Fallback>
      </mc:AlternateContent>
      <p:grpSp>
        <p:nvGrpSpPr>
          <p:cNvPr id="6" name="Group 5"/>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16" name="Oval 15"/>
          <p:cNvSpPr/>
          <p:nvPr/>
        </p:nvSpPr>
        <p:spPr bwMode="auto">
          <a:xfrm>
            <a:off x="7243828" y="2517614"/>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233228" y="3655274"/>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p:cNvSpPr/>
          <p:nvPr/>
        </p:nvSpPr>
        <p:spPr bwMode="auto">
          <a:xfrm>
            <a:off x="6346988" y="3441806"/>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09169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smtClean="0"/>
              <a:t>Examples</a:t>
            </a:r>
            <a:endParaRPr lang="en-US" dirty="0"/>
          </a:p>
        </p:txBody>
      </p:sp>
      <p:grpSp>
        <p:nvGrpSpPr>
          <p:cNvPr id="6" name="Group 5"/>
          <p:cNvGrpSpPr/>
          <p:nvPr/>
        </p:nvGrpSpPr>
        <p:grpSpPr>
          <a:xfrm>
            <a:off x="0" y="1495596"/>
            <a:ext cx="3352800" cy="2743115"/>
            <a:chOff x="0" y="1428578"/>
            <a:chExt cx="3352800" cy="2743115"/>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5657" y="1428578"/>
              <a:ext cx="2057143" cy="20571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2114550"/>
              <a:ext cx="2057143" cy="2057143"/>
            </a:xfrm>
            <a:prstGeom prst="rect">
              <a:avLst/>
            </a:prstGeom>
          </p:spPr>
        </p:pic>
      </p:grpSp>
      <p:grpSp>
        <p:nvGrpSpPr>
          <p:cNvPr id="12" name="Group 11"/>
          <p:cNvGrpSpPr/>
          <p:nvPr/>
        </p:nvGrpSpPr>
        <p:grpSpPr>
          <a:xfrm>
            <a:off x="2667000" y="1733978"/>
            <a:ext cx="3428572" cy="3428572"/>
            <a:chOff x="4724914" y="743464"/>
            <a:chExt cx="3428572" cy="3428572"/>
          </a:xfrm>
        </p:grpSpPr>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24914" y="743464"/>
              <a:ext cx="3428572" cy="3428572"/>
            </a:xfrm>
            <a:prstGeom prst="rect">
              <a:avLst/>
            </a:prstGeom>
          </p:spPr>
        </p:pic>
        <p:sp>
          <p:nvSpPr>
            <p:cNvPr id="10" name="Action Button: Movie 9">
              <a:hlinkClick r:id="rId6" action="ppaction://hlinkfile" highlightClick="1"/>
            </p:cNvPr>
            <p:cNvSpPr/>
            <p:nvPr/>
          </p:nvSpPr>
          <p:spPr bwMode="auto">
            <a:xfrm>
              <a:off x="5258314" y="3638636"/>
              <a:ext cx="381000" cy="381000"/>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8" name="AutoShape 2" descr="Image result for clip art targ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6247051" y="1739646"/>
            <a:ext cx="2247725" cy="2476304"/>
            <a:chOff x="6247051" y="1739646"/>
            <a:chExt cx="2247725" cy="2476304"/>
          </a:xfrm>
        </p:grpSpPr>
        <p:sp>
          <p:nvSpPr>
            <p:cNvPr id="7" name="Oval 6"/>
            <p:cNvSpPr/>
            <p:nvPr/>
          </p:nvSpPr>
          <p:spPr bwMode="auto">
            <a:xfrm>
              <a:off x="6949440" y="3047238"/>
              <a:ext cx="832104" cy="832104"/>
            </a:xfrm>
            <a:prstGeom prst="ellipse">
              <a:avLst/>
            </a:prstGeom>
            <a:solidFill>
              <a:srgbClr val="FFFF00">
                <a:alpha val="50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160" y="1739646"/>
              <a:ext cx="356616" cy="356616"/>
            </a:xfrm>
            <a:prstGeom prst="rect">
              <a:avLst/>
            </a:prstGeom>
          </p:spPr>
        </p:pic>
        <p:sp>
          <p:nvSpPr>
            <p:cNvPr id="14" name="Freeform 13"/>
            <p:cNvSpPr/>
            <p:nvPr/>
          </p:nvSpPr>
          <p:spPr bwMode="auto">
            <a:xfrm>
              <a:off x="6247051" y="2095836"/>
              <a:ext cx="2063469" cy="2120114"/>
            </a:xfrm>
            <a:custGeom>
              <a:avLst/>
              <a:gdLst>
                <a:gd name="connsiteX0" fmla="*/ 0 w 2071561"/>
                <a:gd name="connsiteY0" fmla="*/ 2281954 h 2281954"/>
                <a:gd name="connsiteX1" fmla="*/ 1772156 w 2071561"/>
                <a:gd name="connsiteY1" fmla="*/ 1982549 h 2281954"/>
                <a:gd name="connsiteX2" fmla="*/ 2071561 w 2071561"/>
                <a:gd name="connsiteY2" fmla="*/ 0 h 2281954"/>
                <a:gd name="connsiteX0" fmla="*/ 0 w 2071561"/>
                <a:gd name="connsiteY0" fmla="*/ 2281954 h 2281954"/>
                <a:gd name="connsiteX1" fmla="*/ 1772156 w 2071561"/>
                <a:gd name="connsiteY1" fmla="*/ 1982549 h 2281954"/>
                <a:gd name="connsiteX2" fmla="*/ 2071561 w 2071561"/>
                <a:gd name="connsiteY2" fmla="*/ 0 h 2281954"/>
                <a:gd name="connsiteX0" fmla="*/ 0 w 2071561"/>
                <a:gd name="connsiteY0" fmla="*/ 2281954 h 2281954"/>
                <a:gd name="connsiteX1" fmla="*/ 1772156 w 2071561"/>
                <a:gd name="connsiteY1" fmla="*/ 1982549 h 2281954"/>
                <a:gd name="connsiteX2" fmla="*/ 2071561 w 2071561"/>
                <a:gd name="connsiteY2" fmla="*/ 0 h 2281954"/>
                <a:gd name="connsiteX0" fmla="*/ 0 w 2071561"/>
                <a:gd name="connsiteY0" fmla="*/ 2281954 h 2281954"/>
                <a:gd name="connsiteX1" fmla="*/ 1772156 w 2071561"/>
                <a:gd name="connsiteY1" fmla="*/ 1982549 h 2281954"/>
                <a:gd name="connsiteX2" fmla="*/ 2071561 w 2071561"/>
                <a:gd name="connsiteY2" fmla="*/ 0 h 2281954"/>
                <a:gd name="connsiteX0" fmla="*/ 0 w 2071561"/>
                <a:gd name="connsiteY0" fmla="*/ 2281954 h 2281954"/>
                <a:gd name="connsiteX1" fmla="*/ 1772156 w 2071561"/>
                <a:gd name="connsiteY1" fmla="*/ 1982549 h 2281954"/>
                <a:gd name="connsiteX2" fmla="*/ 2071561 w 2071561"/>
                <a:gd name="connsiteY2" fmla="*/ 0 h 2281954"/>
                <a:gd name="connsiteX0" fmla="*/ 0 w 2087264"/>
                <a:gd name="connsiteY0" fmla="*/ 2315470 h 2315470"/>
                <a:gd name="connsiteX1" fmla="*/ 1772156 w 2087264"/>
                <a:gd name="connsiteY1" fmla="*/ 2016065 h 2315470"/>
                <a:gd name="connsiteX2" fmla="*/ 2063469 w 2087264"/>
                <a:gd name="connsiteY2" fmla="*/ 211541 h 2315470"/>
                <a:gd name="connsiteX3" fmla="*/ 2071561 w 2087264"/>
                <a:gd name="connsiteY3" fmla="*/ 33516 h 2315470"/>
                <a:gd name="connsiteX0" fmla="*/ 0 w 2087264"/>
                <a:gd name="connsiteY0" fmla="*/ 2315470 h 2315470"/>
                <a:gd name="connsiteX1" fmla="*/ 1772156 w 2087264"/>
                <a:gd name="connsiteY1" fmla="*/ 2016065 h 2315470"/>
                <a:gd name="connsiteX2" fmla="*/ 2063469 w 2087264"/>
                <a:gd name="connsiteY2" fmla="*/ 211541 h 2315470"/>
                <a:gd name="connsiteX3" fmla="*/ 2071561 w 2087264"/>
                <a:gd name="connsiteY3" fmla="*/ 33516 h 2315470"/>
                <a:gd name="connsiteX0" fmla="*/ 0 w 2071561"/>
                <a:gd name="connsiteY0" fmla="*/ 2281954 h 2281954"/>
                <a:gd name="connsiteX1" fmla="*/ 1772156 w 2071561"/>
                <a:gd name="connsiteY1" fmla="*/ 1982549 h 2281954"/>
                <a:gd name="connsiteX2" fmla="*/ 2071561 w 2071561"/>
                <a:gd name="connsiteY2" fmla="*/ 0 h 2281954"/>
                <a:gd name="connsiteX0" fmla="*/ 0 w 2063469"/>
                <a:gd name="connsiteY0" fmla="*/ 2120114 h 2120114"/>
                <a:gd name="connsiteX1" fmla="*/ 1772156 w 2063469"/>
                <a:gd name="connsiteY1" fmla="*/ 1820709 h 2120114"/>
                <a:gd name="connsiteX2" fmla="*/ 2063469 w 2063469"/>
                <a:gd name="connsiteY2" fmla="*/ 0 h 2120114"/>
                <a:gd name="connsiteX0" fmla="*/ 0 w 2063469"/>
                <a:gd name="connsiteY0" fmla="*/ 2120114 h 2120114"/>
                <a:gd name="connsiteX1" fmla="*/ 1772156 w 2063469"/>
                <a:gd name="connsiteY1" fmla="*/ 1820709 h 2120114"/>
                <a:gd name="connsiteX2" fmla="*/ 2063469 w 2063469"/>
                <a:gd name="connsiteY2" fmla="*/ 0 h 2120114"/>
                <a:gd name="connsiteX0" fmla="*/ 0 w 2063469"/>
                <a:gd name="connsiteY0" fmla="*/ 2120114 h 2120114"/>
                <a:gd name="connsiteX1" fmla="*/ 1772156 w 2063469"/>
                <a:gd name="connsiteY1" fmla="*/ 1820709 h 2120114"/>
                <a:gd name="connsiteX2" fmla="*/ 2063469 w 2063469"/>
                <a:gd name="connsiteY2" fmla="*/ 0 h 2120114"/>
                <a:gd name="connsiteX0" fmla="*/ 0 w 2063469"/>
                <a:gd name="connsiteY0" fmla="*/ 2120114 h 2120114"/>
                <a:gd name="connsiteX1" fmla="*/ 1569855 w 2063469"/>
                <a:gd name="connsiteY1" fmla="*/ 1666960 h 2120114"/>
                <a:gd name="connsiteX2" fmla="*/ 2063469 w 2063469"/>
                <a:gd name="connsiteY2" fmla="*/ 0 h 2120114"/>
                <a:gd name="connsiteX0" fmla="*/ 0 w 2063469"/>
                <a:gd name="connsiteY0" fmla="*/ 2120114 h 2120114"/>
                <a:gd name="connsiteX1" fmla="*/ 2063469 w 2063469"/>
                <a:gd name="connsiteY1" fmla="*/ 0 h 2120114"/>
                <a:gd name="connsiteX0" fmla="*/ 0 w 2063469"/>
                <a:gd name="connsiteY0" fmla="*/ 2120114 h 2120114"/>
                <a:gd name="connsiteX1" fmla="*/ 2063469 w 2063469"/>
                <a:gd name="connsiteY1" fmla="*/ 0 h 2120114"/>
                <a:gd name="connsiteX0" fmla="*/ 0 w 2063469"/>
                <a:gd name="connsiteY0" fmla="*/ 2120114 h 2120114"/>
                <a:gd name="connsiteX1" fmla="*/ 2063469 w 2063469"/>
                <a:gd name="connsiteY1" fmla="*/ 0 h 2120114"/>
                <a:gd name="connsiteX0" fmla="*/ 0 w 2063469"/>
                <a:gd name="connsiteY0" fmla="*/ 2120114 h 2120114"/>
                <a:gd name="connsiteX1" fmla="*/ 1521303 w 2063469"/>
                <a:gd name="connsiteY1" fmla="*/ 1747881 h 2120114"/>
                <a:gd name="connsiteX2" fmla="*/ 2063469 w 2063469"/>
                <a:gd name="connsiteY2" fmla="*/ 0 h 2120114"/>
                <a:gd name="connsiteX0" fmla="*/ 0 w 2063469"/>
                <a:gd name="connsiteY0" fmla="*/ 2120114 h 2120114"/>
                <a:gd name="connsiteX1" fmla="*/ 1521303 w 2063469"/>
                <a:gd name="connsiteY1" fmla="*/ 1747881 h 2120114"/>
                <a:gd name="connsiteX2" fmla="*/ 2063469 w 2063469"/>
                <a:gd name="connsiteY2" fmla="*/ 0 h 2120114"/>
                <a:gd name="connsiteX0" fmla="*/ 0 w 2063469"/>
                <a:gd name="connsiteY0" fmla="*/ 2120114 h 2120114"/>
                <a:gd name="connsiteX1" fmla="*/ 1521303 w 2063469"/>
                <a:gd name="connsiteY1" fmla="*/ 1747881 h 2120114"/>
                <a:gd name="connsiteX2" fmla="*/ 2063469 w 2063469"/>
                <a:gd name="connsiteY2" fmla="*/ 0 h 2120114"/>
              </a:gdLst>
              <a:ahLst/>
              <a:cxnLst>
                <a:cxn ang="0">
                  <a:pos x="connsiteX0" y="connsiteY0"/>
                </a:cxn>
                <a:cxn ang="0">
                  <a:pos x="connsiteX1" y="connsiteY1"/>
                </a:cxn>
                <a:cxn ang="0">
                  <a:pos x="connsiteX2" y="connsiteY2"/>
                </a:cxn>
              </a:cxnLst>
              <a:rect l="l" t="t" r="r" b="b"/>
              <a:pathLst>
                <a:path w="2063469" h="2120114">
                  <a:moveTo>
                    <a:pt x="0" y="2120114"/>
                  </a:moveTo>
                  <a:cubicBezTo>
                    <a:pt x="225228" y="2025707"/>
                    <a:pt x="1205714" y="2138997"/>
                    <a:pt x="1521303" y="1747881"/>
                  </a:cubicBezTo>
                  <a:cubicBezTo>
                    <a:pt x="1836892" y="1356765"/>
                    <a:pt x="1836892" y="1046571"/>
                    <a:pt x="2063469" y="0"/>
                  </a:cubicBezTo>
                </a:path>
              </a:pathLst>
            </a:custGeom>
            <a:noFill/>
            <a:ln w="25400" cap="rnd" cmpd="sng" algn="ctr">
              <a:solidFill>
                <a:srgbClr val="FF0000"/>
              </a:solidFill>
              <a:prstDash val="solid"/>
              <a:miter lim="800000"/>
              <a:headEnd type="none" w="med" len="med"/>
              <a:tailEnd type="stealth" w="lg" len="lg"/>
            </a:ln>
            <a:effectLst/>
          </p:spPr>
          <p:txBody>
            <a:bodyPr rtlCol="0" anchor="ctr"/>
            <a:lstStyle/>
            <a:p>
              <a:pPr algn="ctr"/>
              <a:endParaRPr lang="en-US"/>
            </a:p>
          </p:txBody>
        </p:sp>
        <p:sp>
          <p:nvSpPr>
            <p:cNvPr id="16" name="Freeform 15"/>
            <p:cNvSpPr/>
            <p:nvPr/>
          </p:nvSpPr>
          <p:spPr bwMode="auto">
            <a:xfrm>
              <a:off x="6449676" y="2073928"/>
              <a:ext cx="1788340" cy="1804524"/>
            </a:xfrm>
            <a:custGeom>
              <a:avLst/>
              <a:gdLst>
                <a:gd name="connsiteX0" fmla="*/ 0 w 2071561"/>
                <a:gd name="connsiteY0" fmla="*/ 2281954 h 2281954"/>
                <a:gd name="connsiteX1" fmla="*/ 1772156 w 2071561"/>
                <a:gd name="connsiteY1" fmla="*/ 1982549 h 2281954"/>
                <a:gd name="connsiteX2" fmla="*/ 2071561 w 2071561"/>
                <a:gd name="connsiteY2" fmla="*/ 0 h 2281954"/>
                <a:gd name="connsiteX0" fmla="*/ 0 w 2071561"/>
                <a:gd name="connsiteY0" fmla="*/ 2281954 h 2281954"/>
                <a:gd name="connsiteX1" fmla="*/ 1772156 w 2071561"/>
                <a:gd name="connsiteY1" fmla="*/ 1982549 h 2281954"/>
                <a:gd name="connsiteX2" fmla="*/ 2071561 w 2071561"/>
                <a:gd name="connsiteY2" fmla="*/ 0 h 2281954"/>
                <a:gd name="connsiteX0" fmla="*/ 0 w 2071561"/>
                <a:gd name="connsiteY0" fmla="*/ 2281954 h 2281954"/>
                <a:gd name="connsiteX1" fmla="*/ 1772156 w 2071561"/>
                <a:gd name="connsiteY1" fmla="*/ 1982549 h 2281954"/>
                <a:gd name="connsiteX2" fmla="*/ 2071561 w 2071561"/>
                <a:gd name="connsiteY2" fmla="*/ 0 h 2281954"/>
                <a:gd name="connsiteX0" fmla="*/ 0 w 2071561"/>
                <a:gd name="connsiteY0" fmla="*/ 2281954 h 2281954"/>
                <a:gd name="connsiteX1" fmla="*/ 1772156 w 2071561"/>
                <a:gd name="connsiteY1" fmla="*/ 1982549 h 2281954"/>
                <a:gd name="connsiteX2" fmla="*/ 2071561 w 2071561"/>
                <a:gd name="connsiteY2" fmla="*/ 0 h 2281954"/>
                <a:gd name="connsiteX0" fmla="*/ 0 w 2071561"/>
                <a:gd name="connsiteY0" fmla="*/ 2281954 h 2281954"/>
                <a:gd name="connsiteX1" fmla="*/ 1772156 w 2071561"/>
                <a:gd name="connsiteY1" fmla="*/ 1982549 h 2281954"/>
                <a:gd name="connsiteX2" fmla="*/ 2071561 w 2071561"/>
                <a:gd name="connsiteY2" fmla="*/ 0 h 2281954"/>
                <a:gd name="connsiteX0" fmla="*/ 0 w 2071561"/>
                <a:gd name="connsiteY0" fmla="*/ 2281954 h 2281954"/>
                <a:gd name="connsiteX1" fmla="*/ 558351 w 2071561"/>
                <a:gd name="connsiteY1" fmla="*/ 1521303 h 2281954"/>
                <a:gd name="connsiteX2" fmla="*/ 2071561 w 2071561"/>
                <a:gd name="connsiteY2" fmla="*/ 0 h 2281954"/>
                <a:gd name="connsiteX0" fmla="*/ 0 w 1764064"/>
                <a:gd name="connsiteY0" fmla="*/ 1828800 h 1828800"/>
                <a:gd name="connsiteX1" fmla="*/ 558351 w 1764064"/>
                <a:gd name="connsiteY1" fmla="*/ 1068149 h 1828800"/>
                <a:gd name="connsiteX2" fmla="*/ 1764064 w 1764064"/>
                <a:gd name="connsiteY2" fmla="*/ 0 h 1828800"/>
                <a:gd name="connsiteX0" fmla="*/ 0 w 1764064"/>
                <a:gd name="connsiteY0" fmla="*/ 1828800 h 1828800"/>
                <a:gd name="connsiteX1" fmla="*/ 558351 w 1764064"/>
                <a:gd name="connsiteY1" fmla="*/ 1068149 h 1828800"/>
                <a:gd name="connsiteX2" fmla="*/ 1764064 w 1764064"/>
                <a:gd name="connsiteY2" fmla="*/ 0 h 1828800"/>
                <a:gd name="connsiteX0" fmla="*/ 0 w 1788340"/>
                <a:gd name="connsiteY0" fmla="*/ 1804524 h 1804524"/>
                <a:gd name="connsiteX1" fmla="*/ 558351 w 1788340"/>
                <a:gd name="connsiteY1" fmla="*/ 1043873 h 1804524"/>
                <a:gd name="connsiteX2" fmla="*/ 1788340 w 1788340"/>
                <a:gd name="connsiteY2" fmla="*/ 0 h 1804524"/>
                <a:gd name="connsiteX0" fmla="*/ 0 w 1788340"/>
                <a:gd name="connsiteY0" fmla="*/ 1804524 h 1804524"/>
                <a:gd name="connsiteX1" fmla="*/ 558351 w 1788340"/>
                <a:gd name="connsiteY1" fmla="*/ 1043873 h 1804524"/>
                <a:gd name="connsiteX2" fmla="*/ 1788340 w 1788340"/>
                <a:gd name="connsiteY2" fmla="*/ 0 h 1804524"/>
                <a:gd name="connsiteX0" fmla="*/ 0 w 1788340"/>
                <a:gd name="connsiteY0" fmla="*/ 1804524 h 1804524"/>
                <a:gd name="connsiteX1" fmla="*/ 558351 w 1788340"/>
                <a:gd name="connsiteY1" fmla="*/ 1043873 h 1804524"/>
                <a:gd name="connsiteX2" fmla="*/ 1788340 w 1788340"/>
                <a:gd name="connsiteY2" fmla="*/ 0 h 1804524"/>
                <a:gd name="connsiteX0" fmla="*/ 0 w 1788340"/>
                <a:gd name="connsiteY0" fmla="*/ 1804524 h 1804524"/>
                <a:gd name="connsiteX1" fmla="*/ 558351 w 1788340"/>
                <a:gd name="connsiteY1" fmla="*/ 1043873 h 1804524"/>
                <a:gd name="connsiteX2" fmla="*/ 1788340 w 1788340"/>
                <a:gd name="connsiteY2" fmla="*/ 0 h 1804524"/>
                <a:gd name="connsiteX0" fmla="*/ 0 w 1788340"/>
                <a:gd name="connsiteY0" fmla="*/ 1804524 h 1804524"/>
                <a:gd name="connsiteX1" fmla="*/ 639271 w 1788340"/>
                <a:gd name="connsiteY1" fmla="*/ 1035781 h 1804524"/>
                <a:gd name="connsiteX2" fmla="*/ 1788340 w 1788340"/>
                <a:gd name="connsiteY2" fmla="*/ 0 h 1804524"/>
                <a:gd name="connsiteX0" fmla="*/ 0 w 1788340"/>
                <a:gd name="connsiteY0" fmla="*/ 1804524 h 1804524"/>
                <a:gd name="connsiteX1" fmla="*/ 598811 w 1788340"/>
                <a:gd name="connsiteY1" fmla="*/ 971044 h 1804524"/>
                <a:gd name="connsiteX2" fmla="*/ 1788340 w 1788340"/>
                <a:gd name="connsiteY2" fmla="*/ 0 h 1804524"/>
                <a:gd name="connsiteX0" fmla="*/ 0 w 1788340"/>
                <a:gd name="connsiteY0" fmla="*/ 1804524 h 1804524"/>
                <a:gd name="connsiteX1" fmla="*/ 598811 w 1788340"/>
                <a:gd name="connsiteY1" fmla="*/ 971044 h 1804524"/>
                <a:gd name="connsiteX2" fmla="*/ 1788340 w 1788340"/>
                <a:gd name="connsiteY2" fmla="*/ 0 h 1804524"/>
                <a:gd name="connsiteX0" fmla="*/ 0 w 1788340"/>
                <a:gd name="connsiteY0" fmla="*/ 1804524 h 1804524"/>
                <a:gd name="connsiteX1" fmla="*/ 598811 w 1788340"/>
                <a:gd name="connsiteY1" fmla="*/ 971044 h 1804524"/>
                <a:gd name="connsiteX2" fmla="*/ 1788340 w 1788340"/>
                <a:gd name="connsiteY2" fmla="*/ 0 h 1804524"/>
              </a:gdLst>
              <a:ahLst/>
              <a:cxnLst>
                <a:cxn ang="0">
                  <a:pos x="connsiteX0" y="connsiteY0"/>
                </a:cxn>
                <a:cxn ang="0">
                  <a:pos x="connsiteX1" y="connsiteY1"/>
                </a:cxn>
                <a:cxn ang="0">
                  <a:pos x="connsiteX2" y="connsiteY2"/>
                </a:cxn>
              </a:cxnLst>
              <a:rect l="l" t="t" r="r" b="b"/>
              <a:pathLst>
                <a:path w="1788340" h="1804524">
                  <a:moveTo>
                    <a:pt x="0" y="1804524"/>
                  </a:moveTo>
                  <a:cubicBezTo>
                    <a:pt x="445062" y="1631893"/>
                    <a:pt x="204998" y="1270450"/>
                    <a:pt x="598811" y="971044"/>
                  </a:cubicBezTo>
                  <a:cubicBezTo>
                    <a:pt x="992624" y="671638"/>
                    <a:pt x="1348672" y="846967"/>
                    <a:pt x="1788340" y="0"/>
                  </a:cubicBezTo>
                </a:path>
              </a:pathLst>
            </a:custGeom>
            <a:noFill/>
            <a:ln w="25400" cap="rnd" cmpd="sng" algn="ctr">
              <a:solidFill>
                <a:srgbClr val="FF0000"/>
              </a:solidFill>
              <a:prstDash val="solid"/>
              <a:miter lim="800000"/>
              <a:headEnd type="none" w="med" len="med"/>
              <a:tailEnd type="stealth" w="lg" len="lg"/>
            </a:ln>
            <a:effectLst/>
          </p:spPr>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562" t="8889" r="17829" b="9300"/>
          <a:stretch/>
        </p:blipFill>
        <p:spPr>
          <a:xfrm>
            <a:off x="5454287" y="1631949"/>
            <a:ext cx="2800714" cy="2806427"/>
          </a:xfrm>
          <a:prstGeom prst="rect">
            <a:avLst/>
          </a:prstGeom>
        </p:spPr>
      </p:pic>
      <p:sp>
        <p:nvSpPr>
          <p:cNvPr id="4" name="Title 3"/>
          <p:cNvSpPr>
            <a:spLocks noGrp="1"/>
          </p:cNvSpPr>
          <p:nvPr>
            <p:ph type="title"/>
          </p:nvPr>
        </p:nvSpPr>
        <p:spPr/>
        <p:txBody>
          <a:bodyPr/>
          <a:lstStyle/>
          <a:p>
            <a:r>
              <a:rPr lang="en-US" dirty="0"/>
              <a:t>Non-compact/Infinite Support</a:t>
            </a:r>
          </a:p>
        </p:txBody>
      </p:sp>
      <p:sp>
        <p:nvSpPr>
          <p:cNvPr id="62" name="Content Placeholder 61"/>
          <p:cNvSpPr>
            <a:spLocks noGrp="1"/>
          </p:cNvSpPr>
          <p:nvPr>
            <p:ph sz="quarter" idx="10"/>
          </p:nvPr>
        </p:nvSpPr>
        <p:spPr/>
        <p:txBody>
          <a:bodyPr/>
          <a:lstStyle/>
          <a:p>
            <a:r>
              <a:rPr lang="en-US" dirty="0" smtClean="0"/>
              <a:t>Field is sum of </a:t>
            </a:r>
            <a:r>
              <a:rPr lang="en-US" i="1" dirty="0" smtClean="0">
                <a:latin typeface="Cambria Math" pitchFamily="18" charset="0"/>
                <a:ea typeface="Cambria Math" pitchFamily="18" charset="0"/>
              </a:rPr>
              <a:t>n</a:t>
            </a:r>
            <a:r>
              <a:rPr lang="en-US" dirty="0" smtClean="0"/>
              <a:t> kernels based on the </a:t>
            </a:r>
            <a:r>
              <a:rPr lang="en-US" dirty="0" err="1" smtClean="0"/>
              <a:t>biharmonic</a:t>
            </a:r>
            <a:r>
              <a:rPr lang="en-US" dirty="0" smtClean="0"/>
              <a:t> </a:t>
            </a:r>
            <a:r>
              <a:rPr lang="en-US" dirty="0" smtClean="0"/>
              <a:t>RBF</a:t>
            </a:r>
          </a:p>
          <a:p>
            <a:pPr lvl="1"/>
            <a:endParaRPr lang="en-US" dirty="0" smtClean="0"/>
          </a:p>
        </p:txBody>
      </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mc:AlternateContent xmlns:mc="http://schemas.openxmlformats.org/markup-compatibility/2006">
        <mc:Choice xmlns:a14="http://schemas.microsoft.com/office/drawing/2010/main" Requires="a14">
          <p:sp>
            <p:nvSpPr>
              <p:cNvPr id="42" name="TextBox 41"/>
              <p:cNvSpPr txBox="1"/>
              <p:nvPr/>
            </p:nvSpPr>
            <p:spPr>
              <a:xfrm>
                <a:off x="449108" y="2228850"/>
                <a:ext cx="5012141" cy="11423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002060"/>
                          </a:solidFill>
                          <a:latin typeface="Cambria Math"/>
                          <a:ea typeface="Cambria Math"/>
                        </a:rPr>
                        <m:t>Φ</m:t>
                      </m:r>
                      <m:d>
                        <m:dPr>
                          <m:ctrlPr>
                            <a:rPr lang="en-US" b="0" i="1" smtClean="0">
                              <a:solidFill>
                                <a:srgbClr val="002060"/>
                              </a:solidFill>
                              <a:latin typeface="Cambria Math"/>
                              <a:ea typeface="Cambria Math"/>
                            </a:rPr>
                          </m:ctrlPr>
                        </m:dPr>
                        <m:e>
                          <m:r>
                            <a:rPr lang="en-US" b="1" i="0" smtClean="0">
                              <a:solidFill>
                                <a:srgbClr val="002060"/>
                              </a:solidFill>
                              <a:latin typeface="Cambria Math"/>
                              <a:ea typeface="Cambria Math"/>
                            </a:rPr>
                            <m:t>𝐩</m:t>
                          </m:r>
                        </m:e>
                      </m:d>
                      <m:r>
                        <a:rPr lang="en-US" i="1">
                          <a:solidFill>
                            <a:srgbClr val="002060"/>
                          </a:solidFill>
                          <a:latin typeface="Cambria Math"/>
                          <a:ea typeface="Cambria Math"/>
                        </a:rPr>
                        <m:t>=</m:t>
                      </m:r>
                      <m:nary>
                        <m:naryPr>
                          <m:chr m:val="∑"/>
                          <m:ctrlPr>
                            <a:rPr lang="en-US" i="1" smtClean="0">
                              <a:solidFill>
                                <a:srgbClr val="002060"/>
                              </a:solidFill>
                              <a:latin typeface="Cambria Math"/>
                              <a:ea typeface="Cambria Math"/>
                            </a:rPr>
                          </m:ctrlPr>
                        </m:naryPr>
                        <m:sub>
                          <m:r>
                            <m:rPr>
                              <m:brk m:alnAt="23"/>
                            </m:rPr>
                            <a:rPr lang="en-US" b="0" i="1" smtClean="0">
                              <a:solidFill>
                                <a:srgbClr val="002060"/>
                              </a:solidFill>
                              <a:latin typeface="Cambria Math"/>
                              <a:ea typeface="Cambria Math"/>
                            </a:rPr>
                            <m:t>𝑗</m:t>
                          </m:r>
                          <m:r>
                            <a:rPr lang="en-US" b="0" i="1" smtClean="0">
                              <a:solidFill>
                                <a:srgbClr val="002060"/>
                              </a:solidFill>
                              <a:latin typeface="Cambria Math"/>
                              <a:ea typeface="Cambria Math"/>
                            </a:rPr>
                            <m:t>=1</m:t>
                          </m:r>
                        </m:sub>
                        <m:sup>
                          <m:r>
                            <a:rPr lang="en-US" b="0" i="1" smtClean="0">
                              <a:solidFill>
                                <a:srgbClr val="002060"/>
                              </a:solidFill>
                              <a:latin typeface="Cambria Math"/>
                              <a:ea typeface="Cambria Math"/>
                            </a:rPr>
                            <m:t>𝑛</m:t>
                          </m:r>
                        </m:sup>
                        <m:e>
                          <m:r>
                            <a:rPr lang="en-US" b="0" i="1" smtClean="0">
                              <a:solidFill>
                                <a:srgbClr val="002060"/>
                              </a:solidFill>
                              <a:latin typeface="Cambria Math"/>
                              <a:ea typeface="Cambria Math"/>
                            </a:rPr>
                            <m:t>(</m:t>
                          </m:r>
                          <m:sSup>
                            <m:sSupPr>
                              <m:ctrlPr>
                                <a:rPr lang="en-US" i="1">
                                  <a:solidFill>
                                    <a:srgbClr val="002060"/>
                                  </a:solidFill>
                                  <a:latin typeface="Cambria Math"/>
                                  <a:ea typeface="Cambria Math"/>
                                </a:rPr>
                              </m:ctrlPr>
                            </m:sSupPr>
                            <m:e>
                              <m:d>
                                <m:dPr>
                                  <m:begChr m:val="|"/>
                                  <m:endChr m:val="|"/>
                                  <m:ctrlPr>
                                    <a:rPr lang="en-US" i="1">
                                      <a:solidFill>
                                        <a:srgbClr val="002060"/>
                                      </a:solidFill>
                                      <a:latin typeface="Cambria Math"/>
                                      <a:ea typeface="Cambria Math"/>
                                    </a:rPr>
                                  </m:ctrlPr>
                                </m:dPr>
                                <m:e>
                                  <m:r>
                                    <a:rPr lang="en-US" b="1">
                                      <a:solidFill>
                                        <a:srgbClr val="002060"/>
                                      </a:solidFill>
                                      <a:latin typeface="Cambria Math"/>
                                      <a:ea typeface="Cambria Math"/>
                                    </a:rPr>
                                    <m:t>𝐩</m:t>
                                  </m:r>
                                  <m:r>
                                    <a:rPr lang="en-US" i="1">
                                      <a:solidFill>
                                        <a:srgbClr val="002060"/>
                                      </a:solidFill>
                                      <a:latin typeface="Cambria Math"/>
                                      <a:ea typeface="Cambria Math"/>
                                    </a:rPr>
                                    <m:t>−</m:t>
                                  </m:r>
                                  <m:sSub>
                                    <m:sSubPr>
                                      <m:ctrlPr>
                                        <a:rPr lang="en-US" i="1" smtClean="0">
                                          <a:solidFill>
                                            <a:srgbClr val="002060"/>
                                          </a:solidFill>
                                          <a:latin typeface="Cambria Math"/>
                                          <a:ea typeface="Cambria Math"/>
                                        </a:rPr>
                                      </m:ctrlPr>
                                    </m:sSubPr>
                                    <m:e>
                                      <m:r>
                                        <a:rPr lang="en-US" b="1">
                                          <a:solidFill>
                                            <a:srgbClr val="002060"/>
                                          </a:solidFill>
                                          <a:latin typeface="Cambria Math"/>
                                          <a:ea typeface="Cambria Math"/>
                                        </a:rPr>
                                        <m:t>𝐀</m:t>
                                      </m:r>
                                    </m:e>
                                    <m:sub>
                                      <m:r>
                                        <a:rPr lang="en-US" b="0" i="1" smtClean="0">
                                          <a:solidFill>
                                            <a:srgbClr val="002060"/>
                                          </a:solidFill>
                                          <a:latin typeface="Cambria Math"/>
                                          <a:ea typeface="Cambria Math"/>
                                        </a:rPr>
                                        <m:t>𝑗</m:t>
                                      </m:r>
                                    </m:sub>
                                  </m:sSub>
                                </m:e>
                              </m:d>
                            </m:e>
                            <m:sup>
                              <m:r>
                                <a:rPr lang="en-US" i="1">
                                  <a:solidFill>
                                    <a:srgbClr val="002060"/>
                                  </a:solidFill>
                                  <a:latin typeface="Cambria Math"/>
                                  <a:ea typeface="Cambria Math"/>
                                </a:rPr>
                                <m:t>2</m:t>
                              </m:r>
                            </m:sup>
                          </m:sSup>
                          <m:r>
                            <m:rPr>
                              <m:sty m:val="p"/>
                            </m:rPr>
                            <a:rPr lang="en-US">
                              <a:solidFill>
                                <a:srgbClr val="002060"/>
                              </a:solidFill>
                              <a:latin typeface="Cambria Math"/>
                              <a:ea typeface="Cambria Math"/>
                            </a:rPr>
                            <m:t>ln</m:t>
                          </m:r>
                          <m:r>
                            <a:rPr lang="en-US" i="1">
                              <a:solidFill>
                                <a:srgbClr val="002060"/>
                              </a:solidFill>
                              <a:latin typeface="Cambria Math"/>
                              <a:ea typeface="Cambria Math"/>
                            </a:rPr>
                            <m:t>⁡(</m:t>
                          </m:r>
                          <m:d>
                            <m:dPr>
                              <m:begChr m:val="|"/>
                              <m:endChr m:val="|"/>
                              <m:ctrlPr>
                                <a:rPr lang="en-US" i="1">
                                  <a:solidFill>
                                    <a:srgbClr val="002060"/>
                                  </a:solidFill>
                                  <a:latin typeface="Cambria Math"/>
                                  <a:ea typeface="Cambria Math"/>
                                </a:rPr>
                              </m:ctrlPr>
                            </m:dPr>
                            <m:e>
                              <m:r>
                                <a:rPr lang="en-US" b="1">
                                  <a:solidFill>
                                    <a:srgbClr val="002060"/>
                                  </a:solidFill>
                                  <a:latin typeface="Cambria Math"/>
                                  <a:ea typeface="Cambria Math"/>
                                </a:rPr>
                                <m:t>𝐩</m:t>
                              </m:r>
                              <m:r>
                                <a:rPr lang="en-US" i="1">
                                  <a:solidFill>
                                    <a:srgbClr val="002060"/>
                                  </a:solidFill>
                                  <a:latin typeface="Cambria Math"/>
                                  <a:ea typeface="Cambria Math"/>
                                </a:rPr>
                                <m:t>−</m:t>
                              </m:r>
                              <m:sSub>
                                <m:sSubPr>
                                  <m:ctrlPr>
                                    <a:rPr lang="en-US" i="1" smtClean="0">
                                      <a:solidFill>
                                        <a:srgbClr val="002060"/>
                                      </a:solidFill>
                                      <a:latin typeface="Cambria Math"/>
                                      <a:ea typeface="Cambria Math"/>
                                    </a:rPr>
                                  </m:ctrlPr>
                                </m:sSubPr>
                                <m:e>
                                  <m:r>
                                    <a:rPr lang="en-US" b="1">
                                      <a:solidFill>
                                        <a:srgbClr val="002060"/>
                                      </a:solidFill>
                                      <a:latin typeface="Cambria Math"/>
                                      <a:ea typeface="Cambria Math"/>
                                    </a:rPr>
                                    <m:t>𝐀</m:t>
                                  </m:r>
                                </m:e>
                                <m:sub>
                                  <m:r>
                                    <a:rPr lang="en-US" b="0" i="1" smtClean="0">
                                      <a:solidFill>
                                        <a:srgbClr val="002060"/>
                                      </a:solidFill>
                                      <a:latin typeface="Cambria Math"/>
                                      <a:ea typeface="Cambria Math"/>
                                    </a:rPr>
                                    <m:t>𝑗</m:t>
                                  </m:r>
                                </m:sub>
                              </m:sSub>
                            </m:e>
                          </m:d>
                          <m:r>
                            <a:rPr lang="en-US" i="1">
                              <a:solidFill>
                                <a:srgbClr val="002060"/>
                              </a:solidFill>
                              <a:latin typeface="Cambria Math"/>
                              <a:ea typeface="Cambria Math"/>
                            </a:rPr>
                            <m:t>)</m:t>
                          </m:r>
                          <m:r>
                            <a:rPr lang="en-US" b="0" i="1" smtClean="0">
                              <a:solidFill>
                                <a:srgbClr val="002060"/>
                              </a:solidFill>
                              <a:latin typeface="Cambria Math"/>
                              <a:ea typeface="Cambria Math"/>
                            </a:rPr>
                            <m:t>)</m:t>
                          </m:r>
                        </m:e>
                      </m:nary>
                    </m:oMath>
                  </m:oMathPara>
                </a14:m>
                <a:endParaRPr lang="en-US" dirty="0" smtClean="0">
                  <a:solidFill>
                    <a:srgbClr val="002060"/>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449108" y="2228850"/>
                <a:ext cx="5012141" cy="1142364"/>
              </a:xfrm>
              <a:prstGeom prst="rect">
                <a:avLst/>
              </a:prstGeom>
              <a:blipFill rotWithShape="1">
                <a:blip r:embed="rId4"/>
                <a:stretch>
                  <a:fillRect/>
                </a:stretch>
              </a:blipFill>
            </p:spPr>
            <p:txBody>
              <a:bodyPr/>
              <a:lstStyle/>
              <a:p>
                <a:r>
                  <a:rPr lang="en-US">
                    <a:noFill/>
                  </a:rPr>
                  <a:t> </a:t>
                </a:r>
              </a:p>
            </p:txBody>
          </p:sp>
        </mc:Fallback>
      </mc:AlternateContent>
      <p:grpSp>
        <p:nvGrpSpPr>
          <p:cNvPr id="59" name="Group 58"/>
          <p:cNvGrpSpPr/>
          <p:nvPr/>
        </p:nvGrpSpPr>
        <p:grpSpPr>
          <a:xfrm>
            <a:off x="5486400" y="1657350"/>
            <a:ext cx="2743200" cy="2743200"/>
            <a:chOff x="5486400" y="1657350"/>
            <a:chExt cx="2743200" cy="2743200"/>
          </a:xfrm>
        </p:grpSpPr>
        <p:cxnSp>
          <p:nvCxnSpPr>
            <p:cNvPr id="60" name="Straight Connector 59"/>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1" name="Straight Connector 60"/>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3" name="Straight Connector 62"/>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4" name="Straight Connector 63"/>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16" name="Oval 15"/>
          <p:cNvSpPr/>
          <p:nvPr/>
        </p:nvSpPr>
        <p:spPr bwMode="auto">
          <a:xfrm>
            <a:off x="7243828" y="2517614"/>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233228" y="3655274"/>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p:cNvSpPr/>
          <p:nvPr/>
        </p:nvSpPr>
        <p:spPr bwMode="auto">
          <a:xfrm>
            <a:off x="6346988" y="3441806"/>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16895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Interpolating Scattered Point Data</a:t>
            </a:r>
            <a:endParaRPr lang="en-US" dirty="0"/>
          </a:p>
        </p:txBody>
      </p:sp>
      <p:sp>
        <p:nvSpPr>
          <p:cNvPr id="62" name="Content Placeholder 61"/>
          <p:cNvSpPr>
            <a:spLocks noGrp="1"/>
          </p:cNvSpPr>
          <p:nvPr>
            <p:ph sz="quarter" idx="10"/>
          </p:nvPr>
        </p:nvSpPr>
        <p:spPr>
          <a:xfrm>
            <a:off x="533400" y="1504950"/>
            <a:ext cx="8153400" cy="2743200"/>
          </a:xfrm>
        </p:spPr>
        <p:txBody>
          <a:bodyPr/>
          <a:lstStyle/>
          <a:p>
            <a:r>
              <a:rPr lang="en-US" dirty="0" smtClean="0"/>
              <a:t>Let’s </a:t>
            </a:r>
            <a:r>
              <a:rPr lang="en-US" dirty="0" smtClean="0"/>
              <a:t>find a way to adjust the </a:t>
            </a:r>
            <a:r>
              <a:rPr lang="en-US" dirty="0" smtClean="0"/>
              <a:t>field to </a:t>
            </a:r>
            <a:r>
              <a:rPr lang="en-US" dirty="0" smtClean="0"/>
              <a:t>interpolate the </a:t>
            </a:r>
            <a:r>
              <a:rPr lang="en-US" dirty="0" smtClean="0"/>
              <a:t>kernel center points</a:t>
            </a:r>
            <a:endParaRPr lang="en-US" dirty="0" smtClean="0"/>
          </a:p>
          <a:p>
            <a:r>
              <a:rPr lang="en-US" dirty="0" smtClean="0"/>
              <a:t>Then, we can use the </a:t>
            </a:r>
            <a:r>
              <a:rPr lang="en-US" dirty="0" smtClean="0"/>
              <a:t>kernel center points as </a:t>
            </a:r>
            <a:r>
              <a:rPr lang="en-US" dirty="0" smtClean="0"/>
              <a:t>control geometry for surface modeling</a:t>
            </a:r>
          </a:p>
        </p:txBody>
      </p:sp>
      <p:grpSp>
        <p:nvGrpSpPr>
          <p:cNvPr id="11" name="Group 10"/>
          <p:cNvGrpSpPr/>
          <p:nvPr/>
        </p:nvGrpSpPr>
        <p:grpSpPr>
          <a:xfrm>
            <a:off x="2092982" y="2914650"/>
            <a:ext cx="4958036" cy="2104820"/>
            <a:chOff x="2057400" y="2914650"/>
            <a:chExt cx="4958036" cy="2104820"/>
          </a:xfrm>
        </p:grpSpPr>
        <p:grpSp>
          <p:nvGrpSpPr>
            <p:cNvPr id="6" name="Group 5"/>
            <p:cNvGrpSpPr>
              <a:grpSpLocks noChangeAspect="1"/>
            </p:cNvGrpSpPr>
            <p:nvPr/>
          </p:nvGrpSpPr>
          <p:grpSpPr>
            <a:xfrm>
              <a:off x="2057400" y="2914650"/>
              <a:ext cx="2109025" cy="2100550"/>
              <a:chOff x="5451435" y="1633685"/>
              <a:chExt cx="2812033" cy="2800733"/>
            </a:xfrm>
          </p:grpSpPr>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l="20562" t="9219" r="17580" b="9136"/>
              <a:stretch/>
            </p:blipFill>
            <p:spPr>
              <a:xfrm>
                <a:off x="5451435" y="1633685"/>
                <a:ext cx="2812033" cy="2800733"/>
              </a:xfrm>
              <a:prstGeom prst="rect">
                <a:avLst/>
              </a:prstGeom>
            </p:spPr>
          </p:pic>
          <p:grpSp>
            <p:nvGrpSpPr>
              <p:cNvPr id="77" name="Group 76"/>
              <p:cNvGrpSpPr/>
              <p:nvPr/>
            </p:nvGrpSpPr>
            <p:grpSpPr>
              <a:xfrm>
                <a:off x="5486400" y="1657350"/>
                <a:ext cx="2743200" cy="2743200"/>
                <a:chOff x="5486400" y="1657350"/>
                <a:chExt cx="2743200" cy="2743200"/>
              </a:xfrm>
            </p:grpSpPr>
            <p:cxnSp>
              <p:nvCxnSpPr>
                <p:cNvPr id="78" name="Straight Connector 77"/>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79" name="Straight Connector 78"/>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80" name="Straight Connector 79"/>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81" name="Straight Connector 80"/>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82" name="Oval 81"/>
              <p:cNvSpPr/>
              <p:nvPr/>
            </p:nvSpPr>
            <p:spPr bwMode="auto">
              <a:xfrm>
                <a:off x="7243828" y="2517614"/>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bwMode="auto">
              <a:xfrm>
                <a:off x="7233228" y="3655274"/>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bwMode="auto">
              <a:xfrm>
                <a:off x="6346988" y="3441806"/>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 name="Group 9"/>
            <p:cNvGrpSpPr>
              <a:grpSpLocks noChangeAspect="1"/>
            </p:cNvGrpSpPr>
            <p:nvPr/>
          </p:nvGrpSpPr>
          <p:grpSpPr>
            <a:xfrm>
              <a:off x="4914900" y="2914650"/>
              <a:ext cx="2100536" cy="2104820"/>
              <a:chOff x="5606687" y="1784349"/>
              <a:chExt cx="2800714" cy="2806427"/>
            </a:xfrm>
          </p:grpSpPr>
          <p:pic>
            <p:nvPicPr>
              <p:cNvPr id="85" name="Picture 84"/>
              <p:cNvPicPr>
                <a:picLocks noChangeAspect="1"/>
              </p:cNvPicPr>
              <p:nvPr/>
            </p:nvPicPr>
            <p:blipFill rotWithShape="1">
              <a:blip r:embed="rId4">
                <a:extLst>
                  <a:ext uri="{28A0092B-C50C-407E-A947-70E740481C1C}">
                    <a14:useLocalDpi xmlns:a14="http://schemas.microsoft.com/office/drawing/2010/main" val="0"/>
                  </a:ext>
                </a:extLst>
              </a:blip>
              <a:srcRect l="20562" t="8889" r="17829" b="9300"/>
              <a:stretch/>
            </p:blipFill>
            <p:spPr>
              <a:xfrm>
                <a:off x="5606687" y="1784349"/>
                <a:ext cx="2800714" cy="2806427"/>
              </a:xfrm>
              <a:prstGeom prst="rect">
                <a:avLst/>
              </a:prstGeom>
            </p:spPr>
          </p:pic>
          <p:grpSp>
            <p:nvGrpSpPr>
              <p:cNvPr id="86" name="Group 85"/>
              <p:cNvGrpSpPr/>
              <p:nvPr/>
            </p:nvGrpSpPr>
            <p:grpSpPr>
              <a:xfrm>
                <a:off x="5638800" y="1809750"/>
                <a:ext cx="2743200" cy="2743200"/>
                <a:chOff x="5486400" y="1657350"/>
                <a:chExt cx="2743200" cy="2743200"/>
              </a:xfrm>
            </p:grpSpPr>
            <p:cxnSp>
              <p:nvCxnSpPr>
                <p:cNvPr id="87" name="Straight Connector 86"/>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88" name="Straight Connector 87"/>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89" name="Straight Connector 88"/>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90" name="Straight Connector 89"/>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91" name="Oval 90"/>
              <p:cNvSpPr/>
              <p:nvPr/>
            </p:nvSpPr>
            <p:spPr bwMode="auto">
              <a:xfrm>
                <a:off x="7396228" y="2670014"/>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bwMode="auto">
              <a:xfrm>
                <a:off x="7385628" y="3807674"/>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bwMode="auto">
              <a:xfrm>
                <a:off x="6499388" y="3594206"/>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1468019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Interpolating Scattered Point Data</a:t>
            </a:r>
            <a:endParaRPr lang="en-US" dirty="0"/>
          </a:p>
        </p:txBody>
      </p:sp>
      <p:sp>
        <p:nvSpPr>
          <p:cNvPr id="3" name="Content Placeholder 2"/>
          <p:cNvSpPr>
            <a:spLocks noGrp="1"/>
          </p:cNvSpPr>
          <p:nvPr>
            <p:ph sz="quarter" idx="10"/>
          </p:nvPr>
        </p:nvSpPr>
        <p:spPr>
          <a:xfrm>
            <a:off x="533400" y="1504950"/>
            <a:ext cx="3924300" cy="2743200"/>
          </a:xfrm>
        </p:spPr>
        <p:txBody>
          <a:bodyPr/>
          <a:lstStyle/>
          <a:p>
            <a:r>
              <a:rPr lang="en-US" sz="1800" dirty="0"/>
              <a:t>Kernels at center points (0,0) and (5,0</a:t>
            </a:r>
            <a:r>
              <a:rPr lang="en-US" sz="1800" dirty="0" smtClean="0"/>
              <a:t>)</a:t>
            </a:r>
            <a:endParaRPr lang="en-US" sz="1800" dirty="0" smtClean="0"/>
          </a:p>
          <a:p>
            <a:r>
              <a:rPr lang="en-US" sz="1800" dirty="0" smtClean="0"/>
              <a:t>Individually, each kernel has value 0 at its center</a:t>
            </a:r>
            <a:endParaRPr lang="en-US" sz="18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55064"/>
            <a:ext cx="4579937"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Rectangle 9"/>
              <p:cNvSpPr/>
              <p:nvPr/>
            </p:nvSpPr>
            <p:spPr>
              <a:xfrm>
                <a:off x="4851402" y="2000250"/>
                <a:ext cx="556563" cy="461665"/>
              </a:xfrm>
              <a:prstGeom prst="rect">
                <a:avLst/>
              </a:prstGeom>
            </p:spPr>
            <p:txBody>
              <a:bodyPr wrap="none">
                <a:spAutoFit/>
              </a:bodyPr>
              <a:lstStyle/>
              <a:p>
                <a14:m>
                  <m:oMath xmlns:m="http://schemas.openxmlformats.org/officeDocument/2006/math">
                    <m:r>
                      <m:rPr>
                        <m:sty m:val="p"/>
                      </m:rPr>
                      <a:rPr lang="el-GR" i="1" smtClean="0">
                        <a:solidFill>
                          <a:srgbClr val="0070C0"/>
                        </a:solidFill>
                        <a:latin typeface="Cambria Math"/>
                        <a:ea typeface="Cambria Math"/>
                      </a:rPr>
                      <m:t>Φ</m:t>
                    </m:r>
                  </m:oMath>
                </a14:m>
                <a:r>
                  <a:rPr lang="en-US" baseline="-25000" dirty="0">
                    <a:solidFill>
                      <a:srgbClr val="0070C0"/>
                    </a:solidFill>
                  </a:rPr>
                  <a:t>1</a:t>
                </a:r>
                <a:endParaRPr lang="en-US" dirty="0">
                  <a:solidFill>
                    <a:srgbClr val="0070C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4851402" y="2000250"/>
                <a:ext cx="556563" cy="461665"/>
              </a:xfrm>
              <a:prstGeom prst="rect">
                <a:avLst/>
              </a:prstGeom>
              <a:blipFill rotWithShape="1">
                <a:blip r:embed="rId4"/>
                <a:stretch>
                  <a:fillRect l="-3297" r="-4396"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6100235" y="2000250"/>
                <a:ext cx="556563" cy="461665"/>
              </a:xfrm>
              <a:prstGeom prst="rect">
                <a:avLst/>
              </a:prstGeom>
            </p:spPr>
            <p:txBody>
              <a:bodyPr wrap="none">
                <a:spAutoFit/>
              </a:bodyPr>
              <a:lstStyle/>
              <a:p>
                <a14:m>
                  <m:oMath xmlns:m="http://schemas.openxmlformats.org/officeDocument/2006/math">
                    <m:r>
                      <m:rPr>
                        <m:sty m:val="p"/>
                      </m:rPr>
                      <a:rPr lang="el-GR" i="1" smtClean="0">
                        <a:solidFill>
                          <a:srgbClr val="FF0000"/>
                        </a:solidFill>
                        <a:latin typeface="Cambria Math"/>
                        <a:ea typeface="Cambria Math"/>
                      </a:rPr>
                      <m:t>Φ</m:t>
                    </m:r>
                  </m:oMath>
                </a14:m>
                <a:r>
                  <a:rPr lang="en-US" baseline="-25000" dirty="0" smtClean="0">
                    <a:solidFill>
                      <a:srgbClr val="FF0000"/>
                    </a:solidFill>
                  </a:rPr>
                  <a:t>2</a:t>
                </a:r>
                <a:endParaRPr lang="en-US" dirty="0">
                  <a:solidFill>
                    <a:srgbClr val="0070C0"/>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6100235" y="2000250"/>
                <a:ext cx="556563" cy="461665"/>
              </a:xfrm>
              <a:prstGeom prst="rect">
                <a:avLst/>
              </a:prstGeom>
              <a:blipFill rotWithShape="1">
                <a:blip r:embed="rId5"/>
                <a:stretch>
                  <a:fillRect l="-3297" r="-4396" b="-26316"/>
                </a:stretch>
              </a:blipFill>
            </p:spPr>
            <p:txBody>
              <a:bodyPr/>
              <a:lstStyle/>
              <a:p>
                <a:r>
                  <a:rPr lang="en-US">
                    <a:noFill/>
                  </a:rPr>
                  <a:t> </a:t>
                </a:r>
              </a:p>
            </p:txBody>
          </p:sp>
        </mc:Fallback>
      </mc:AlternateContent>
    </p:spTree>
    <p:extLst>
      <p:ext uri="{BB962C8B-B14F-4D97-AF65-F5344CB8AC3E}">
        <p14:creationId xmlns:p14="http://schemas.microsoft.com/office/powerpoint/2010/main" val="2463628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55064"/>
            <a:ext cx="4579937"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248" y="2990088"/>
            <a:ext cx="3055474" cy="2305665"/>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3" name="Content Placeholder 2"/>
          <p:cNvSpPr>
            <a:spLocks noGrp="1"/>
          </p:cNvSpPr>
          <p:nvPr>
            <p:ph sz="quarter" idx="10"/>
          </p:nvPr>
        </p:nvSpPr>
        <p:spPr>
          <a:xfrm>
            <a:off x="533400" y="1504950"/>
            <a:ext cx="3924300" cy="2743200"/>
          </a:xfrm>
        </p:spPr>
        <p:txBody>
          <a:bodyPr/>
          <a:lstStyle/>
          <a:p>
            <a:r>
              <a:rPr lang="en-US" sz="1800" dirty="0" smtClean="0"/>
              <a:t>Kernels at center points (0,0) and (5,0)</a:t>
            </a:r>
            <a:endParaRPr lang="en-US" sz="1800" dirty="0" smtClean="0"/>
          </a:p>
          <a:p>
            <a:r>
              <a:rPr lang="en-US" sz="1800" dirty="0" smtClean="0"/>
              <a:t>Individually</a:t>
            </a:r>
            <a:r>
              <a:rPr lang="en-US" sz="1800" dirty="0" smtClean="0"/>
              <a:t>, each kernel has value 0 at its center</a:t>
            </a:r>
          </a:p>
          <a:p>
            <a:r>
              <a:rPr lang="en-US" sz="1800" dirty="0" smtClean="0"/>
              <a:t>Summed </a:t>
            </a:r>
            <a:r>
              <a:rPr lang="en-US" sz="1800" dirty="0" smtClean="0"/>
              <a:t>together,</a:t>
            </a:r>
            <a:r>
              <a:rPr lang="en-US" sz="1800" dirty="0" smtClean="0"/>
              <a:t> both </a:t>
            </a:r>
            <a:r>
              <a:rPr lang="en-US" sz="1800" dirty="0" smtClean="0"/>
              <a:t>points </a:t>
            </a:r>
            <a:r>
              <a:rPr lang="en-US" sz="1800" dirty="0" smtClean="0"/>
              <a:t>are on </a:t>
            </a:r>
            <a:r>
              <a:rPr lang="en-US" sz="1800" dirty="0" smtClean="0"/>
              <a:t>one </a:t>
            </a:r>
            <a:r>
              <a:rPr lang="en-US" sz="1800" dirty="0" smtClean="0"/>
              <a:t>isocurve, but…</a:t>
            </a:r>
          </a:p>
          <a:p>
            <a:pPr lvl="1"/>
            <a:r>
              <a:rPr lang="en-US" sz="1600" dirty="0" smtClean="0"/>
              <a:t>We’d like isocurve value = 0</a:t>
            </a:r>
          </a:p>
          <a:p>
            <a:pPr lvl="1"/>
            <a:r>
              <a:rPr lang="en-US" sz="1600" dirty="0" smtClean="0"/>
              <a:t>It isn’t. Inconvenient</a:t>
            </a:r>
            <a:endParaRPr lang="en-US" sz="1600" dirty="0" smtClean="0"/>
          </a:p>
          <a:p>
            <a:pPr lvl="1"/>
            <a:r>
              <a:rPr lang="en-US" sz="1600" dirty="0" smtClean="0"/>
              <a:t>How can we change this?</a:t>
            </a:r>
            <a:endParaRPr lang="en-US" sz="1600" dirty="0"/>
          </a:p>
        </p:txBody>
      </p:sp>
      <p:grpSp>
        <p:nvGrpSpPr>
          <p:cNvPr id="10" name="Group 9"/>
          <p:cNvGrpSpPr/>
          <p:nvPr/>
        </p:nvGrpSpPr>
        <p:grpSpPr>
          <a:xfrm>
            <a:off x="7217834" y="3232176"/>
            <a:ext cx="1828800" cy="1828800"/>
            <a:chOff x="5486400" y="1657350"/>
            <a:chExt cx="2743200" cy="2743200"/>
          </a:xfrm>
        </p:grpSpPr>
        <p:cxnSp>
          <p:nvCxnSpPr>
            <p:cNvPr id="11" name="Straight Connector 10"/>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13" name="Straight Connector 12"/>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14" name="Straight Connector 13"/>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15" name="Oval 14"/>
          <p:cNvSpPr/>
          <p:nvPr/>
        </p:nvSpPr>
        <p:spPr bwMode="auto">
          <a:xfrm>
            <a:off x="8522208" y="40805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7604760" y="40805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12140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55064"/>
            <a:ext cx="4579937"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248" y="2990088"/>
            <a:ext cx="3055474" cy="2305665"/>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0"/>
              </p:nvPr>
            </p:nvSpPr>
            <p:spPr>
              <a:xfrm>
                <a:off x="533400" y="1504950"/>
                <a:ext cx="4038600" cy="2743200"/>
              </a:xfrm>
            </p:spPr>
            <p:txBody>
              <a:bodyPr/>
              <a:lstStyle/>
              <a:p>
                <a:r>
                  <a:rPr lang="en-US" sz="1800" dirty="0" smtClean="0"/>
                  <a:t>Let </a:t>
                </a:r>
                <a14:m>
                  <m:oMath xmlns:m="http://schemas.openxmlformats.org/officeDocument/2006/math">
                    <m:r>
                      <m:rPr>
                        <m:sty m:val="p"/>
                      </m:rPr>
                      <a:rPr lang="el-GR" sz="1800" i="1">
                        <a:solidFill>
                          <a:srgbClr val="002060"/>
                        </a:solidFill>
                        <a:latin typeface="Cambria Math"/>
                        <a:ea typeface="Cambria Math"/>
                      </a:rPr>
                      <m:t>Φ</m:t>
                    </m:r>
                    <m:d>
                      <m:dPr>
                        <m:ctrlPr>
                          <a:rPr lang="en-US" sz="1800" i="1">
                            <a:solidFill>
                              <a:srgbClr val="002060"/>
                            </a:solidFill>
                            <a:latin typeface="Cambria Math"/>
                            <a:ea typeface="Cambria Math"/>
                          </a:rPr>
                        </m:ctrlPr>
                      </m:dPr>
                      <m:e>
                        <m:r>
                          <a:rPr lang="en-US" sz="1800" b="1">
                            <a:solidFill>
                              <a:srgbClr val="002060"/>
                            </a:solidFill>
                            <a:latin typeface="Cambria Math"/>
                            <a:ea typeface="Cambria Math"/>
                          </a:rPr>
                          <m:t>𝐩</m:t>
                        </m:r>
                      </m:e>
                    </m:d>
                    <m:r>
                      <a:rPr lang="en-US" sz="1800" b="0" i="1" smtClean="0">
                        <a:solidFill>
                          <a:srgbClr val="002060"/>
                        </a:solidFill>
                        <a:latin typeface="Cambria Math"/>
                        <a:ea typeface="Cambria Math"/>
                      </a:rPr>
                      <m:t>=</m:t>
                    </m:r>
                    <m:r>
                      <m:rPr>
                        <m:sty m:val="p"/>
                      </m:rPr>
                      <a:rPr lang="el-GR" sz="1800" i="1">
                        <a:solidFill>
                          <a:srgbClr val="002060"/>
                        </a:solidFill>
                        <a:latin typeface="Cambria Math"/>
                        <a:ea typeface="Cambria Math"/>
                      </a:rPr>
                      <m:t>Φ</m:t>
                    </m:r>
                    <m:d>
                      <m:dPr>
                        <m:ctrlPr>
                          <a:rPr lang="en-US" sz="1800" i="1">
                            <a:solidFill>
                              <a:srgbClr val="002060"/>
                            </a:solidFill>
                            <a:latin typeface="Cambria Math"/>
                            <a:ea typeface="Cambria Math"/>
                          </a:rPr>
                        </m:ctrlPr>
                      </m:dPr>
                      <m:e>
                        <m:r>
                          <a:rPr lang="en-US" sz="1800" b="1">
                            <a:solidFill>
                              <a:srgbClr val="002060"/>
                            </a:solidFill>
                            <a:latin typeface="Cambria Math"/>
                            <a:ea typeface="Cambria Math"/>
                          </a:rPr>
                          <m:t>𝐩</m:t>
                        </m:r>
                      </m:e>
                    </m:d>
                    <m:r>
                      <a:rPr lang="en-US" sz="1800" b="0" i="0" smtClean="0">
                        <a:solidFill>
                          <a:srgbClr val="002060"/>
                        </a:solidFill>
                        <a:latin typeface="Cambria Math"/>
                        <a:ea typeface="Cambria Math"/>
                      </a:rPr>
                      <m:t>−40.23594781</m:t>
                    </m:r>
                  </m:oMath>
                </a14:m>
                <a:endParaRPr lang="en-US" sz="1800" dirty="0" smtClean="0"/>
              </a:p>
              <a:p>
                <a:r>
                  <a:rPr lang="en-US" sz="1800" dirty="0" smtClean="0"/>
                  <a:t>40.23594781 is not a magic number:</a:t>
                </a:r>
                <a:endParaRPr lang="en-US" sz="1800" dirty="0" smtClean="0"/>
              </a:p>
              <a:p>
                <a:pPr lvl="1"/>
                <a:r>
                  <a:rPr lang="en-US" sz="1600" dirty="0" smtClean="0"/>
                  <a:t>40.23594781 = </a:t>
                </a:r>
                <a14:m>
                  <m:oMath xmlns:m="http://schemas.openxmlformats.org/officeDocument/2006/math">
                    <m:r>
                      <m:rPr>
                        <m:sty m:val="p"/>
                      </m:rPr>
                      <a:rPr lang="el-GR" sz="1600" i="1">
                        <a:solidFill>
                          <a:srgbClr val="002060"/>
                        </a:solidFill>
                        <a:latin typeface="Cambria Math"/>
                        <a:ea typeface="Cambria Math"/>
                      </a:rPr>
                      <m:t>Φ</m:t>
                    </m:r>
                  </m:oMath>
                </a14:m>
                <a:r>
                  <a:rPr lang="en-US" sz="1600" baseline="-25000" dirty="0" smtClean="0"/>
                  <a:t>1</a:t>
                </a:r>
                <a:r>
                  <a:rPr lang="en-US" sz="1600" dirty="0" smtClean="0"/>
                  <a:t>(0,0</a:t>
                </a:r>
                <a:r>
                  <a:rPr lang="en-US" sz="1600" dirty="0" smtClean="0"/>
                  <a:t>)+</a:t>
                </a:r>
                <a:r>
                  <a:rPr lang="el-GR" sz="1600" dirty="0">
                    <a:solidFill>
                      <a:srgbClr val="002060"/>
                    </a:solidFill>
                    <a:ea typeface="Cambria Math"/>
                  </a:rPr>
                  <a:t> </a:t>
                </a:r>
                <a14:m>
                  <m:oMath xmlns:m="http://schemas.openxmlformats.org/officeDocument/2006/math">
                    <m:r>
                      <m:rPr>
                        <m:sty m:val="p"/>
                      </m:rPr>
                      <a:rPr lang="el-GR" sz="1600" i="1">
                        <a:solidFill>
                          <a:srgbClr val="002060"/>
                        </a:solidFill>
                        <a:latin typeface="Cambria Math"/>
                        <a:ea typeface="Cambria Math"/>
                      </a:rPr>
                      <m:t>Φ</m:t>
                    </m:r>
                  </m:oMath>
                </a14:m>
                <a:r>
                  <a:rPr lang="en-US" sz="1600" baseline="-25000" dirty="0" smtClean="0"/>
                  <a:t>2</a:t>
                </a:r>
                <a:r>
                  <a:rPr lang="en-US" sz="1600" dirty="0" smtClean="0"/>
                  <a:t>(0,0) </a:t>
                </a:r>
                <a:r>
                  <a:rPr lang="en-US" sz="1600" dirty="0" smtClean="0"/>
                  <a:t>= </a:t>
                </a:r>
                <a14:m>
                  <m:oMath xmlns:m="http://schemas.openxmlformats.org/officeDocument/2006/math">
                    <m:r>
                      <m:rPr>
                        <m:sty m:val="p"/>
                      </m:rPr>
                      <a:rPr lang="el-GR" sz="1600" i="1">
                        <a:solidFill>
                          <a:srgbClr val="002060"/>
                        </a:solidFill>
                        <a:latin typeface="Cambria Math"/>
                        <a:ea typeface="Cambria Math"/>
                      </a:rPr>
                      <m:t>Φ</m:t>
                    </m:r>
                  </m:oMath>
                </a14:m>
                <a:r>
                  <a:rPr lang="en-US" sz="1600" baseline="-25000" dirty="0" smtClean="0"/>
                  <a:t>1</a:t>
                </a:r>
                <a:r>
                  <a:rPr lang="en-US" sz="1600" dirty="0" smtClean="0"/>
                  <a:t>(5</a:t>
                </a:r>
                <a:r>
                  <a:rPr lang="en-US" sz="1600" dirty="0" smtClean="0"/>
                  <a:t>,0</a:t>
                </a:r>
                <a:r>
                  <a:rPr lang="en-US" sz="1600" dirty="0" smtClean="0"/>
                  <a:t>)+</a:t>
                </a:r>
                <a14:m>
                  <m:oMath xmlns:m="http://schemas.openxmlformats.org/officeDocument/2006/math">
                    <m:r>
                      <a:rPr lang="en-US" sz="1600" b="0" i="0" smtClean="0">
                        <a:solidFill>
                          <a:srgbClr val="002060"/>
                        </a:solidFill>
                        <a:latin typeface="Cambria Math"/>
                        <a:ea typeface="Cambria Math"/>
                      </a:rPr>
                      <m:t> </m:t>
                    </m:r>
                    <m:r>
                      <m:rPr>
                        <m:sty m:val="p"/>
                      </m:rPr>
                      <a:rPr lang="el-GR" sz="1600" i="1">
                        <a:solidFill>
                          <a:srgbClr val="002060"/>
                        </a:solidFill>
                        <a:latin typeface="Cambria Math"/>
                        <a:ea typeface="Cambria Math"/>
                      </a:rPr>
                      <m:t>Φ</m:t>
                    </m:r>
                  </m:oMath>
                </a14:m>
                <a:r>
                  <a:rPr lang="en-US" sz="1600" baseline="-25000" dirty="0" smtClean="0"/>
                  <a:t>2</a:t>
                </a:r>
                <a:r>
                  <a:rPr lang="en-US" sz="1600" dirty="0" smtClean="0"/>
                  <a:t>(5,0)</a:t>
                </a:r>
                <a:endParaRPr lang="en-US" sz="1600" dirty="0"/>
              </a:p>
              <a:p>
                <a:r>
                  <a:rPr lang="en-US" sz="1800" dirty="0" smtClean="0"/>
                  <a:t>Kernel now interpolates the two points at isocurve value = 0</a:t>
                </a:r>
                <a:r>
                  <a:rPr lang="en-US" sz="1800" dirty="0" smtClean="0"/>
                  <a:t>!</a:t>
                </a:r>
              </a:p>
              <a:p>
                <a:r>
                  <a:rPr lang="en-US" sz="1800" i="1" dirty="0" smtClean="0"/>
                  <a:t>Idea here is that we can constrain the field to force zero isocurve through our points</a:t>
                </a:r>
                <a:endParaRPr lang="en-US" sz="1800" i="1"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0"/>
              </p:nvPr>
            </p:nvSpPr>
            <p:spPr>
              <a:xfrm>
                <a:off x="533400" y="1504950"/>
                <a:ext cx="4038600" cy="2743200"/>
              </a:xfrm>
              <a:blipFill rotWithShape="1">
                <a:blip r:embed="rId5"/>
                <a:stretch>
                  <a:fillRect l="-453" t="-1111" r="-3021" b="-32444"/>
                </a:stretch>
              </a:blipFill>
            </p:spPr>
            <p:txBody>
              <a:bodyPr/>
              <a:lstStyle/>
              <a:p>
                <a:r>
                  <a:rPr lang="en-US">
                    <a:noFill/>
                  </a:rPr>
                  <a:t> </a:t>
                </a:r>
              </a:p>
            </p:txBody>
          </p:sp>
        </mc:Fallback>
      </mc:AlternateContent>
      <p:grpSp>
        <p:nvGrpSpPr>
          <p:cNvPr id="6" name="Group 5"/>
          <p:cNvGrpSpPr/>
          <p:nvPr/>
        </p:nvGrpSpPr>
        <p:grpSpPr>
          <a:xfrm>
            <a:off x="7217834" y="3232176"/>
            <a:ext cx="1828800" cy="18288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10" name="Straight Connector 9"/>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14" name="Oval 13"/>
          <p:cNvSpPr/>
          <p:nvPr/>
        </p:nvSpPr>
        <p:spPr bwMode="auto">
          <a:xfrm>
            <a:off x="8522208" y="40805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p:cNvSpPr/>
          <p:nvPr/>
        </p:nvSpPr>
        <p:spPr bwMode="auto">
          <a:xfrm>
            <a:off x="7604760" y="40805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67870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436" y="1322542"/>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3" name="Content Placeholder 2"/>
          <p:cNvSpPr>
            <a:spLocks noGrp="1"/>
          </p:cNvSpPr>
          <p:nvPr>
            <p:ph sz="quarter" idx="10"/>
          </p:nvPr>
        </p:nvSpPr>
        <p:spPr>
          <a:xfrm>
            <a:off x="533400" y="1504950"/>
            <a:ext cx="3810000" cy="2743200"/>
          </a:xfrm>
        </p:spPr>
        <p:txBody>
          <a:bodyPr/>
          <a:lstStyle/>
          <a:p>
            <a:r>
              <a:rPr lang="en-US" dirty="0" smtClean="0"/>
              <a:t>Three </a:t>
            </a:r>
            <a:r>
              <a:rPr lang="en-US" dirty="0" smtClean="0"/>
              <a:t>kernels at control points (0,0), (5,0), </a:t>
            </a:r>
            <a:r>
              <a:rPr lang="en-US" dirty="0" smtClean="0"/>
              <a:t>and </a:t>
            </a:r>
            <a:r>
              <a:rPr lang="en-US" dirty="0" smtClean="0"/>
              <a:t>(3,2.5)</a:t>
            </a:r>
            <a:endParaRPr lang="en-US" dirty="0" smtClean="0"/>
          </a:p>
          <a:p>
            <a:r>
              <a:rPr lang="en-US" i="1" dirty="0" smtClean="0"/>
              <a:t>Points </a:t>
            </a:r>
            <a:r>
              <a:rPr lang="en-US" i="1" dirty="0" smtClean="0"/>
              <a:t>are all on different </a:t>
            </a:r>
            <a:r>
              <a:rPr lang="en-US" i="1" dirty="0" err="1" smtClean="0"/>
              <a:t>isocurves</a:t>
            </a:r>
            <a:endParaRPr lang="en-US" i="1" dirty="0" smtClean="0"/>
          </a:p>
          <a:p>
            <a:r>
              <a:rPr lang="en-US" dirty="0" smtClean="0"/>
              <a:t>A </a:t>
            </a:r>
            <a:r>
              <a:rPr lang="en-US" dirty="0" smtClean="0"/>
              <a:t>constant </a:t>
            </a:r>
            <a:r>
              <a:rPr lang="en-US" dirty="0" smtClean="0"/>
              <a:t>shift no longer puts them on the same curve!</a:t>
            </a:r>
          </a:p>
          <a:p>
            <a:r>
              <a:rPr lang="en-US" dirty="0" smtClean="0"/>
              <a:t>How can we </a:t>
            </a:r>
            <a:r>
              <a:rPr lang="en-US" dirty="0" smtClean="0"/>
              <a:t>adjust?</a:t>
            </a:r>
            <a:endParaRPr lang="en-US" dirty="0" smtClean="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Tree>
    <p:extLst>
      <p:ext uri="{BB962C8B-B14F-4D97-AF65-F5344CB8AC3E}">
        <p14:creationId xmlns:p14="http://schemas.microsoft.com/office/powerpoint/2010/main" val="251740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436" y="1322542"/>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533400" y="1504950"/>
            <a:ext cx="38100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800" dirty="0" smtClean="0"/>
              <a:t>We can write the local influence of a kernel at control point j on location i as:</a:t>
            </a:r>
          </a:p>
          <a:p>
            <a:endParaRPr lang="en-US" sz="1800" dirty="0" smtClean="0"/>
          </a:p>
          <a:p>
            <a:endParaRPr lang="en-US" sz="1800" dirty="0" smtClean="0"/>
          </a:p>
          <a:p>
            <a:r>
              <a:rPr lang="en-US" sz="1800" dirty="0" smtClean="0"/>
              <a:t>And total field value at i as a </a:t>
            </a:r>
            <a:r>
              <a:rPr lang="en-US" sz="1800" i="1" dirty="0" smtClean="0"/>
              <a:t>weighted</a:t>
            </a:r>
            <a:r>
              <a:rPr lang="en-US" sz="1800" dirty="0" smtClean="0"/>
              <a:t> </a:t>
            </a:r>
            <a:r>
              <a:rPr lang="en-US" sz="1800" i="1" dirty="0" smtClean="0"/>
              <a:t>sum</a:t>
            </a:r>
            <a:r>
              <a:rPr lang="en-US" sz="1800" dirty="0" smtClean="0"/>
              <a:t> of </a:t>
            </a:r>
            <a:r>
              <a:rPr lang="en-US" sz="1800" i="1" dirty="0" smtClean="0">
                <a:latin typeface="Cambria Math" pitchFamily="18" charset="0"/>
                <a:ea typeface="Cambria Math" pitchFamily="18" charset="0"/>
              </a:rPr>
              <a:t>n</a:t>
            </a:r>
            <a:r>
              <a:rPr lang="en-US" sz="1800" dirty="0" smtClean="0"/>
              <a:t> kernels at the control points:</a:t>
            </a:r>
            <a:endParaRPr lang="en-US" sz="1800" dirty="0" smtClean="0"/>
          </a:p>
        </p:txBody>
      </p:sp>
      <mc:AlternateContent xmlns:mc="http://schemas.openxmlformats.org/markup-compatibility/2006">
        <mc:Choice xmlns:a14="http://schemas.microsoft.com/office/drawing/2010/main" Requires="a14">
          <p:sp>
            <p:nvSpPr>
              <p:cNvPr id="29" name="TextBox 28"/>
              <p:cNvSpPr txBox="1"/>
              <p:nvPr/>
            </p:nvSpPr>
            <p:spPr>
              <a:xfrm>
                <a:off x="37167" y="2666747"/>
                <a:ext cx="4122090" cy="5908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b="0" i="1" smtClean="0">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𝑖𝑗</m:t>
                          </m:r>
                        </m:sub>
                      </m:sSub>
                      <m:r>
                        <a:rPr lang="en-US" b="0" i="1" smtClean="0">
                          <a:solidFill>
                            <a:srgbClr val="002060"/>
                          </a:solidFill>
                          <a:latin typeface="Cambria Math"/>
                          <a:ea typeface="Cambria Math"/>
                        </a:rPr>
                        <m:t>=</m:t>
                      </m:r>
                      <m:sSup>
                        <m:sSupPr>
                          <m:ctrlPr>
                            <a:rPr lang="en-US" i="1" smtClean="0">
                              <a:solidFill>
                                <a:srgbClr val="002060"/>
                              </a:solidFill>
                              <a:latin typeface="Cambria Math"/>
                              <a:ea typeface="Cambria Math"/>
                            </a:rPr>
                          </m:ctrlPr>
                        </m:sSupPr>
                        <m:e>
                          <m:d>
                            <m:dPr>
                              <m:begChr m:val="|"/>
                              <m:endChr m:val="|"/>
                              <m:ctrlPr>
                                <a:rPr lang="en-US" i="1" smtClean="0">
                                  <a:solidFill>
                                    <a:srgbClr val="002060"/>
                                  </a:solidFill>
                                  <a:latin typeface="Cambria Math"/>
                                  <a:ea typeface="Cambria Math"/>
                                </a:rPr>
                              </m:ctrlPr>
                            </m:dPr>
                            <m:e>
                              <m:sSub>
                                <m:sSubPr>
                                  <m:ctrlPr>
                                    <a:rPr lang="en-US" i="1" smtClean="0">
                                      <a:solidFill>
                                        <a:srgbClr val="002060"/>
                                      </a:solidFill>
                                      <a:latin typeface="Cambria Math"/>
                                      <a:ea typeface="Cambria Math"/>
                                    </a:rPr>
                                  </m:ctrlPr>
                                </m:sSubPr>
                                <m:e>
                                  <m:r>
                                    <a:rPr lang="en-US" b="1">
                                      <a:solidFill>
                                        <a:srgbClr val="002060"/>
                                      </a:solidFill>
                                      <a:latin typeface="Cambria Math"/>
                                      <a:ea typeface="Cambria Math"/>
                                    </a:rPr>
                                    <m:t>𝐩</m:t>
                                  </m:r>
                                </m:e>
                                <m:sub>
                                  <m:r>
                                    <a:rPr lang="en-US" b="0" i="1" smtClean="0">
                                      <a:solidFill>
                                        <a:srgbClr val="002060"/>
                                      </a:solidFill>
                                      <a:latin typeface="Cambria Math"/>
                                      <a:ea typeface="Cambria Math"/>
                                    </a:rPr>
                                    <m:t>𝑖</m:t>
                                  </m:r>
                                </m:sub>
                              </m:sSub>
                              <m:r>
                                <a:rPr lang="en-US" b="0" i="1" smtClean="0">
                                  <a:solidFill>
                                    <a:srgbClr val="002060"/>
                                  </a:solidFill>
                                  <a:latin typeface="Cambria Math"/>
                                  <a:ea typeface="Cambria Math"/>
                                </a:rPr>
                                <m:t>−</m:t>
                              </m:r>
                              <m:sSub>
                                <m:sSubPr>
                                  <m:ctrlPr>
                                    <a:rPr lang="en-US" b="0" i="1" smtClean="0">
                                      <a:solidFill>
                                        <a:srgbClr val="002060"/>
                                      </a:solidFill>
                                      <a:latin typeface="Cambria Math"/>
                                      <a:ea typeface="Cambria Math"/>
                                    </a:rPr>
                                  </m:ctrlPr>
                                </m:sSubPr>
                                <m:e>
                                  <m:r>
                                    <a:rPr lang="en-US" b="1">
                                      <a:solidFill>
                                        <a:srgbClr val="002060"/>
                                      </a:solidFill>
                                      <a:latin typeface="Cambria Math"/>
                                      <a:ea typeface="Cambria Math"/>
                                    </a:rPr>
                                    <m:t>𝐀</m:t>
                                  </m:r>
                                </m:e>
                                <m:sub>
                                  <m:r>
                                    <a:rPr lang="en-US" b="0" i="1" smtClean="0">
                                      <a:solidFill>
                                        <a:srgbClr val="002060"/>
                                      </a:solidFill>
                                      <a:latin typeface="Cambria Math"/>
                                      <a:ea typeface="Cambria Math"/>
                                    </a:rPr>
                                    <m:t>𝑗</m:t>
                                  </m:r>
                                </m:sub>
                              </m:sSub>
                            </m:e>
                          </m:d>
                        </m:e>
                        <m:sup>
                          <m:r>
                            <a:rPr lang="en-US" b="0" i="1" smtClean="0">
                              <a:solidFill>
                                <a:srgbClr val="002060"/>
                              </a:solidFill>
                              <a:latin typeface="Cambria Math"/>
                              <a:ea typeface="Cambria Math"/>
                            </a:rPr>
                            <m:t>2</m:t>
                          </m:r>
                        </m:sup>
                      </m:sSup>
                      <m:r>
                        <m:rPr>
                          <m:sty m:val="p"/>
                        </m:rPr>
                        <a:rPr lang="en-US" b="0" i="0" smtClean="0">
                          <a:solidFill>
                            <a:srgbClr val="002060"/>
                          </a:solidFill>
                          <a:latin typeface="Cambria Math"/>
                          <a:ea typeface="Cambria Math"/>
                        </a:rPr>
                        <m:t>ln</m:t>
                      </m:r>
                      <m:r>
                        <a:rPr lang="en-US" b="0" i="1" smtClean="0">
                          <a:solidFill>
                            <a:srgbClr val="002060"/>
                          </a:solidFill>
                          <a:latin typeface="Cambria Math"/>
                          <a:ea typeface="Cambria Math"/>
                        </a:rPr>
                        <m:t>⁡(</m:t>
                      </m:r>
                      <m:d>
                        <m:dPr>
                          <m:begChr m:val="|"/>
                          <m:endChr m:val="|"/>
                          <m:ctrlPr>
                            <a:rPr lang="en-US" b="0" i="1" smtClean="0">
                              <a:solidFill>
                                <a:srgbClr val="002060"/>
                              </a:solidFill>
                              <a:latin typeface="Cambria Math"/>
                              <a:ea typeface="Cambria Math"/>
                            </a:rPr>
                          </m:ctrlPr>
                        </m:dPr>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𝐩</m:t>
                              </m:r>
                            </m:e>
                            <m:sub>
                              <m:r>
                                <a:rPr lang="en-US" i="1">
                                  <a:solidFill>
                                    <a:srgbClr val="002060"/>
                                  </a:solidFill>
                                  <a:latin typeface="Cambria Math"/>
                                  <a:ea typeface="Cambria Math"/>
                                </a:rPr>
                                <m:t>𝑖</m:t>
                              </m:r>
                            </m:sub>
                          </m:sSub>
                          <m:r>
                            <a:rPr lang="en-US" i="1">
                              <a:solidFill>
                                <a:srgbClr val="002060"/>
                              </a:solidFill>
                              <a:latin typeface="Cambria Math"/>
                              <a:ea typeface="Cambria Math"/>
                            </a:rPr>
                            <m:t>−</m:t>
                          </m:r>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𝐀</m:t>
                              </m:r>
                            </m:e>
                            <m:sub>
                              <m:r>
                                <a:rPr lang="en-US" i="1">
                                  <a:solidFill>
                                    <a:srgbClr val="002060"/>
                                  </a:solidFill>
                                  <a:latin typeface="Cambria Math"/>
                                  <a:ea typeface="Cambria Math"/>
                                </a:rPr>
                                <m:t>𝑗</m:t>
                              </m:r>
                            </m:sub>
                          </m:sSub>
                        </m:e>
                      </m:d>
                      <m:r>
                        <a:rPr lang="en-US" b="0" i="1" smtClean="0">
                          <a:solidFill>
                            <a:srgbClr val="002060"/>
                          </a:solidFill>
                          <a:latin typeface="Cambria Math"/>
                          <a:ea typeface="Cambria Math"/>
                        </a:rPr>
                        <m:t>)</m:t>
                      </m:r>
                    </m:oMath>
                  </m:oMathPara>
                </a14:m>
                <a:endParaRPr lang="en-US" dirty="0" smtClean="0">
                  <a:solidFill>
                    <a:srgbClr val="002060"/>
                  </a:solidFill>
                </a:endParaRPr>
              </a:p>
            </p:txBody>
          </p:sp>
        </mc:Choice>
        <mc:Fallback>
          <p:sp>
            <p:nvSpPr>
              <p:cNvPr id="29" name="TextBox 28"/>
              <p:cNvSpPr txBox="1">
                <a:spLocks noRot="1" noChangeAspect="1" noMove="1" noResize="1" noEditPoints="1" noAdjustHandles="1" noChangeArrowheads="1" noChangeShapeType="1" noTextEdit="1"/>
              </p:cNvSpPr>
              <p:nvPr/>
            </p:nvSpPr>
            <p:spPr>
              <a:xfrm>
                <a:off x="37167" y="2666747"/>
                <a:ext cx="4122090" cy="59080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37167" y="4167485"/>
                <a:ext cx="510633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solidFill>
                            <a:srgbClr val="002060"/>
                          </a:solidFill>
                          <a:latin typeface="Cambria Math"/>
                          <a:ea typeface="Cambria Math"/>
                        </a:rPr>
                        <m:t>Φ</m:t>
                      </m:r>
                      <m:d>
                        <m:dPr>
                          <m:ctrlPr>
                            <a:rPr lang="en-US" b="0" i="1" smtClean="0">
                              <a:solidFill>
                                <a:srgbClr val="002060"/>
                              </a:solidFill>
                              <a:latin typeface="Cambria Math"/>
                              <a:ea typeface="Cambria Math"/>
                            </a:rPr>
                          </m:ctrlPr>
                        </m:dPr>
                        <m:e>
                          <m:sSub>
                            <m:sSubPr>
                              <m:ctrlPr>
                                <a:rPr lang="en-US" b="0" i="1" smtClean="0">
                                  <a:solidFill>
                                    <a:srgbClr val="002060"/>
                                  </a:solidFill>
                                  <a:latin typeface="Cambria Math"/>
                                  <a:ea typeface="Cambria Math"/>
                                </a:rPr>
                              </m:ctrlPr>
                            </m:sSubPr>
                            <m:e>
                              <m:r>
                                <a:rPr lang="en-US" b="1" i="0" smtClean="0">
                                  <a:solidFill>
                                    <a:srgbClr val="002060"/>
                                  </a:solidFill>
                                  <a:latin typeface="Cambria Math"/>
                                  <a:ea typeface="Cambria Math"/>
                                </a:rPr>
                                <m:t>𝐩</m:t>
                              </m:r>
                            </m:e>
                            <m:sub>
                              <m:r>
                                <a:rPr lang="en-US" b="0" i="1" smtClean="0">
                                  <a:solidFill>
                                    <a:srgbClr val="002060"/>
                                  </a:solidFill>
                                  <a:latin typeface="Cambria Math"/>
                                  <a:ea typeface="Cambria Math"/>
                                </a:rPr>
                                <m:t>𝑖</m:t>
                              </m:r>
                            </m:sub>
                          </m:sSub>
                        </m:e>
                      </m:d>
                      <m:r>
                        <a:rPr lang="en-US" b="0" i="1" smtClean="0">
                          <a:solidFill>
                            <a:srgbClr val="002060"/>
                          </a:solidFill>
                          <a:latin typeface="Cambria Math"/>
                          <a:ea typeface="Cambria Math"/>
                        </a:rPr>
                        <m:t>=</m:t>
                      </m:r>
                      <m:sSub>
                        <m:sSubPr>
                          <m:ctrlPr>
                            <a:rPr lang="en-US" b="0" i="1" smtClean="0">
                              <a:solidFill>
                                <a:srgbClr val="002060"/>
                              </a:solidFill>
                              <a:latin typeface="Cambria Math"/>
                              <a:ea typeface="Cambria Math"/>
                            </a:rPr>
                          </m:ctrlPr>
                        </m:sSubPr>
                        <m:e>
                          <m:r>
                            <a:rPr lang="en-US" b="0" i="1" smtClean="0">
                              <a:solidFill>
                                <a:srgbClr val="002060"/>
                              </a:solidFill>
                              <a:latin typeface="Cambria Math"/>
                              <a:ea typeface="Cambria Math"/>
                            </a:rPr>
                            <m:t>𝜆</m:t>
                          </m:r>
                        </m:e>
                        <m:sub>
                          <m:r>
                            <a:rPr lang="en-US" b="0" i="1" smtClean="0">
                              <a:solidFill>
                                <a:srgbClr val="002060"/>
                              </a:solidFill>
                              <a:latin typeface="Cambria Math"/>
                              <a:ea typeface="Cambria Math"/>
                            </a:rPr>
                            <m:t>1</m:t>
                          </m:r>
                        </m:sub>
                      </m:sSub>
                      <m:sSub>
                        <m:sSubPr>
                          <m:ctrlPr>
                            <a:rPr lang="en-US" b="0" i="1" smtClean="0">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𝑖</m:t>
                          </m:r>
                          <m:r>
                            <a:rPr lang="en-US" b="0" i="1" smtClean="0">
                              <a:solidFill>
                                <a:srgbClr val="002060"/>
                              </a:solidFill>
                              <a:latin typeface="Cambria Math"/>
                              <a:ea typeface="Cambria Math"/>
                            </a:rPr>
                            <m:t>1</m:t>
                          </m:r>
                        </m:sub>
                      </m:sSub>
                      <m:r>
                        <a:rPr lang="en-US" b="0" i="1" smtClean="0">
                          <a:solidFill>
                            <a:srgbClr val="002060"/>
                          </a:solidFill>
                          <a:latin typeface="Cambria Math"/>
                          <a:ea typeface="Cambria Math"/>
                        </a:rPr>
                        <m:t>+</m:t>
                      </m:r>
                      <m:sSub>
                        <m:sSubPr>
                          <m:ctrlPr>
                            <a:rPr lang="en-US" i="1" smtClean="0">
                              <a:solidFill>
                                <a:srgbClr val="002060"/>
                              </a:solidFill>
                              <a:latin typeface="Cambria Math"/>
                              <a:ea typeface="Cambria Math"/>
                            </a:rPr>
                          </m:ctrlPr>
                        </m:sSubPr>
                        <m:e>
                          <m:r>
                            <a:rPr lang="en-US" i="1">
                              <a:solidFill>
                                <a:srgbClr val="002060"/>
                              </a:solidFill>
                              <a:latin typeface="Cambria Math"/>
                              <a:ea typeface="Cambria Math"/>
                            </a:rPr>
                            <m:t>𝜆</m:t>
                          </m:r>
                        </m:e>
                        <m:sub>
                          <m:r>
                            <a:rPr lang="en-US" b="0" i="1" smtClean="0">
                              <a:solidFill>
                                <a:srgbClr val="002060"/>
                              </a:solidFill>
                              <a:latin typeface="Cambria Math"/>
                              <a:ea typeface="Cambria Math"/>
                            </a:rPr>
                            <m:t>2</m:t>
                          </m:r>
                        </m:sub>
                      </m:sSub>
                      <m:sSub>
                        <m:sSubPr>
                          <m:ctrlPr>
                            <a:rPr lang="en-US"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i="1">
                              <a:solidFill>
                                <a:srgbClr val="002060"/>
                              </a:solidFill>
                              <a:latin typeface="Cambria Math"/>
                              <a:ea typeface="Cambria Math"/>
                            </a:rPr>
                            <m:t>𝑖</m:t>
                          </m:r>
                          <m:r>
                            <a:rPr lang="en-US" b="0" i="1" smtClean="0">
                              <a:solidFill>
                                <a:srgbClr val="002060"/>
                              </a:solidFill>
                              <a:latin typeface="Cambria Math"/>
                              <a:ea typeface="Cambria Math"/>
                            </a:rPr>
                            <m:t>2</m:t>
                          </m:r>
                        </m:sub>
                      </m:sSub>
                      <m:r>
                        <a:rPr lang="en-US" b="0" i="1" smtClean="0">
                          <a:solidFill>
                            <a:srgbClr val="002060"/>
                          </a:solidFill>
                          <a:latin typeface="Cambria Math"/>
                          <a:ea typeface="Cambria Math"/>
                        </a:rPr>
                        <m:t>+…+</m:t>
                      </m:r>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b="0" i="1" smtClean="0">
                              <a:solidFill>
                                <a:srgbClr val="002060"/>
                              </a:solidFill>
                              <a:latin typeface="Cambria Math"/>
                              <a:ea typeface="Cambria Math"/>
                            </a:rPr>
                            <m:t>𝑛</m:t>
                          </m:r>
                        </m:sub>
                      </m:sSub>
                      <m:sSub>
                        <m:sSubPr>
                          <m:ctrlPr>
                            <a:rPr lang="en-US"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i="1">
                              <a:solidFill>
                                <a:srgbClr val="002060"/>
                              </a:solidFill>
                              <a:latin typeface="Cambria Math"/>
                              <a:ea typeface="Cambria Math"/>
                            </a:rPr>
                            <m:t>𝑖</m:t>
                          </m:r>
                          <m:r>
                            <a:rPr lang="en-US" b="0" i="1" smtClean="0">
                              <a:solidFill>
                                <a:srgbClr val="002060"/>
                              </a:solidFill>
                              <a:latin typeface="Cambria Math"/>
                              <a:ea typeface="Cambria Math"/>
                            </a:rPr>
                            <m:t>𝑛</m:t>
                          </m:r>
                        </m:sub>
                      </m:sSub>
                    </m:oMath>
                  </m:oMathPara>
                </a14:m>
                <a:endParaRPr lang="en-US" i="1" dirty="0" smtClean="0">
                  <a:solidFill>
                    <a:srgbClr val="002060"/>
                  </a:solidFill>
                  <a:latin typeface="Cambria Math"/>
                  <a:ea typeface="Cambria Math"/>
                </a:endParaRPr>
              </a:p>
            </p:txBody>
          </p:sp>
        </mc:Choice>
        <mc:Fallback>
          <p:sp>
            <p:nvSpPr>
              <p:cNvPr id="30" name="TextBox 29"/>
              <p:cNvSpPr txBox="1">
                <a:spLocks noRot="1" noChangeAspect="1" noMove="1" noResize="1" noEditPoints="1" noAdjustHandles="1" noChangeArrowheads="1" noChangeShapeType="1" noTextEdit="1"/>
              </p:cNvSpPr>
              <p:nvPr/>
            </p:nvSpPr>
            <p:spPr>
              <a:xfrm>
                <a:off x="37167" y="4167485"/>
                <a:ext cx="5106333" cy="461665"/>
              </a:xfrm>
              <a:prstGeom prst="rect">
                <a:avLst/>
              </a:prstGeom>
              <a:blipFill rotWithShape="1">
                <a:blip r:embed="rId5"/>
                <a:stretch>
                  <a:fillRect b="-14667"/>
                </a:stretch>
              </a:blipFill>
            </p:spPr>
            <p:txBody>
              <a:bodyPr/>
              <a:lstStyle/>
              <a:p>
                <a:r>
                  <a:rPr lang="en-US">
                    <a:noFill/>
                  </a:rPr>
                  <a:t> </a:t>
                </a:r>
              </a:p>
            </p:txBody>
          </p:sp>
        </mc:Fallback>
      </mc:AlternateContent>
    </p:spTree>
    <p:extLst>
      <p:ext uri="{BB962C8B-B14F-4D97-AF65-F5344CB8AC3E}">
        <p14:creationId xmlns:p14="http://schemas.microsoft.com/office/powerpoint/2010/main" val="1793787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436" y="1322542"/>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533400" y="1504950"/>
            <a:ext cx="38100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800" dirty="0" smtClean="0"/>
              <a:t>Considering </a:t>
            </a:r>
            <a:r>
              <a:rPr lang="en-US" sz="1800" i="1" dirty="0" smtClean="0">
                <a:latin typeface="Cambria Math" pitchFamily="18" charset="0"/>
                <a:ea typeface="Cambria Math" pitchFamily="18" charset="0"/>
              </a:rPr>
              <a:t>n</a:t>
            </a:r>
            <a:r>
              <a:rPr lang="en-US" sz="1800" dirty="0" smtClean="0"/>
              <a:t> control points that we wish to be on the same isocurve/surface with value </a:t>
            </a:r>
            <a:r>
              <a:rPr lang="en-US" sz="1800" i="1" dirty="0" smtClean="0"/>
              <a:t>f</a:t>
            </a:r>
            <a:r>
              <a:rPr lang="en-US" sz="1800" dirty="0" smtClean="0"/>
              <a:t>, we can write a system of </a:t>
            </a:r>
            <a:r>
              <a:rPr lang="en-US" sz="1800" i="1" dirty="0" smtClean="0">
                <a:latin typeface="Cambria Math" pitchFamily="18" charset="0"/>
                <a:ea typeface="Cambria Math" pitchFamily="18" charset="0"/>
              </a:rPr>
              <a:t>n</a:t>
            </a:r>
            <a:r>
              <a:rPr lang="en-US" sz="1800" dirty="0" smtClean="0"/>
              <a:t> linear equations in matrix form:</a:t>
            </a:r>
          </a:p>
        </p:txBody>
      </p:sp>
      <mc:AlternateContent xmlns:mc="http://schemas.openxmlformats.org/markup-compatibility/2006">
        <mc:Choice xmlns:a14="http://schemas.microsoft.com/office/drawing/2010/main" Requires="a14">
          <p:sp>
            <p:nvSpPr>
              <p:cNvPr id="31" name="TextBox 30"/>
              <p:cNvSpPr txBox="1"/>
              <p:nvPr/>
            </p:nvSpPr>
            <p:spPr>
              <a:xfrm>
                <a:off x="228600" y="3238247"/>
                <a:ext cx="4850110" cy="15237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m>
                                <m:mPr>
                                  <m:mcs>
                                    <m:mc>
                                      <m:mcPr>
                                        <m:count m:val="3"/>
                                        <m:mcJc m:val="center"/>
                                      </m:mcPr>
                                    </m:mc>
                                  </m:mcs>
                                  <m:ctrlPr>
                                    <a:rPr lang="en-US" b="0" i="1" smtClean="0">
                                      <a:solidFill>
                                        <a:srgbClr val="002060"/>
                                      </a:solidFill>
                                      <a:latin typeface="Cambria Math"/>
                                      <a:ea typeface="Cambria Math"/>
                                    </a:rPr>
                                  </m:ctrlPr>
                                </m:mP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11</m:t>
                                        </m:r>
                                      </m:sub>
                                    </m:sSub>
                                  </m:e>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12</m:t>
                                        </m:r>
                                      </m:sub>
                                    </m:sSub>
                                  </m:e>
                                  <m:e>
                                    <m:r>
                                      <a:rPr lang="en-US" b="0" i="1" smtClean="0">
                                        <a:solidFill>
                                          <a:srgbClr val="002060"/>
                                        </a:solidFill>
                                        <a:latin typeface="Cambria Math"/>
                                        <a:ea typeface="Cambria Math"/>
                                      </a:rPr>
                                      <m:t>⋯</m:t>
                                    </m:r>
                                  </m:e>
                                </m:m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21</m:t>
                                        </m:r>
                                      </m:sub>
                                    </m:sSub>
                                  </m:e>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22</m:t>
                                        </m:r>
                                      </m:sub>
                                    </m:sSub>
                                  </m:e>
                                  <m:e>
                                    <m:r>
                                      <a:rPr lang="en-US" b="0" i="1" smtClean="0">
                                        <a:solidFill>
                                          <a:srgbClr val="002060"/>
                                        </a:solidFill>
                                        <a:latin typeface="Cambria Math"/>
                                        <a:ea typeface="Cambria Math"/>
                                      </a:rPr>
                                      <m:t>⋯</m:t>
                                    </m:r>
                                  </m:e>
                                </m:mr>
                                <m:mr>
                                  <m:e>
                                    <m:r>
                                      <a:rPr lang="en-US" b="0" i="1" smtClean="0">
                                        <a:solidFill>
                                          <a:srgbClr val="002060"/>
                                        </a:solidFill>
                                        <a:latin typeface="Cambria Math"/>
                                        <a:ea typeface="Cambria Math"/>
                                      </a:rPr>
                                      <m:t>⋮</m:t>
                                    </m:r>
                                  </m:e>
                                  <m:e>
                                    <m:r>
                                      <a:rPr lang="en-US" b="0" i="1" smtClean="0">
                                        <a:solidFill>
                                          <a:srgbClr val="002060"/>
                                        </a:solidFill>
                                        <a:latin typeface="Cambria Math"/>
                                        <a:ea typeface="Cambria Math"/>
                                      </a:rPr>
                                      <m:t>⋮</m:t>
                                    </m:r>
                                  </m:e>
                                  <m:e>
                                    <m:r>
                                      <a:rPr lang="en-US" b="0" i="1" smtClean="0">
                                        <a:solidFill>
                                          <a:srgbClr val="002060"/>
                                        </a:solidFill>
                                        <a:latin typeface="Cambria Math"/>
                                        <a:ea typeface="Cambria Math"/>
                                      </a:rPr>
                                      <m:t>⋮</m:t>
                                    </m:r>
                                  </m:e>
                                </m:mr>
                              </m:m>
                            </m:e>
                            <m:e>
                              <m:m>
                                <m:mPr>
                                  <m:mcs>
                                    <m:mc>
                                      <m:mcPr>
                                        <m:count m:val="3"/>
                                        <m:mcJc m:val="center"/>
                                      </m:mcPr>
                                    </m:mc>
                                  </m:mcs>
                                  <m:ctrlPr>
                                    <a:rPr lang="en-US" b="0" i="1" smtClean="0">
                                      <a:solidFill>
                                        <a:srgbClr val="002060"/>
                                      </a:solidFill>
                                      <a:latin typeface="Cambria Math"/>
                                      <a:ea typeface="Cambria Math"/>
                                    </a:rPr>
                                  </m:ctrlPr>
                                </m:mP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m:t>
                                        </m:r>
                                        <m:r>
                                          <a:rPr lang="en-US" b="0" i="1" smtClean="0">
                                            <a:solidFill>
                                              <a:srgbClr val="002060"/>
                                            </a:solidFill>
                                            <a:latin typeface="Cambria Math"/>
                                            <a:ea typeface="Cambria Math"/>
                                          </a:rPr>
                                          <m:t>1</m:t>
                                        </m:r>
                                      </m:sub>
                                    </m:sSub>
                                  </m:e>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m:t>
                                        </m:r>
                                        <m:r>
                                          <a:rPr lang="en-US" b="0" i="1" smtClean="0">
                                            <a:solidFill>
                                              <a:srgbClr val="002060"/>
                                            </a:solidFill>
                                            <a:latin typeface="Cambria Math"/>
                                            <a:ea typeface="Cambria Math"/>
                                          </a:rPr>
                                          <m:t>2</m:t>
                                        </m:r>
                                      </m:sub>
                                    </m:sSub>
                                  </m:e>
                                  <m:e>
                                    <m:r>
                                      <a:rPr lang="en-US" b="0" i="1" smtClean="0">
                                        <a:solidFill>
                                          <a:srgbClr val="002060"/>
                                        </a:solidFill>
                                        <a:latin typeface="Cambria Math"/>
                                        <a:ea typeface="Cambria Math"/>
                                      </a:rPr>
                                      <m:t>⋯</m:t>
                                    </m:r>
                                  </m:e>
                                </m:mr>
                              </m:m>
                            </m:e>
                          </m:eqArr>
                          <m:r>
                            <a:rPr lang="en-US" b="0" i="1" smtClean="0">
                              <a:solidFill>
                                <a:srgbClr val="002060"/>
                              </a:solidFill>
                              <a:latin typeface="Cambria Math"/>
                              <a:ea typeface="Cambria Math"/>
                            </a:rPr>
                            <m:t>    </m:t>
                          </m:r>
                          <m:m>
                            <m:mPr>
                              <m:mcs>
                                <m:mc>
                                  <m:mcPr>
                                    <m:count m:val="1"/>
                                    <m:mcJc m:val="center"/>
                                  </m:mcPr>
                                </m:mc>
                              </m:mcs>
                              <m:ctrlPr>
                                <a:rPr lang="en-US" b="0" i="1" smtClean="0">
                                  <a:solidFill>
                                    <a:srgbClr val="002060"/>
                                  </a:solidFill>
                                  <a:latin typeface="Cambria Math"/>
                                  <a:ea typeface="Cambria Math"/>
                                </a:rPr>
                              </m:ctrlPr>
                            </m:mPr>
                            <m:mr>
                              <m:e>
                                <m:m>
                                  <m:mPr>
                                    <m:mcs>
                                      <m:mc>
                                        <m:mcPr>
                                          <m:count m:val="1"/>
                                          <m:mcJc m:val="center"/>
                                        </m:mcPr>
                                      </m:mc>
                                    </m:mcs>
                                    <m:ctrlPr>
                                      <a:rPr lang="en-US" b="0" i="1" smtClean="0">
                                        <a:solidFill>
                                          <a:srgbClr val="002060"/>
                                        </a:solidFill>
                                        <a:latin typeface="Cambria Math"/>
                                        <a:ea typeface="Cambria Math"/>
                                      </a:rPr>
                                    </m:ctrlPr>
                                  </m:mP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m:t>
                                          </m:r>
                                          <m:r>
                                            <a:rPr lang="en-US" b="0" i="1" smtClean="0">
                                              <a:solidFill>
                                                <a:srgbClr val="002060"/>
                                              </a:solidFill>
                                              <a:latin typeface="Cambria Math"/>
                                              <a:ea typeface="Cambria Math"/>
                                            </a:rPr>
                                            <m:t>𝑛</m:t>
                                          </m:r>
                                        </m:sub>
                                      </m:sSub>
                                    </m:e>
                                  </m:m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m:t>
                                          </m:r>
                                          <m:r>
                                            <a:rPr lang="en-US" b="0" i="1" smtClean="0">
                                              <a:solidFill>
                                                <a:srgbClr val="002060"/>
                                              </a:solidFill>
                                              <a:latin typeface="Cambria Math"/>
                                              <a:ea typeface="Cambria Math"/>
                                            </a:rPr>
                                            <m:t>𝑛</m:t>
                                          </m:r>
                                        </m:sub>
                                      </m:sSub>
                                    </m:e>
                                  </m:mr>
                                </m:m>
                              </m:e>
                            </m:mr>
                            <m:mr>
                              <m:e>
                                <m:r>
                                  <a:rPr lang="en-US" b="0" i="1" smtClean="0">
                                    <a:solidFill>
                                      <a:srgbClr val="002060"/>
                                    </a:solidFill>
                                    <a:latin typeface="Cambria Math"/>
                                    <a:ea typeface="Cambria Math"/>
                                  </a:rPr>
                                  <m:t>⋮</m:t>
                                </m:r>
                              </m:e>
                            </m:m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𝑛𝑛</m:t>
                                    </m:r>
                                  </m:sub>
                                </m:sSub>
                              </m:e>
                            </m:mr>
                          </m:m>
                          <m:r>
                            <a:rPr lang="en-US" b="0" i="1" smtClean="0">
                              <a:solidFill>
                                <a:srgbClr val="002060"/>
                              </a:solidFill>
                              <a:latin typeface="Cambria Math"/>
                              <a:ea typeface="Cambria Math"/>
                            </a:rPr>
                            <m:t> </m:t>
                          </m:r>
                        </m:e>
                      </m:d>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sSub>
                                <m:sSubPr>
                                  <m:ctrlPr>
                                    <a:rPr lang="en-US" b="0" i="1" smtClean="0">
                                      <a:solidFill>
                                        <a:srgbClr val="002060"/>
                                      </a:solidFill>
                                      <a:latin typeface="Cambria Math"/>
                                      <a:ea typeface="Cambria Math"/>
                                    </a:rPr>
                                  </m:ctrlPr>
                                </m:sSubPr>
                                <m:e>
                                  <m:r>
                                    <a:rPr lang="en-US" b="0" i="1" smtClean="0">
                                      <a:solidFill>
                                        <a:srgbClr val="002060"/>
                                      </a:solidFill>
                                      <a:latin typeface="Cambria Math"/>
                                      <a:ea typeface="Cambria Math"/>
                                    </a:rPr>
                                    <m:t>𝜆</m:t>
                                  </m:r>
                                </m:e>
                                <m:sub>
                                  <m:r>
                                    <a:rPr lang="en-US" b="0" i="1" smtClean="0">
                                      <a:solidFill>
                                        <a:srgbClr val="002060"/>
                                      </a:solidFill>
                                      <a:latin typeface="Cambria Math"/>
                                      <a:ea typeface="Cambria Math"/>
                                    </a:rPr>
                                    <m:t>1</m:t>
                                  </m:r>
                                </m:sub>
                              </m:sSub>
                            </m:e>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b="0" i="1" smtClean="0">
                                      <a:solidFill>
                                        <a:srgbClr val="002060"/>
                                      </a:solidFill>
                                      <a:latin typeface="Cambria Math"/>
                                      <a:ea typeface="Cambria Math"/>
                                    </a:rPr>
                                    <m:t>2</m:t>
                                  </m:r>
                                </m:sub>
                              </m:sSub>
                            </m:e>
                            <m:e>
                              <m:r>
                                <a:rPr lang="el-GR" i="1" smtClean="0">
                                  <a:solidFill>
                                    <a:srgbClr val="000000"/>
                                  </a:solidFill>
                                  <a:latin typeface="Cambria Math"/>
                                  <a:ea typeface="Cambria Math"/>
                                </a:rPr>
                                <m:t>⋮</m:t>
                              </m:r>
                            </m:e>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b="0" i="1" smtClean="0">
                                      <a:solidFill>
                                        <a:srgbClr val="002060"/>
                                      </a:solidFill>
                                      <a:latin typeface="Cambria Math"/>
                                      <a:ea typeface="Cambria Math"/>
                                    </a:rPr>
                                    <m:t>𝑛</m:t>
                                  </m:r>
                                </m:sub>
                              </m:sSub>
                            </m:e>
                          </m:eqArr>
                        </m:e>
                      </m:d>
                      <m:r>
                        <a:rPr lang="en-US" b="0" i="1" smtClean="0">
                          <a:solidFill>
                            <a:srgbClr val="002060"/>
                          </a:solidFill>
                          <a:latin typeface="Cambria Math"/>
                          <a:ea typeface="Cambria Math"/>
                        </a:rPr>
                        <m:t>=</m:t>
                      </m:r>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r>
                                <a:rPr lang="en-US" b="0" i="1" smtClean="0">
                                  <a:solidFill>
                                    <a:srgbClr val="002060"/>
                                  </a:solidFill>
                                  <a:latin typeface="Cambria Math"/>
                                  <a:ea typeface="Cambria Math"/>
                                </a:rPr>
                                <m:t>𝑓</m:t>
                              </m:r>
                            </m:e>
                            <m:e>
                              <m:r>
                                <a:rPr lang="en-US" b="0" i="1" smtClean="0">
                                  <a:solidFill>
                                    <a:srgbClr val="002060"/>
                                  </a:solidFill>
                                  <a:latin typeface="Cambria Math"/>
                                  <a:ea typeface="Cambria Math"/>
                                </a:rPr>
                                <m:t>𝑓</m:t>
                              </m:r>
                            </m:e>
                            <m:e>
                              <m:r>
                                <a:rPr lang="el-GR" i="1">
                                  <a:solidFill>
                                    <a:srgbClr val="000000"/>
                                  </a:solidFill>
                                  <a:latin typeface="Cambria Math"/>
                                  <a:ea typeface="Cambria Math"/>
                                </a:rPr>
                                <m:t>⋮</m:t>
                              </m:r>
                            </m:e>
                            <m:e>
                              <m:r>
                                <a:rPr lang="en-US" b="0" i="1" smtClean="0">
                                  <a:solidFill>
                                    <a:srgbClr val="002060"/>
                                  </a:solidFill>
                                  <a:latin typeface="Cambria Math"/>
                                  <a:ea typeface="Cambria Math"/>
                                </a:rPr>
                                <m:t>𝑓</m:t>
                              </m:r>
                            </m:e>
                          </m:eqArr>
                        </m:e>
                      </m:d>
                    </m:oMath>
                  </m:oMathPara>
                </a14:m>
                <a:endParaRPr lang="en-US" dirty="0" smtClean="0">
                  <a:solidFill>
                    <a:srgbClr val="002060"/>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228600" y="3238247"/>
                <a:ext cx="4850110" cy="152375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4202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436" y="1322542"/>
            <a:ext cx="4545949" cy="3430379"/>
          </a:xfrm>
          <a:prstGeom prst="rect">
            <a:avLst/>
          </a:prstGeom>
        </p:spPr>
      </p:pic>
      <p:sp>
        <p:nvSpPr>
          <p:cNvPr id="4" name="Title 3"/>
          <p:cNvSpPr>
            <a:spLocks noGrp="1"/>
          </p:cNvSpPr>
          <p:nvPr>
            <p:ph type="title"/>
          </p:nvPr>
        </p:nvSpPr>
        <p:spPr/>
        <p:txBody>
          <a:bodyPr/>
          <a:lstStyle/>
          <a:p>
            <a:r>
              <a:rPr lang="en-US"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mc:AlternateContent xmlns:mc="http://schemas.openxmlformats.org/markup-compatibility/2006">
        <mc:Choice xmlns:a14="http://schemas.microsoft.com/office/drawing/2010/main" Requires="a14">
          <p:sp>
            <p:nvSpPr>
              <p:cNvPr id="28" name="Content Placeholder 2"/>
              <p:cNvSpPr txBox="1">
                <a:spLocks/>
              </p:cNvSpPr>
              <p:nvPr/>
            </p:nvSpPr>
            <p:spPr>
              <a:xfrm>
                <a:off x="533400" y="1504950"/>
                <a:ext cx="38100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Need to solve for the weights, </a:t>
                </a:r>
                <a14:m>
                  <m:oMath xmlns:m="http://schemas.openxmlformats.org/officeDocument/2006/math">
                    <m:sSub>
                      <m:sSubPr>
                        <m:ctrlPr>
                          <a:rPr lang="en-US" sz="1600" i="1">
                            <a:solidFill>
                              <a:srgbClr val="002060"/>
                            </a:solidFill>
                            <a:latin typeface="Cambria Math"/>
                            <a:ea typeface="Cambria Math"/>
                          </a:rPr>
                        </m:ctrlPr>
                      </m:sSubPr>
                      <m:e>
                        <m:r>
                          <a:rPr lang="en-US" sz="1600" i="1">
                            <a:solidFill>
                              <a:srgbClr val="002060"/>
                            </a:solidFill>
                            <a:latin typeface="Cambria Math"/>
                            <a:ea typeface="Cambria Math"/>
                          </a:rPr>
                          <m:t>𝜆</m:t>
                        </m:r>
                      </m:e>
                      <m:sub>
                        <m:r>
                          <a:rPr lang="en-US" sz="1600" i="1">
                            <a:solidFill>
                              <a:srgbClr val="002060"/>
                            </a:solidFill>
                            <a:latin typeface="Cambria Math"/>
                            <a:ea typeface="Cambria Math"/>
                          </a:rPr>
                          <m:t>𝑖</m:t>
                        </m:r>
                      </m:sub>
                    </m:sSub>
                  </m:oMath>
                </a14:m>
                <a:r>
                  <a:rPr lang="en-US" sz="1600" dirty="0" smtClean="0"/>
                  <a:t> </a:t>
                </a:r>
              </a:p>
              <a:p>
                <a:r>
                  <a:rPr lang="en-US" sz="1600" dirty="0" smtClean="0"/>
                  <a:t>Generally, we can solve a system of linear equations via:</a:t>
                </a:r>
              </a:p>
              <a:p>
                <a:pPr lvl="1"/>
                <a:r>
                  <a:rPr lang="en-US" sz="1400" dirty="0" smtClean="0"/>
                  <a:t>Direct solvers such as </a:t>
                </a:r>
                <a:r>
                  <a:rPr lang="en-US" sz="1400" dirty="0" err="1" smtClean="0"/>
                  <a:t>Cholesky</a:t>
                </a:r>
                <a:r>
                  <a:rPr lang="en-US" sz="1400" dirty="0" smtClean="0"/>
                  <a:t> or SVD decomposition</a:t>
                </a:r>
              </a:p>
              <a:p>
                <a:pPr lvl="1"/>
                <a:r>
                  <a:rPr lang="en-US" sz="1400" dirty="0" smtClean="0"/>
                  <a:t>Iterative solvers</a:t>
                </a:r>
              </a:p>
            </p:txBody>
          </p:sp>
        </mc:Choice>
        <mc:Fallback>
          <p:sp>
            <p:nvSpPr>
              <p:cNvPr id="28" name="Content Placeholder 2"/>
              <p:cNvSpPr txBox="1">
                <a:spLocks noRot="1" noChangeAspect="1" noMove="1" noResize="1" noEditPoints="1" noAdjustHandles="1" noChangeArrowheads="1" noChangeShapeType="1" noTextEdit="1"/>
              </p:cNvSpPr>
              <p:nvPr/>
            </p:nvSpPr>
            <p:spPr>
              <a:xfrm>
                <a:off x="533400" y="1504950"/>
                <a:ext cx="3810000" cy="2743200"/>
              </a:xfrm>
              <a:prstGeom prst="rect">
                <a:avLst/>
              </a:prstGeom>
              <a:blipFill rotWithShape="1">
                <a:blip r:embed="rId4"/>
                <a:stretch>
                  <a:fillRect l="-160" t="-667"/>
                </a:stretch>
              </a:blipFill>
            </p:spPr>
            <p:txBody>
              <a:bodyPr/>
              <a:lstStyle/>
              <a:p>
                <a:r>
                  <a:rPr lang="en-US">
                    <a:noFill/>
                  </a:rPr>
                  <a:t> </a:t>
                </a:r>
              </a:p>
            </p:txBody>
          </p:sp>
        </mc:Fallback>
      </mc:AlternateContent>
    </p:spTree>
    <p:extLst>
      <p:ext uri="{BB962C8B-B14F-4D97-AF65-F5344CB8AC3E}">
        <p14:creationId xmlns:p14="http://schemas.microsoft.com/office/powerpoint/2010/main" val="244740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436" y="1322542"/>
            <a:ext cx="4545949" cy="3430379"/>
          </a:xfrm>
          <a:prstGeom prst="rect">
            <a:avLst/>
          </a:prstGeom>
        </p:spPr>
      </p:pic>
      <p:sp>
        <p:nvSpPr>
          <p:cNvPr id="4" name="Title 3"/>
          <p:cNvSpPr>
            <a:spLocks noGrp="1"/>
          </p:cNvSpPr>
          <p:nvPr>
            <p:ph type="title"/>
          </p:nvPr>
        </p:nvSpPr>
        <p:spPr/>
        <p:txBody>
          <a:bodyPr/>
          <a:lstStyle/>
          <a:p>
            <a:r>
              <a:rPr lang="en-US"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533400" y="1504950"/>
            <a:ext cx="46101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This problem requires a careful selection of solver</a:t>
            </a:r>
          </a:p>
          <a:p>
            <a:pPr lvl="1"/>
            <a:r>
              <a:rPr lang="en-US" sz="1400" dirty="0" smtClean="0"/>
              <a:t>Diagonal is zero (for </a:t>
            </a:r>
            <a:r>
              <a:rPr lang="en-US" sz="1400" dirty="0" err="1" smtClean="0"/>
              <a:t>biharmonic</a:t>
            </a:r>
            <a:r>
              <a:rPr lang="en-US" sz="1400" dirty="0" smtClean="0"/>
              <a:t>)</a:t>
            </a:r>
          </a:p>
          <a:p>
            <a:pPr lvl="1"/>
            <a:r>
              <a:rPr lang="en-US" sz="1400" dirty="0" smtClean="0"/>
              <a:t>Matrix is not positive definite</a:t>
            </a:r>
          </a:p>
          <a:p>
            <a:pPr lvl="1"/>
            <a:r>
              <a:rPr lang="en-US" sz="1400" dirty="0" smtClean="0"/>
              <a:t>Condition number gets larger as kernels are added</a:t>
            </a:r>
          </a:p>
          <a:p>
            <a:r>
              <a:rPr lang="en-US" sz="1600" dirty="0" smtClean="0"/>
              <a:t>LU decomposition techniques are not ideal choices here</a:t>
            </a:r>
          </a:p>
          <a:p>
            <a:r>
              <a:rPr lang="en-US" sz="1600" dirty="0" smtClean="0"/>
              <a:t>SVD is a reasonable starting point, especially for small # of control points, but too slow and large memory requirements for large problems (thousands of kernel points)</a:t>
            </a:r>
            <a:endParaRPr lang="en-US" sz="1400" dirty="0" smtClean="0"/>
          </a:p>
          <a:p>
            <a:endParaRPr lang="en-US" sz="1600" dirty="0" smtClean="0"/>
          </a:p>
          <a:p>
            <a:endParaRPr lang="en-US" sz="1600" dirty="0" smtClean="0"/>
          </a:p>
          <a:p>
            <a:endParaRPr lang="en-US" sz="1600" dirty="0" smtClean="0"/>
          </a:p>
          <a:p>
            <a:pPr lvl="1"/>
            <a:endParaRPr lang="en-US" sz="1200" dirty="0" smtClean="0"/>
          </a:p>
        </p:txBody>
      </p:sp>
    </p:spTree>
    <p:extLst>
      <p:ext uri="{BB962C8B-B14F-4D97-AF65-F5344CB8AC3E}">
        <p14:creationId xmlns:p14="http://schemas.microsoft.com/office/powerpoint/2010/main" val="3085032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Fundamental Idea – Level Set</a:t>
            </a:r>
            <a:endParaRPr lang="en-US" dirty="0"/>
          </a:p>
        </p:txBody>
      </p:sp>
      <p:sp>
        <p:nvSpPr>
          <p:cNvPr id="62" name="Content Placeholder 61"/>
          <p:cNvSpPr>
            <a:spLocks noGrp="1"/>
          </p:cNvSpPr>
          <p:nvPr>
            <p:ph sz="quarter" idx="10"/>
          </p:nvPr>
        </p:nvSpPr>
        <p:spPr>
          <a:xfrm>
            <a:off x="533400" y="1504950"/>
            <a:ext cx="4953000" cy="2743200"/>
          </a:xfrm>
        </p:spPr>
        <p:txBody>
          <a:bodyPr/>
          <a:lstStyle/>
          <a:p>
            <a:r>
              <a:rPr lang="en-US" sz="2000" dirty="0" smtClean="0"/>
              <a:t>Start with a scalar field function</a:t>
            </a:r>
          </a:p>
          <a:p>
            <a:pPr lvl="1"/>
            <a:r>
              <a:rPr lang="en-US" sz="1800" dirty="0"/>
              <a:t>Has a value everywhere in space</a:t>
            </a:r>
            <a:endParaRPr lang="en-US" sz="1800" dirty="0" smtClean="0"/>
          </a:p>
        </p:txBody>
      </p:sp>
      <p:grpSp>
        <p:nvGrpSpPr>
          <p:cNvPr id="57" name="Group 56"/>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30" name="Straight Connector 29"/>
            <p:cNvCxnSpPr/>
            <p:nvPr/>
          </p:nvCxnSpPr>
          <p:spPr bwMode="auto">
            <a:xfrm>
              <a:off x="5715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a:off x="5943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2" name="Straight Connector 31"/>
            <p:cNvCxnSpPr/>
            <p:nvPr/>
          </p:nvCxnSpPr>
          <p:spPr bwMode="auto">
            <a:xfrm>
              <a:off x="6172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a:off x="6400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4" name="Straight Connector 33"/>
            <p:cNvCxnSpPr/>
            <p:nvPr/>
          </p:nvCxnSpPr>
          <p:spPr bwMode="auto">
            <a:xfrm>
              <a:off x="6629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6858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a:off x="7086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7" name="Straight Connector 36"/>
            <p:cNvCxnSpPr/>
            <p:nvPr/>
          </p:nvCxnSpPr>
          <p:spPr bwMode="auto">
            <a:xfrm>
              <a:off x="7315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a:off x="7543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9" name="Straight Connector 38"/>
            <p:cNvCxnSpPr/>
            <p:nvPr/>
          </p:nvCxnSpPr>
          <p:spPr bwMode="auto">
            <a:xfrm>
              <a:off x="7772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8001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1" name="Straight Connector 40"/>
            <p:cNvCxnSpPr/>
            <p:nvPr/>
          </p:nvCxnSpPr>
          <p:spPr bwMode="auto">
            <a:xfrm>
              <a:off x="5486400" y="1885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4" name="Straight Connector 43"/>
            <p:cNvCxnSpPr/>
            <p:nvPr/>
          </p:nvCxnSpPr>
          <p:spPr bwMode="auto">
            <a:xfrm>
              <a:off x="5486400" y="2114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5" name="Straight Connector 44"/>
            <p:cNvCxnSpPr/>
            <p:nvPr/>
          </p:nvCxnSpPr>
          <p:spPr bwMode="auto">
            <a:xfrm>
              <a:off x="5486400" y="2343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a:off x="5486400" y="2571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7" name="Straight Connector 46"/>
            <p:cNvCxnSpPr/>
            <p:nvPr/>
          </p:nvCxnSpPr>
          <p:spPr bwMode="auto">
            <a:xfrm>
              <a:off x="5486400" y="2800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8" name="Straight Connector 47"/>
            <p:cNvCxnSpPr/>
            <p:nvPr/>
          </p:nvCxnSpPr>
          <p:spPr bwMode="auto">
            <a:xfrm>
              <a:off x="5486400" y="3028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5486400" y="3257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0" name="Straight Connector 49"/>
            <p:cNvCxnSpPr/>
            <p:nvPr/>
          </p:nvCxnSpPr>
          <p:spPr bwMode="auto">
            <a:xfrm>
              <a:off x="5486400" y="3486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a:off x="5486400" y="3714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2" name="Straight Connector 51"/>
            <p:cNvCxnSpPr/>
            <p:nvPr/>
          </p:nvCxnSpPr>
          <p:spPr bwMode="auto">
            <a:xfrm>
              <a:off x="5486400" y="3943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5486400" y="4171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grpSp>
      <p:grpSp>
        <p:nvGrpSpPr>
          <p:cNvPr id="63" name="Group 62"/>
          <p:cNvGrpSpPr/>
          <p:nvPr/>
        </p:nvGrpSpPr>
        <p:grpSpPr>
          <a:xfrm>
            <a:off x="5084762" y="3404218"/>
            <a:ext cx="1430338" cy="1495544"/>
            <a:chOff x="4970926" y="3502938"/>
            <a:chExt cx="1430338" cy="1495544"/>
          </a:xfrm>
        </p:grpSpPr>
        <p:cxnSp>
          <p:nvCxnSpPr>
            <p:cNvPr id="64" name="Straight Arrow Connector 63"/>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65" name="Straight Arrow Connector 64"/>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66" name="TextBox 65"/>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67" name="TextBox 66"/>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spTree>
    <p:extLst>
      <p:ext uri="{BB962C8B-B14F-4D97-AF65-F5344CB8AC3E}">
        <p14:creationId xmlns:p14="http://schemas.microsoft.com/office/powerpoint/2010/main" val="1500325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471" y="1322542"/>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533400" y="1428750"/>
            <a:ext cx="48387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Back to the solution</a:t>
            </a:r>
          </a:p>
          <a:p>
            <a:r>
              <a:rPr lang="en-US" sz="1600" dirty="0" smtClean="0"/>
              <a:t>We want the zero isocurve, so set f = 0</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smtClean="0"/>
              <a:t>Solver will find trivial solution:</a:t>
            </a:r>
          </a:p>
          <a:p>
            <a:endParaRPr lang="en-US" sz="1600" dirty="0"/>
          </a:p>
          <a:p>
            <a:endParaRPr lang="en-US" sz="1600" dirty="0" smtClean="0"/>
          </a:p>
          <a:p>
            <a:r>
              <a:rPr lang="en-US" sz="1600" dirty="0" smtClean="0"/>
              <a:t>Field is zero everywhere. That’s no good.</a:t>
            </a:r>
          </a:p>
        </p:txBody>
      </p:sp>
      <mc:AlternateContent xmlns:mc="http://schemas.openxmlformats.org/markup-compatibility/2006">
        <mc:Choice xmlns:a14="http://schemas.microsoft.com/office/drawing/2010/main" Requires="a14">
          <p:sp>
            <p:nvSpPr>
              <p:cNvPr id="31" name="TextBox 30"/>
              <p:cNvSpPr txBox="1"/>
              <p:nvPr/>
            </p:nvSpPr>
            <p:spPr>
              <a:xfrm>
                <a:off x="228600" y="2172206"/>
                <a:ext cx="4953279" cy="1514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m>
                                <m:mPr>
                                  <m:mcs>
                                    <m:mc>
                                      <m:mcPr>
                                        <m:count m:val="3"/>
                                        <m:mcJc m:val="center"/>
                                      </m:mcPr>
                                    </m:mc>
                                  </m:mcs>
                                  <m:ctrlPr>
                                    <a:rPr lang="en-US" b="0" i="1" smtClean="0">
                                      <a:solidFill>
                                        <a:srgbClr val="002060"/>
                                      </a:solidFill>
                                      <a:latin typeface="Cambria Math"/>
                                      <a:ea typeface="Cambria Math"/>
                                    </a:rPr>
                                  </m:ctrlPr>
                                </m:mP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11</m:t>
                                        </m:r>
                                      </m:sub>
                                    </m:sSub>
                                  </m:e>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12</m:t>
                                        </m:r>
                                      </m:sub>
                                    </m:sSub>
                                  </m:e>
                                  <m:e>
                                    <m:r>
                                      <a:rPr lang="en-US" b="0" i="1" smtClean="0">
                                        <a:solidFill>
                                          <a:srgbClr val="002060"/>
                                        </a:solidFill>
                                        <a:latin typeface="Cambria Math"/>
                                        <a:ea typeface="Cambria Math"/>
                                      </a:rPr>
                                      <m:t>⋯</m:t>
                                    </m:r>
                                  </m:e>
                                </m:m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21</m:t>
                                        </m:r>
                                      </m:sub>
                                    </m:sSub>
                                  </m:e>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22</m:t>
                                        </m:r>
                                      </m:sub>
                                    </m:sSub>
                                  </m:e>
                                  <m:e>
                                    <m:r>
                                      <a:rPr lang="en-US" b="0" i="1" smtClean="0">
                                        <a:solidFill>
                                          <a:srgbClr val="002060"/>
                                        </a:solidFill>
                                        <a:latin typeface="Cambria Math"/>
                                        <a:ea typeface="Cambria Math"/>
                                      </a:rPr>
                                      <m:t>⋯</m:t>
                                    </m:r>
                                  </m:e>
                                </m:mr>
                                <m:mr>
                                  <m:e>
                                    <m:r>
                                      <a:rPr lang="en-US" b="0" i="1" smtClean="0">
                                        <a:solidFill>
                                          <a:srgbClr val="002060"/>
                                        </a:solidFill>
                                        <a:latin typeface="Cambria Math"/>
                                        <a:ea typeface="Cambria Math"/>
                                      </a:rPr>
                                      <m:t>⋮</m:t>
                                    </m:r>
                                  </m:e>
                                  <m:e>
                                    <m:r>
                                      <a:rPr lang="en-US" b="0" i="1" smtClean="0">
                                        <a:solidFill>
                                          <a:srgbClr val="002060"/>
                                        </a:solidFill>
                                        <a:latin typeface="Cambria Math"/>
                                        <a:ea typeface="Cambria Math"/>
                                      </a:rPr>
                                      <m:t>⋮</m:t>
                                    </m:r>
                                  </m:e>
                                  <m:e>
                                    <m:r>
                                      <a:rPr lang="en-US" b="0" i="1" smtClean="0">
                                        <a:solidFill>
                                          <a:srgbClr val="002060"/>
                                        </a:solidFill>
                                        <a:latin typeface="Cambria Math"/>
                                        <a:ea typeface="Cambria Math"/>
                                      </a:rPr>
                                      <m:t>⋮</m:t>
                                    </m:r>
                                  </m:e>
                                </m:mr>
                              </m:m>
                            </m:e>
                            <m:e>
                              <m:m>
                                <m:mPr>
                                  <m:mcs>
                                    <m:mc>
                                      <m:mcPr>
                                        <m:count m:val="3"/>
                                        <m:mcJc m:val="center"/>
                                      </m:mcPr>
                                    </m:mc>
                                  </m:mcs>
                                  <m:ctrlPr>
                                    <a:rPr lang="en-US" b="0" i="1" smtClean="0">
                                      <a:solidFill>
                                        <a:srgbClr val="002060"/>
                                      </a:solidFill>
                                      <a:latin typeface="Cambria Math"/>
                                      <a:ea typeface="Cambria Math"/>
                                    </a:rPr>
                                  </m:ctrlPr>
                                </m:mP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m:t>
                                        </m:r>
                                        <m:r>
                                          <a:rPr lang="en-US" b="0" i="1" smtClean="0">
                                            <a:solidFill>
                                              <a:srgbClr val="002060"/>
                                            </a:solidFill>
                                            <a:latin typeface="Cambria Math"/>
                                            <a:ea typeface="Cambria Math"/>
                                          </a:rPr>
                                          <m:t>1</m:t>
                                        </m:r>
                                      </m:sub>
                                    </m:sSub>
                                  </m:e>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m:t>
                                        </m:r>
                                        <m:r>
                                          <a:rPr lang="en-US" b="0" i="1" smtClean="0">
                                            <a:solidFill>
                                              <a:srgbClr val="002060"/>
                                            </a:solidFill>
                                            <a:latin typeface="Cambria Math"/>
                                            <a:ea typeface="Cambria Math"/>
                                          </a:rPr>
                                          <m:t>2</m:t>
                                        </m:r>
                                      </m:sub>
                                    </m:sSub>
                                  </m:e>
                                  <m:e>
                                    <m:r>
                                      <a:rPr lang="en-US" b="0" i="1" smtClean="0">
                                        <a:solidFill>
                                          <a:srgbClr val="002060"/>
                                        </a:solidFill>
                                        <a:latin typeface="Cambria Math"/>
                                        <a:ea typeface="Cambria Math"/>
                                      </a:rPr>
                                      <m:t>⋯</m:t>
                                    </m:r>
                                  </m:e>
                                </m:mr>
                              </m:m>
                            </m:e>
                          </m:eqArr>
                          <m:r>
                            <a:rPr lang="en-US" b="0" i="1" smtClean="0">
                              <a:solidFill>
                                <a:srgbClr val="002060"/>
                              </a:solidFill>
                              <a:latin typeface="Cambria Math"/>
                              <a:ea typeface="Cambria Math"/>
                            </a:rPr>
                            <m:t>    </m:t>
                          </m:r>
                          <m:m>
                            <m:mPr>
                              <m:mcs>
                                <m:mc>
                                  <m:mcPr>
                                    <m:count m:val="1"/>
                                    <m:mcJc m:val="center"/>
                                  </m:mcPr>
                                </m:mc>
                              </m:mcs>
                              <m:ctrlPr>
                                <a:rPr lang="en-US" b="0" i="1" smtClean="0">
                                  <a:solidFill>
                                    <a:srgbClr val="002060"/>
                                  </a:solidFill>
                                  <a:latin typeface="Cambria Math"/>
                                  <a:ea typeface="Cambria Math"/>
                                </a:rPr>
                              </m:ctrlPr>
                            </m:mPr>
                            <m:mr>
                              <m:e>
                                <m:m>
                                  <m:mPr>
                                    <m:mcs>
                                      <m:mc>
                                        <m:mcPr>
                                          <m:count m:val="1"/>
                                          <m:mcJc m:val="center"/>
                                        </m:mcPr>
                                      </m:mc>
                                    </m:mcs>
                                    <m:ctrlPr>
                                      <a:rPr lang="en-US" b="0" i="1" smtClean="0">
                                        <a:solidFill>
                                          <a:srgbClr val="002060"/>
                                        </a:solidFill>
                                        <a:latin typeface="Cambria Math"/>
                                        <a:ea typeface="Cambria Math"/>
                                      </a:rPr>
                                    </m:ctrlPr>
                                  </m:mP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m:t>
                                          </m:r>
                                          <m:r>
                                            <a:rPr lang="en-US" b="0" i="1" smtClean="0">
                                              <a:solidFill>
                                                <a:srgbClr val="002060"/>
                                              </a:solidFill>
                                              <a:latin typeface="Cambria Math"/>
                                              <a:ea typeface="Cambria Math"/>
                                            </a:rPr>
                                            <m:t>𝑛</m:t>
                                          </m:r>
                                        </m:sub>
                                      </m:sSub>
                                    </m:e>
                                  </m:m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m:t>
                                          </m:r>
                                          <m:r>
                                            <a:rPr lang="en-US" b="0" i="1" smtClean="0">
                                              <a:solidFill>
                                                <a:srgbClr val="002060"/>
                                              </a:solidFill>
                                              <a:latin typeface="Cambria Math"/>
                                              <a:ea typeface="Cambria Math"/>
                                            </a:rPr>
                                            <m:t>𝑛</m:t>
                                          </m:r>
                                        </m:sub>
                                      </m:sSub>
                                    </m:e>
                                  </m:mr>
                                </m:m>
                              </m:e>
                            </m:mr>
                            <m:mr>
                              <m:e>
                                <m:r>
                                  <a:rPr lang="en-US" b="0" i="1" smtClean="0">
                                    <a:solidFill>
                                      <a:srgbClr val="002060"/>
                                    </a:solidFill>
                                    <a:latin typeface="Cambria Math"/>
                                    <a:ea typeface="Cambria Math"/>
                                  </a:rPr>
                                  <m:t>⋮</m:t>
                                </m:r>
                              </m:e>
                            </m:m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𝑛𝑛</m:t>
                                    </m:r>
                                  </m:sub>
                                </m:sSub>
                              </m:e>
                            </m:mr>
                          </m:m>
                          <m:r>
                            <a:rPr lang="en-US" b="0" i="1" smtClean="0">
                              <a:solidFill>
                                <a:srgbClr val="002060"/>
                              </a:solidFill>
                              <a:latin typeface="Cambria Math"/>
                              <a:ea typeface="Cambria Math"/>
                            </a:rPr>
                            <m:t> </m:t>
                          </m:r>
                        </m:e>
                      </m:d>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sSub>
                                <m:sSubPr>
                                  <m:ctrlPr>
                                    <a:rPr lang="en-US" b="0" i="1" smtClean="0">
                                      <a:solidFill>
                                        <a:srgbClr val="002060"/>
                                      </a:solidFill>
                                      <a:latin typeface="Cambria Math"/>
                                      <a:ea typeface="Cambria Math"/>
                                    </a:rPr>
                                  </m:ctrlPr>
                                </m:sSubPr>
                                <m:e>
                                  <m:r>
                                    <a:rPr lang="en-US" b="0" i="1" smtClean="0">
                                      <a:solidFill>
                                        <a:srgbClr val="002060"/>
                                      </a:solidFill>
                                      <a:latin typeface="Cambria Math"/>
                                      <a:ea typeface="Cambria Math"/>
                                    </a:rPr>
                                    <m:t>𝜆</m:t>
                                  </m:r>
                                </m:e>
                                <m:sub>
                                  <m:r>
                                    <a:rPr lang="en-US" b="0" i="1" smtClean="0">
                                      <a:solidFill>
                                        <a:srgbClr val="002060"/>
                                      </a:solidFill>
                                      <a:latin typeface="Cambria Math"/>
                                      <a:ea typeface="Cambria Math"/>
                                    </a:rPr>
                                    <m:t>1</m:t>
                                  </m:r>
                                </m:sub>
                              </m:sSub>
                            </m:e>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b="0" i="1" smtClean="0">
                                      <a:solidFill>
                                        <a:srgbClr val="002060"/>
                                      </a:solidFill>
                                      <a:latin typeface="Cambria Math"/>
                                      <a:ea typeface="Cambria Math"/>
                                    </a:rPr>
                                    <m:t>2</m:t>
                                  </m:r>
                                </m:sub>
                              </m:sSub>
                            </m:e>
                            <m:e>
                              <m:r>
                                <a:rPr lang="el-GR" i="1" smtClean="0">
                                  <a:solidFill>
                                    <a:srgbClr val="000000"/>
                                  </a:solidFill>
                                  <a:latin typeface="Cambria Math"/>
                                  <a:ea typeface="Cambria Math"/>
                                </a:rPr>
                                <m:t>⋮</m:t>
                              </m:r>
                            </m:e>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b="0" i="1" smtClean="0">
                                      <a:solidFill>
                                        <a:srgbClr val="002060"/>
                                      </a:solidFill>
                                      <a:latin typeface="Cambria Math"/>
                                      <a:ea typeface="Cambria Math"/>
                                    </a:rPr>
                                    <m:t>𝑛</m:t>
                                  </m:r>
                                </m:sub>
                              </m:sSub>
                            </m:e>
                          </m:eqArr>
                        </m:e>
                      </m:d>
                      <m:r>
                        <a:rPr lang="en-US" b="0" i="1" smtClean="0">
                          <a:solidFill>
                            <a:srgbClr val="002060"/>
                          </a:solidFill>
                          <a:latin typeface="Cambria Math"/>
                          <a:ea typeface="Cambria Math"/>
                        </a:rPr>
                        <m:t>=</m:t>
                      </m:r>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r>
                                <a:rPr lang="en-US" b="0" i="1" smtClean="0">
                                  <a:solidFill>
                                    <a:srgbClr val="002060"/>
                                  </a:solidFill>
                                  <a:latin typeface="Cambria Math"/>
                                  <a:ea typeface="Cambria Math"/>
                                </a:rPr>
                                <m:t>0</m:t>
                              </m:r>
                            </m:e>
                            <m:e>
                              <m:r>
                                <a:rPr lang="en-US" b="0" i="1" smtClean="0">
                                  <a:solidFill>
                                    <a:srgbClr val="002060"/>
                                  </a:solidFill>
                                  <a:latin typeface="Cambria Math"/>
                                  <a:ea typeface="Cambria Math"/>
                                </a:rPr>
                                <m:t>0</m:t>
                              </m:r>
                            </m:e>
                            <m:e>
                              <m:r>
                                <a:rPr lang="el-GR" i="1">
                                  <a:solidFill>
                                    <a:srgbClr val="000000"/>
                                  </a:solidFill>
                                  <a:latin typeface="Cambria Math"/>
                                  <a:ea typeface="Cambria Math"/>
                                </a:rPr>
                                <m:t>⋮</m:t>
                              </m:r>
                            </m:e>
                            <m:e>
                              <m:r>
                                <a:rPr lang="en-US" b="0" i="1" smtClean="0">
                                  <a:solidFill>
                                    <a:srgbClr val="002060"/>
                                  </a:solidFill>
                                  <a:latin typeface="Cambria Math"/>
                                  <a:ea typeface="Cambria Math"/>
                                </a:rPr>
                                <m:t>0</m:t>
                              </m:r>
                            </m:e>
                          </m:eqArr>
                        </m:e>
                      </m:d>
                    </m:oMath>
                  </m:oMathPara>
                </a14:m>
                <a:endParaRPr lang="en-US" dirty="0" smtClean="0">
                  <a:solidFill>
                    <a:srgbClr val="002060"/>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228600" y="2172206"/>
                <a:ext cx="4953279" cy="151490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528063" y="4078807"/>
                <a:ext cx="32438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b="0" i="1" smtClean="0">
                              <a:solidFill>
                                <a:srgbClr val="002060"/>
                              </a:solidFill>
                              <a:latin typeface="Cambria Math"/>
                              <a:ea typeface="Cambria Math"/>
                            </a:rPr>
                          </m:ctrlPr>
                        </m:sSubPr>
                        <m:e>
                          <m:r>
                            <a:rPr lang="el-GR" b="0" i="1" smtClean="0">
                              <a:solidFill>
                                <a:srgbClr val="002060"/>
                              </a:solidFill>
                              <a:latin typeface="Cambria Math"/>
                              <a:ea typeface="Cambria Math"/>
                            </a:rPr>
                            <m:t>𝜆</m:t>
                          </m:r>
                        </m:e>
                        <m:sub>
                          <m:r>
                            <a:rPr lang="en-US" b="0" i="1" smtClean="0">
                              <a:solidFill>
                                <a:srgbClr val="002060"/>
                              </a:solidFill>
                              <a:latin typeface="Cambria Math"/>
                              <a:ea typeface="Cambria Math"/>
                            </a:rPr>
                            <m:t>1</m:t>
                          </m:r>
                        </m:sub>
                      </m:sSub>
                      <m:r>
                        <a:rPr lang="en-US" b="0" i="1" smtClean="0">
                          <a:solidFill>
                            <a:srgbClr val="002060"/>
                          </a:solidFill>
                          <a:latin typeface="Cambria Math"/>
                          <a:ea typeface="Cambria Math"/>
                        </a:rPr>
                        <m:t>=</m:t>
                      </m:r>
                      <m:sSub>
                        <m:sSubPr>
                          <m:ctrlPr>
                            <a:rPr lang="en-US" b="0" i="1" smtClean="0">
                              <a:solidFill>
                                <a:srgbClr val="002060"/>
                              </a:solidFill>
                              <a:latin typeface="Cambria Math"/>
                              <a:ea typeface="Cambria Math"/>
                            </a:rPr>
                          </m:ctrlPr>
                        </m:sSubPr>
                        <m:e>
                          <m:r>
                            <a:rPr lang="en-US" b="0" i="1" smtClean="0">
                              <a:solidFill>
                                <a:srgbClr val="002060"/>
                              </a:solidFill>
                              <a:latin typeface="Cambria Math"/>
                              <a:ea typeface="Cambria Math"/>
                            </a:rPr>
                            <m:t>𝜆</m:t>
                          </m:r>
                        </m:e>
                        <m:sub>
                          <m:r>
                            <a:rPr lang="en-US" b="0" i="1" smtClean="0">
                              <a:solidFill>
                                <a:srgbClr val="002060"/>
                              </a:solidFill>
                              <a:latin typeface="Cambria Math"/>
                              <a:ea typeface="Cambria Math"/>
                            </a:rPr>
                            <m:t>2</m:t>
                          </m:r>
                        </m:sub>
                      </m:sSub>
                      <m:r>
                        <a:rPr lang="en-US" b="0" i="1" smtClean="0">
                          <a:solidFill>
                            <a:srgbClr val="002060"/>
                          </a:solidFill>
                          <a:latin typeface="Cambria Math"/>
                          <a:ea typeface="Cambria Math"/>
                        </a:rPr>
                        <m:t>=⋯=</m:t>
                      </m:r>
                      <m:sSub>
                        <m:sSubPr>
                          <m:ctrlPr>
                            <a:rPr lang="en-US" b="0" i="1" smtClean="0">
                              <a:solidFill>
                                <a:srgbClr val="002060"/>
                              </a:solidFill>
                              <a:latin typeface="Cambria Math"/>
                              <a:ea typeface="Cambria Math"/>
                            </a:rPr>
                          </m:ctrlPr>
                        </m:sSubPr>
                        <m:e>
                          <m:r>
                            <a:rPr lang="en-US" b="0" i="1" smtClean="0">
                              <a:solidFill>
                                <a:srgbClr val="002060"/>
                              </a:solidFill>
                              <a:latin typeface="Cambria Math"/>
                              <a:ea typeface="Cambria Math"/>
                            </a:rPr>
                            <m:t>𝜆</m:t>
                          </m:r>
                        </m:e>
                        <m:sub>
                          <m:r>
                            <a:rPr lang="en-US" b="0" i="1" smtClean="0">
                              <a:solidFill>
                                <a:srgbClr val="002060"/>
                              </a:solidFill>
                              <a:latin typeface="Cambria Math"/>
                              <a:ea typeface="Cambria Math"/>
                            </a:rPr>
                            <m:t>𝑛</m:t>
                          </m:r>
                        </m:sub>
                      </m:sSub>
                      <m:r>
                        <a:rPr lang="en-US" b="0" i="1" smtClean="0">
                          <a:solidFill>
                            <a:srgbClr val="002060"/>
                          </a:solidFill>
                          <a:latin typeface="Cambria Math"/>
                          <a:ea typeface="Cambria Math"/>
                        </a:rPr>
                        <m:t>=0</m:t>
                      </m:r>
                    </m:oMath>
                  </m:oMathPara>
                </a14:m>
                <a:endParaRPr lang="en-US" dirty="0" smtClean="0">
                  <a:solidFill>
                    <a:srgbClr val="002060"/>
                  </a:solidFill>
                </a:endParaRPr>
              </a:p>
            </p:txBody>
          </p:sp>
        </mc:Choice>
        <mc:Fallback>
          <p:sp>
            <p:nvSpPr>
              <p:cNvPr id="29" name="TextBox 28"/>
              <p:cNvSpPr txBox="1">
                <a:spLocks noRot="1" noChangeAspect="1" noMove="1" noResize="1" noEditPoints="1" noAdjustHandles="1" noChangeArrowheads="1" noChangeShapeType="1" noTextEdit="1"/>
              </p:cNvSpPr>
              <p:nvPr/>
            </p:nvSpPr>
            <p:spPr>
              <a:xfrm>
                <a:off x="528063" y="4078807"/>
                <a:ext cx="3243837" cy="461665"/>
              </a:xfrm>
              <a:prstGeom prst="rect">
                <a:avLst/>
              </a:prstGeom>
              <a:blipFill rotWithShape="1">
                <a:blip r:embed="rId5"/>
                <a:stretch>
                  <a:fillRect b="-2632"/>
                </a:stretch>
              </a:blipFill>
            </p:spPr>
            <p:txBody>
              <a:bodyPr/>
              <a:lstStyle/>
              <a:p>
                <a:r>
                  <a:rPr lang="en-US">
                    <a:noFill/>
                  </a:rPr>
                  <a:t> </a:t>
                </a:r>
              </a:p>
            </p:txBody>
          </p:sp>
        </mc:Fallback>
      </mc:AlternateContent>
    </p:spTree>
    <p:extLst>
      <p:ext uri="{BB962C8B-B14F-4D97-AF65-F5344CB8AC3E}">
        <p14:creationId xmlns:p14="http://schemas.microsoft.com/office/powerpoint/2010/main" val="1696508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436" y="1321163"/>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mc:AlternateContent xmlns:mc="http://schemas.openxmlformats.org/markup-compatibility/2006">
        <mc:Choice xmlns:a14="http://schemas.microsoft.com/office/drawing/2010/main" Requires="a14">
          <p:sp>
            <p:nvSpPr>
              <p:cNvPr id="28" name="Content Placeholder 2"/>
              <p:cNvSpPr txBox="1">
                <a:spLocks/>
              </p:cNvSpPr>
              <p:nvPr/>
            </p:nvSpPr>
            <p:spPr>
              <a:xfrm>
                <a:off x="533400" y="1428750"/>
                <a:ext cx="47244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Back to the solution</a:t>
                </a:r>
              </a:p>
              <a:p>
                <a:r>
                  <a:rPr lang="en-US" sz="1600" dirty="0" smtClean="0"/>
                  <a:t>What about f = 1</a:t>
                </a:r>
              </a:p>
              <a:p>
                <a:endParaRPr lang="en-US" sz="1600" dirty="0"/>
              </a:p>
              <a:p>
                <a:endParaRPr lang="en-US" sz="1600" dirty="0" smtClean="0"/>
              </a:p>
              <a:p>
                <a:endParaRPr lang="en-US" sz="1600" dirty="0"/>
              </a:p>
              <a:p>
                <a:endParaRPr lang="en-US" sz="1600" dirty="0" smtClean="0"/>
              </a:p>
              <a:p>
                <a:endParaRPr lang="en-US" sz="1600" dirty="0"/>
              </a:p>
              <a:p>
                <a:pPr marL="0" indent="0">
                  <a:buNone/>
                </a:pPr>
                <a:endParaRPr lang="en-US" sz="1600" dirty="0"/>
              </a:p>
              <a:p>
                <a:r>
                  <a:rPr lang="en-US" sz="1600" dirty="0" smtClean="0"/>
                  <a:t>Solver may find nontrivial values of </a:t>
                </a:r>
                <a14:m>
                  <m:oMath xmlns:m="http://schemas.openxmlformats.org/officeDocument/2006/math">
                    <m:sSub>
                      <m:sSubPr>
                        <m:ctrlPr>
                          <a:rPr lang="en-US" sz="1600" i="1">
                            <a:solidFill>
                              <a:srgbClr val="002060"/>
                            </a:solidFill>
                            <a:latin typeface="Cambria Math"/>
                            <a:ea typeface="Cambria Math"/>
                          </a:rPr>
                        </m:ctrlPr>
                      </m:sSubPr>
                      <m:e>
                        <m:r>
                          <a:rPr lang="en-US" sz="1600" i="1">
                            <a:solidFill>
                              <a:srgbClr val="002060"/>
                            </a:solidFill>
                            <a:latin typeface="Cambria Math"/>
                            <a:ea typeface="Cambria Math"/>
                          </a:rPr>
                          <m:t>𝜆</m:t>
                        </m:r>
                      </m:e>
                      <m:sub>
                        <m:r>
                          <a:rPr lang="en-US" sz="1600" b="0" i="1" smtClean="0">
                            <a:solidFill>
                              <a:srgbClr val="002060"/>
                            </a:solidFill>
                            <a:latin typeface="Cambria Math"/>
                            <a:ea typeface="Cambria Math"/>
                          </a:rPr>
                          <m:t>𝑖</m:t>
                        </m:r>
                      </m:sub>
                    </m:sSub>
                  </m:oMath>
                </a14:m>
                <a:endParaRPr lang="en-US" sz="1600" dirty="0" smtClean="0">
                  <a:solidFill>
                    <a:srgbClr val="002060"/>
                  </a:solidFill>
                  <a:ea typeface="Cambria Math"/>
                </a:endParaRPr>
              </a:p>
              <a:p>
                <a:r>
                  <a:rPr lang="en-US" sz="1600" dirty="0" smtClean="0"/>
                  <a:t>But we wanted f = 0</a:t>
                </a:r>
              </a:p>
              <a:p>
                <a:r>
                  <a:rPr lang="en-US" sz="1600" dirty="0" smtClean="0"/>
                  <a:t>And may find difficult to control curvature if points are close together</a:t>
                </a:r>
              </a:p>
            </p:txBody>
          </p:sp>
        </mc:Choice>
        <mc:Fallback>
          <p:sp>
            <p:nvSpPr>
              <p:cNvPr id="28" name="Content Placeholder 2"/>
              <p:cNvSpPr txBox="1">
                <a:spLocks noRot="1" noChangeAspect="1" noMove="1" noResize="1" noEditPoints="1" noAdjustHandles="1" noChangeArrowheads="1" noChangeShapeType="1" noTextEdit="1"/>
              </p:cNvSpPr>
              <p:nvPr/>
            </p:nvSpPr>
            <p:spPr>
              <a:xfrm>
                <a:off x="533400" y="1428750"/>
                <a:ext cx="4724400" cy="2743200"/>
              </a:xfrm>
              <a:prstGeom prst="rect">
                <a:avLst/>
              </a:prstGeom>
              <a:blipFill rotWithShape="1">
                <a:blip r:embed="rId4"/>
                <a:stretch>
                  <a:fillRect l="-129" t="-667" b="-30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228600" y="2172206"/>
                <a:ext cx="4953279" cy="1514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m>
                                <m:mPr>
                                  <m:mcs>
                                    <m:mc>
                                      <m:mcPr>
                                        <m:count m:val="3"/>
                                        <m:mcJc m:val="center"/>
                                      </m:mcPr>
                                    </m:mc>
                                  </m:mcs>
                                  <m:ctrlPr>
                                    <a:rPr lang="en-US" b="0" i="1" smtClean="0">
                                      <a:solidFill>
                                        <a:srgbClr val="002060"/>
                                      </a:solidFill>
                                      <a:latin typeface="Cambria Math"/>
                                      <a:ea typeface="Cambria Math"/>
                                    </a:rPr>
                                  </m:ctrlPr>
                                </m:mP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11</m:t>
                                        </m:r>
                                      </m:sub>
                                    </m:sSub>
                                  </m:e>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12</m:t>
                                        </m:r>
                                      </m:sub>
                                    </m:sSub>
                                  </m:e>
                                  <m:e>
                                    <m:r>
                                      <a:rPr lang="en-US" b="0" i="1" smtClean="0">
                                        <a:solidFill>
                                          <a:srgbClr val="002060"/>
                                        </a:solidFill>
                                        <a:latin typeface="Cambria Math"/>
                                        <a:ea typeface="Cambria Math"/>
                                      </a:rPr>
                                      <m:t>⋯</m:t>
                                    </m:r>
                                  </m:e>
                                </m:m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21</m:t>
                                        </m:r>
                                      </m:sub>
                                    </m:sSub>
                                  </m:e>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22</m:t>
                                        </m:r>
                                      </m:sub>
                                    </m:sSub>
                                  </m:e>
                                  <m:e>
                                    <m:r>
                                      <a:rPr lang="en-US" b="0" i="1" smtClean="0">
                                        <a:solidFill>
                                          <a:srgbClr val="002060"/>
                                        </a:solidFill>
                                        <a:latin typeface="Cambria Math"/>
                                        <a:ea typeface="Cambria Math"/>
                                      </a:rPr>
                                      <m:t>⋯</m:t>
                                    </m:r>
                                  </m:e>
                                </m:mr>
                                <m:mr>
                                  <m:e>
                                    <m:r>
                                      <a:rPr lang="en-US" b="0" i="1" smtClean="0">
                                        <a:solidFill>
                                          <a:srgbClr val="002060"/>
                                        </a:solidFill>
                                        <a:latin typeface="Cambria Math"/>
                                        <a:ea typeface="Cambria Math"/>
                                      </a:rPr>
                                      <m:t>⋮</m:t>
                                    </m:r>
                                  </m:e>
                                  <m:e>
                                    <m:r>
                                      <a:rPr lang="en-US" b="0" i="1" smtClean="0">
                                        <a:solidFill>
                                          <a:srgbClr val="002060"/>
                                        </a:solidFill>
                                        <a:latin typeface="Cambria Math"/>
                                        <a:ea typeface="Cambria Math"/>
                                      </a:rPr>
                                      <m:t>⋮</m:t>
                                    </m:r>
                                  </m:e>
                                  <m:e>
                                    <m:r>
                                      <a:rPr lang="en-US" b="0" i="1" smtClean="0">
                                        <a:solidFill>
                                          <a:srgbClr val="002060"/>
                                        </a:solidFill>
                                        <a:latin typeface="Cambria Math"/>
                                        <a:ea typeface="Cambria Math"/>
                                      </a:rPr>
                                      <m:t>⋮</m:t>
                                    </m:r>
                                  </m:e>
                                </m:mr>
                              </m:m>
                            </m:e>
                            <m:e>
                              <m:m>
                                <m:mPr>
                                  <m:mcs>
                                    <m:mc>
                                      <m:mcPr>
                                        <m:count m:val="3"/>
                                        <m:mcJc m:val="center"/>
                                      </m:mcPr>
                                    </m:mc>
                                  </m:mcs>
                                  <m:ctrlPr>
                                    <a:rPr lang="en-US" b="0" i="1" smtClean="0">
                                      <a:solidFill>
                                        <a:srgbClr val="002060"/>
                                      </a:solidFill>
                                      <a:latin typeface="Cambria Math"/>
                                      <a:ea typeface="Cambria Math"/>
                                    </a:rPr>
                                  </m:ctrlPr>
                                </m:mP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m:t>
                                        </m:r>
                                        <m:r>
                                          <a:rPr lang="en-US" b="0" i="1" smtClean="0">
                                            <a:solidFill>
                                              <a:srgbClr val="002060"/>
                                            </a:solidFill>
                                            <a:latin typeface="Cambria Math"/>
                                            <a:ea typeface="Cambria Math"/>
                                          </a:rPr>
                                          <m:t>1</m:t>
                                        </m:r>
                                      </m:sub>
                                    </m:sSub>
                                  </m:e>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m:t>
                                        </m:r>
                                        <m:r>
                                          <a:rPr lang="en-US" b="0" i="1" smtClean="0">
                                            <a:solidFill>
                                              <a:srgbClr val="002060"/>
                                            </a:solidFill>
                                            <a:latin typeface="Cambria Math"/>
                                            <a:ea typeface="Cambria Math"/>
                                          </a:rPr>
                                          <m:t>2</m:t>
                                        </m:r>
                                      </m:sub>
                                    </m:sSub>
                                  </m:e>
                                  <m:e>
                                    <m:r>
                                      <a:rPr lang="en-US" b="0" i="1" smtClean="0">
                                        <a:solidFill>
                                          <a:srgbClr val="002060"/>
                                        </a:solidFill>
                                        <a:latin typeface="Cambria Math"/>
                                        <a:ea typeface="Cambria Math"/>
                                      </a:rPr>
                                      <m:t>⋯</m:t>
                                    </m:r>
                                  </m:e>
                                </m:mr>
                              </m:m>
                            </m:e>
                          </m:eqArr>
                          <m:r>
                            <a:rPr lang="en-US" b="0" i="1" smtClean="0">
                              <a:solidFill>
                                <a:srgbClr val="002060"/>
                              </a:solidFill>
                              <a:latin typeface="Cambria Math"/>
                              <a:ea typeface="Cambria Math"/>
                            </a:rPr>
                            <m:t>    </m:t>
                          </m:r>
                          <m:m>
                            <m:mPr>
                              <m:mcs>
                                <m:mc>
                                  <m:mcPr>
                                    <m:count m:val="1"/>
                                    <m:mcJc m:val="center"/>
                                  </m:mcPr>
                                </m:mc>
                              </m:mcs>
                              <m:ctrlPr>
                                <a:rPr lang="en-US" b="0" i="1" smtClean="0">
                                  <a:solidFill>
                                    <a:srgbClr val="002060"/>
                                  </a:solidFill>
                                  <a:latin typeface="Cambria Math"/>
                                  <a:ea typeface="Cambria Math"/>
                                </a:rPr>
                              </m:ctrlPr>
                            </m:mPr>
                            <m:mr>
                              <m:e>
                                <m:m>
                                  <m:mPr>
                                    <m:mcs>
                                      <m:mc>
                                        <m:mcPr>
                                          <m:count m:val="1"/>
                                          <m:mcJc m:val="center"/>
                                        </m:mcPr>
                                      </m:mc>
                                    </m:mcs>
                                    <m:ctrlPr>
                                      <a:rPr lang="en-US" b="0" i="1" smtClean="0">
                                        <a:solidFill>
                                          <a:srgbClr val="002060"/>
                                        </a:solidFill>
                                        <a:latin typeface="Cambria Math"/>
                                        <a:ea typeface="Cambria Math"/>
                                      </a:rPr>
                                    </m:ctrlPr>
                                  </m:mP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m:t>
                                          </m:r>
                                          <m:r>
                                            <a:rPr lang="en-US" b="0" i="1" smtClean="0">
                                              <a:solidFill>
                                                <a:srgbClr val="002060"/>
                                              </a:solidFill>
                                              <a:latin typeface="Cambria Math"/>
                                              <a:ea typeface="Cambria Math"/>
                                            </a:rPr>
                                            <m:t>𝑛</m:t>
                                          </m:r>
                                        </m:sub>
                                      </m:sSub>
                                    </m:e>
                                  </m:m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m:t>
                                          </m:r>
                                          <m:r>
                                            <a:rPr lang="en-US" b="0" i="1" smtClean="0">
                                              <a:solidFill>
                                                <a:srgbClr val="002060"/>
                                              </a:solidFill>
                                              <a:latin typeface="Cambria Math"/>
                                              <a:ea typeface="Cambria Math"/>
                                            </a:rPr>
                                            <m:t>𝑛</m:t>
                                          </m:r>
                                        </m:sub>
                                      </m:sSub>
                                    </m:e>
                                  </m:mr>
                                </m:m>
                              </m:e>
                            </m:mr>
                            <m:mr>
                              <m:e>
                                <m:r>
                                  <a:rPr lang="en-US" b="0" i="1" smtClean="0">
                                    <a:solidFill>
                                      <a:srgbClr val="002060"/>
                                    </a:solidFill>
                                    <a:latin typeface="Cambria Math"/>
                                    <a:ea typeface="Cambria Math"/>
                                  </a:rPr>
                                  <m:t>⋮</m:t>
                                </m:r>
                              </m:e>
                            </m:m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𝑛𝑛</m:t>
                                    </m:r>
                                  </m:sub>
                                </m:sSub>
                              </m:e>
                            </m:mr>
                          </m:m>
                          <m:r>
                            <a:rPr lang="en-US" b="0" i="1" smtClean="0">
                              <a:solidFill>
                                <a:srgbClr val="002060"/>
                              </a:solidFill>
                              <a:latin typeface="Cambria Math"/>
                              <a:ea typeface="Cambria Math"/>
                            </a:rPr>
                            <m:t> </m:t>
                          </m:r>
                        </m:e>
                      </m:d>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sSub>
                                <m:sSubPr>
                                  <m:ctrlPr>
                                    <a:rPr lang="en-US" b="0" i="1" smtClean="0">
                                      <a:solidFill>
                                        <a:srgbClr val="002060"/>
                                      </a:solidFill>
                                      <a:latin typeface="Cambria Math"/>
                                      <a:ea typeface="Cambria Math"/>
                                    </a:rPr>
                                  </m:ctrlPr>
                                </m:sSubPr>
                                <m:e>
                                  <m:r>
                                    <a:rPr lang="en-US" b="0" i="1" smtClean="0">
                                      <a:solidFill>
                                        <a:srgbClr val="002060"/>
                                      </a:solidFill>
                                      <a:latin typeface="Cambria Math"/>
                                      <a:ea typeface="Cambria Math"/>
                                    </a:rPr>
                                    <m:t>𝜆</m:t>
                                  </m:r>
                                </m:e>
                                <m:sub>
                                  <m:r>
                                    <a:rPr lang="en-US" b="0" i="1" smtClean="0">
                                      <a:solidFill>
                                        <a:srgbClr val="002060"/>
                                      </a:solidFill>
                                      <a:latin typeface="Cambria Math"/>
                                      <a:ea typeface="Cambria Math"/>
                                    </a:rPr>
                                    <m:t>1</m:t>
                                  </m:r>
                                </m:sub>
                              </m:sSub>
                            </m:e>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b="0" i="1" smtClean="0">
                                      <a:solidFill>
                                        <a:srgbClr val="002060"/>
                                      </a:solidFill>
                                      <a:latin typeface="Cambria Math"/>
                                      <a:ea typeface="Cambria Math"/>
                                    </a:rPr>
                                    <m:t>2</m:t>
                                  </m:r>
                                </m:sub>
                              </m:sSub>
                            </m:e>
                            <m:e>
                              <m:r>
                                <a:rPr lang="el-GR" i="1" smtClean="0">
                                  <a:solidFill>
                                    <a:srgbClr val="000000"/>
                                  </a:solidFill>
                                  <a:latin typeface="Cambria Math"/>
                                  <a:ea typeface="Cambria Math"/>
                                </a:rPr>
                                <m:t>⋮</m:t>
                              </m:r>
                            </m:e>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b="0" i="1" smtClean="0">
                                      <a:solidFill>
                                        <a:srgbClr val="002060"/>
                                      </a:solidFill>
                                      <a:latin typeface="Cambria Math"/>
                                      <a:ea typeface="Cambria Math"/>
                                    </a:rPr>
                                    <m:t>𝑛</m:t>
                                  </m:r>
                                </m:sub>
                              </m:sSub>
                            </m:e>
                          </m:eqArr>
                        </m:e>
                      </m:d>
                      <m:r>
                        <a:rPr lang="en-US" b="0" i="1" smtClean="0">
                          <a:solidFill>
                            <a:srgbClr val="002060"/>
                          </a:solidFill>
                          <a:latin typeface="Cambria Math"/>
                          <a:ea typeface="Cambria Math"/>
                        </a:rPr>
                        <m:t>=</m:t>
                      </m:r>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r>
                                <a:rPr lang="en-US" b="0" i="1" smtClean="0">
                                  <a:solidFill>
                                    <a:srgbClr val="002060"/>
                                  </a:solidFill>
                                  <a:latin typeface="Cambria Math"/>
                                  <a:ea typeface="Cambria Math"/>
                                </a:rPr>
                                <m:t>1</m:t>
                              </m:r>
                            </m:e>
                            <m:e>
                              <m:r>
                                <a:rPr lang="en-US" b="0" i="1" smtClean="0">
                                  <a:solidFill>
                                    <a:srgbClr val="002060"/>
                                  </a:solidFill>
                                  <a:latin typeface="Cambria Math"/>
                                  <a:ea typeface="Cambria Math"/>
                                </a:rPr>
                                <m:t>1</m:t>
                              </m:r>
                            </m:e>
                            <m:e>
                              <m:r>
                                <a:rPr lang="el-GR" i="1">
                                  <a:solidFill>
                                    <a:srgbClr val="000000"/>
                                  </a:solidFill>
                                  <a:latin typeface="Cambria Math"/>
                                  <a:ea typeface="Cambria Math"/>
                                </a:rPr>
                                <m:t>⋮</m:t>
                              </m:r>
                            </m:e>
                            <m:e>
                              <m:r>
                                <a:rPr lang="en-US" b="0" i="1" smtClean="0">
                                  <a:solidFill>
                                    <a:srgbClr val="002060"/>
                                  </a:solidFill>
                                  <a:latin typeface="Cambria Math"/>
                                  <a:ea typeface="Cambria Math"/>
                                </a:rPr>
                                <m:t>1</m:t>
                              </m:r>
                            </m:e>
                          </m:eqArr>
                        </m:e>
                      </m:d>
                    </m:oMath>
                  </m:oMathPara>
                </a14:m>
                <a:endParaRPr lang="en-US" dirty="0" smtClean="0">
                  <a:solidFill>
                    <a:srgbClr val="002060"/>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228600" y="2172206"/>
                <a:ext cx="4953279" cy="151490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9297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448" y="1321163"/>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533400" y="1428750"/>
            <a:ext cx="47244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What if we add a surface point at (2,1)?</a:t>
            </a:r>
          </a:p>
          <a:p>
            <a:r>
              <a:rPr lang="en-US" sz="1600" dirty="0" smtClean="0"/>
              <a:t>Isocurve 0 nicely interpolates the new point</a:t>
            </a:r>
          </a:p>
          <a:p>
            <a:r>
              <a:rPr lang="en-US" sz="1600" dirty="0" smtClean="0"/>
              <a:t>BUT, notice that the bottom part of the curve moves significantly</a:t>
            </a:r>
          </a:p>
          <a:p>
            <a:pPr lvl="1"/>
            <a:r>
              <a:rPr lang="en-US" sz="1400" dirty="0" smtClean="0"/>
              <a:t>The added point is modifying a part of the curve that we don’t desire to be controlling</a:t>
            </a:r>
          </a:p>
          <a:p>
            <a:pPr lvl="1"/>
            <a:r>
              <a:rPr lang="en-US" sz="1400" dirty="0" smtClean="0"/>
              <a:t>This is an example of curvature that we wish to keep under control</a:t>
            </a:r>
            <a:endParaRPr lang="en-US" sz="1400" dirty="0"/>
          </a:p>
        </p:txBody>
      </p:sp>
      <p:sp>
        <p:nvSpPr>
          <p:cNvPr id="30" name="Oval 29"/>
          <p:cNvSpPr/>
          <p:nvPr/>
        </p:nvSpPr>
        <p:spPr bwMode="auto">
          <a:xfrm>
            <a:off x="6568184" y="2506002"/>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4124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342900" y="1314450"/>
            <a:ext cx="50292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Minimize curvature of solution by adding a planar offset, </a:t>
            </a:r>
            <a:r>
              <a:rPr lang="en-US" sz="1600" b="1" dirty="0" smtClean="0"/>
              <a:t>F</a:t>
            </a:r>
            <a:r>
              <a:rPr lang="en-US" sz="1600" dirty="0" smtClean="0"/>
              <a:t>, to the total field value…</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where</a:t>
            </a:r>
            <a:endParaRPr lang="en-US" sz="1600" dirty="0"/>
          </a:p>
          <a:p>
            <a:endParaRPr lang="en-US" sz="1600" dirty="0" smtClean="0"/>
          </a:p>
          <a:p>
            <a:pPr marL="0" indent="0">
              <a:buNone/>
            </a:pPr>
            <a:endParaRPr lang="en-US" sz="1600" dirty="0" smtClean="0"/>
          </a:p>
          <a:p>
            <a:r>
              <a:rPr lang="en-US" sz="1600" dirty="0" smtClean="0"/>
              <a:t>…and requiring that</a:t>
            </a:r>
          </a:p>
          <a:p>
            <a:endParaRPr lang="en-US" sz="1600" dirty="0"/>
          </a:p>
        </p:txBody>
      </p:sp>
      <mc:AlternateContent xmlns:mc="http://schemas.openxmlformats.org/markup-compatibility/2006">
        <mc:Choice xmlns:a14="http://schemas.microsoft.com/office/drawing/2010/main" Requires="a14">
          <p:sp>
            <p:nvSpPr>
              <p:cNvPr id="29" name="TextBox 28"/>
              <p:cNvSpPr txBox="1"/>
              <p:nvPr/>
            </p:nvSpPr>
            <p:spPr>
              <a:xfrm>
                <a:off x="342900" y="1796938"/>
                <a:ext cx="3682739" cy="11423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solidFill>
                            <a:srgbClr val="002060"/>
                          </a:solidFill>
                          <a:latin typeface="Cambria Math"/>
                          <a:ea typeface="Cambria Math"/>
                        </a:rPr>
                        <m:t>Φ</m:t>
                      </m:r>
                      <m:d>
                        <m:dPr>
                          <m:ctrlPr>
                            <a:rPr lang="en-US" b="0" i="1" smtClean="0">
                              <a:solidFill>
                                <a:srgbClr val="002060"/>
                              </a:solidFill>
                              <a:latin typeface="Cambria Math"/>
                              <a:ea typeface="Cambria Math"/>
                            </a:rPr>
                          </m:ctrlPr>
                        </m:dPr>
                        <m:e>
                          <m:sSub>
                            <m:sSubPr>
                              <m:ctrlPr>
                                <a:rPr lang="en-US" b="0" i="1" smtClean="0">
                                  <a:solidFill>
                                    <a:srgbClr val="002060"/>
                                  </a:solidFill>
                                  <a:latin typeface="Cambria Math"/>
                                  <a:ea typeface="Cambria Math"/>
                                </a:rPr>
                              </m:ctrlPr>
                            </m:sSubPr>
                            <m:e>
                              <m:r>
                                <a:rPr lang="en-US" b="1" i="0" smtClean="0">
                                  <a:solidFill>
                                    <a:srgbClr val="002060"/>
                                  </a:solidFill>
                                  <a:latin typeface="Cambria Math"/>
                                  <a:ea typeface="Cambria Math"/>
                                </a:rPr>
                                <m:t>𝐩</m:t>
                              </m:r>
                            </m:e>
                            <m:sub>
                              <m:r>
                                <a:rPr lang="en-US" b="0" i="1" smtClean="0">
                                  <a:solidFill>
                                    <a:srgbClr val="002060"/>
                                  </a:solidFill>
                                  <a:latin typeface="Cambria Math"/>
                                  <a:ea typeface="Cambria Math"/>
                                </a:rPr>
                                <m:t>𝑖</m:t>
                              </m:r>
                            </m:sub>
                          </m:sSub>
                        </m:e>
                      </m:d>
                      <m:r>
                        <a:rPr lang="en-US" b="1" i="1" smtClean="0">
                          <a:solidFill>
                            <a:srgbClr val="002060"/>
                          </a:solidFill>
                          <a:latin typeface="Cambria Math"/>
                          <a:ea typeface="Cambria Math"/>
                        </a:rPr>
                        <m:t>=</m:t>
                      </m:r>
                      <m:r>
                        <a:rPr lang="en-US" b="1" i="0" smtClean="0">
                          <a:solidFill>
                            <a:srgbClr val="002060"/>
                          </a:solidFill>
                          <a:latin typeface="Cambria Math"/>
                          <a:ea typeface="Cambria Math"/>
                        </a:rPr>
                        <m:t>𝐅</m:t>
                      </m:r>
                      <m:d>
                        <m:dPr>
                          <m:ctrlPr>
                            <a:rPr lang="en-US" b="1" i="1" smtClean="0">
                              <a:solidFill>
                                <a:srgbClr val="002060"/>
                              </a:solidFill>
                              <a:latin typeface="Cambria Math"/>
                              <a:ea typeface="Cambria Math"/>
                            </a:rPr>
                          </m:ctrlPr>
                        </m:dPr>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𝐩</m:t>
                              </m:r>
                            </m:e>
                            <m:sub>
                              <m:r>
                                <a:rPr lang="en-US" i="1">
                                  <a:solidFill>
                                    <a:srgbClr val="002060"/>
                                  </a:solidFill>
                                  <a:latin typeface="Cambria Math"/>
                                  <a:ea typeface="Cambria Math"/>
                                </a:rPr>
                                <m:t>𝑖</m:t>
                              </m:r>
                            </m:sub>
                          </m:sSub>
                        </m:e>
                      </m:d>
                      <m:r>
                        <a:rPr lang="en-US" b="1" i="1" smtClean="0">
                          <a:solidFill>
                            <a:srgbClr val="002060"/>
                          </a:solidFill>
                          <a:latin typeface="Cambria Math"/>
                          <a:ea typeface="Cambria Math"/>
                        </a:rPr>
                        <m:t>+</m:t>
                      </m:r>
                      <m:nary>
                        <m:naryPr>
                          <m:chr m:val="∑"/>
                          <m:ctrlPr>
                            <a:rPr lang="en-US" b="1" i="1" smtClean="0">
                              <a:solidFill>
                                <a:srgbClr val="002060"/>
                              </a:solidFill>
                              <a:latin typeface="Cambria Math"/>
                              <a:ea typeface="Cambria Math"/>
                            </a:rPr>
                          </m:ctrlPr>
                        </m:naryPr>
                        <m:sub>
                          <m:r>
                            <m:rPr>
                              <m:brk m:alnAt="23"/>
                            </m:rPr>
                            <a:rPr lang="en-US" b="0" i="1" smtClean="0">
                              <a:solidFill>
                                <a:srgbClr val="002060"/>
                              </a:solidFill>
                              <a:latin typeface="Cambria Math"/>
                              <a:ea typeface="Cambria Math"/>
                            </a:rPr>
                            <m:t>𝑗</m:t>
                          </m:r>
                          <m:r>
                            <a:rPr lang="en-US" b="0" i="1" smtClean="0">
                              <a:solidFill>
                                <a:srgbClr val="002060"/>
                              </a:solidFill>
                              <a:latin typeface="Cambria Math"/>
                              <a:ea typeface="Cambria Math"/>
                            </a:rPr>
                            <m:t>=1</m:t>
                          </m:r>
                        </m:sub>
                        <m:sup>
                          <m:r>
                            <a:rPr lang="en-US" b="0" i="1" smtClean="0">
                              <a:solidFill>
                                <a:srgbClr val="002060"/>
                              </a:solidFill>
                              <a:latin typeface="Cambria Math"/>
                              <a:ea typeface="Cambria Math"/>
                            </a:rPr>
                            <m:t>𝑛</m:t>
                          </m:r>
                        </m:sup>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b="0" i="1" smtClean="0">
                                  <a:solidFill>
                                    <a:srgbClr val="002060"/>
                                  </a:solidFill>
                                  <a:latin typeface="Cambria Math"/>
                                  <a:ea typeface="Cambria Math"/>
                                </a:rPr>
                                <m:t>𝑗</m:t>
                              </m:r>
                            </m:sub>
                          </m:sSub>
                          <m:sSub>
                            <m:sSubPr>
                              <m:ctrlPr>
                                <a:rPr lang="en-US"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i="1">
                                  <a:solidFill>
                                    <a:srgbClr val="002060"/>
                                  </a:solidFill>
                                  <a:latin typeface="Cambria Math"/>
                                  <a:ea typeface="Cambria Math"/>
                                </a:rPr>
                                <m:t>𝑖</m:t>
                              </m:r>
                              <m:r>
                                <a:rPr lang="en-US" b="0" i="1" smtClean="0">
                                  <a:solidFill>
                                    <a:srgbClr val="002060"/>
                                  </a:solidFill>
                                  <a:latin typeface="Cambria Math"/>
                                  <a:ea typeface="Cambria Math"/>
                                </a:rPr>
                                <m:t>𝑗</m:t>
                              </m:r>
                            </m:sub>
                          </m:sSub>
                        </m:e>
                      </m:nary>
                    </m:oMath>
                  </m:oMathPara>
                </a14:m>
                <a:endParaRPr lang="en-US" i="1" dirty="0" smtClean="0">
                  <a:solidFill>
                    <a:srgbClr val="002060"/>
                  </a:solidFill>
                  <a:latin typeface="Cambria Math"/>
                  <a:ea typeface="Cambria Math"/>
                </a:endParaRPr>
              </a:p>
            </p:txBody>
          </p:sp>
        </mc:Choice>
        <mc:Fallback>
          <p:sp>
            <p:nvSpPr>
              <p:cNvPr id="29" name="TextBox 28"/>
              <p:cNvSpPr txBox="1">
                <a:spLocks noRot="1" noChangeAspect="1" noMove="1" noResize="1" noEditPoints="1" noAdjustHandles="1" noChangeArrowheads="1" noChangeShapeType="1" noTextEdit="1"/>
              </p:cNvSpPr>
              <p:nvPr/>
            </p:nvSpPr>
            <p:spPr>
              <a:xfrm>
                <a:off x="342900" y="1796938"/>
                <a:ext cx="3682739" cy="114236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342900" y="3143250"/>
                <a:ext cx="3583417"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solidFill>
                            <a:srgbClr val="002060"/>
                          </a:solidFill>
                          <a:latin typeface="Cambria Math"/>
                          <a:ea typeface="Cambria Math"/>
                        </a:rPr>
                        <m:t>𝐅</m:t>
                      </m:r>
                      <m:d>
                        <m:dPr>
                          <m:ctrlPr>
                            <a:rPr lang="en-US" b="1" i="1" smtClean="0">
                              <a:solidFill>
                                <a:srgbClr val="002060"/>
                              </a:solidFill>
                              <a:latin typeface="Cambria Math"/>
                              <a:ea typeface="Cambria Math"/>
                            </a:rPr>
                          </m:ctrlPr>
                        </m:dPr>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𝐩</m:t>
                              </m:r>
                            </m:e>
                            <m:sub>
                              <m:r>
                                <a:rPr lang="en-US" i="1">
                                  <a:solidFill>
                                    <a:srgbClr val="002060"/>
                                  </a:solidFill>
                                  <a:latin typeface="Cambria Math"/>
                                  <a:ea typeface="Cambria Math"/>
                                </a:rPr>
                                <m:t>𝑖</m:t>
                              </m:r>
                            </m:sub>
                          </m:sSub>
                        </m:e>
                      </m:d>
                      <m:r>
                        <a:rPr lang="en-US" b="1" i="1" smtClean="0">
                          <a:solidFill>
                            <a:srgbClr val="002060"/>
                          </a:solidFill>
                          <a:latin typeface="Cambria Math"/>
                          <a:ea typeface="Cambria Math"/>
                        </a:rPr>
                        <m:t>=</m:t>
                      </m:r>
                      <m:r>
                        <a:rPr lang="en-US" b="1" i="1" smtClean="0">
                          <a:solidFill>
                            <a:srgbClr val="002060"/>
                          </a:solidFill>
                          <a:latin typeface="Cambria Math"/>
                          <a:ea typeface="Cambria Math"/>
                        </a:rPr>
                        <m:t>𝒂</m:t>
                      </m:r>
                      <m:r>
                        <a:rPr lang="en-US" b="1" i="1" smtClean="0">
                          <a:solidFill>
                            <a:srgbClr val="002060"/>
                          </a:solidFill>
                          <a:latin typeface="Cambria Math"/>
                          <a:ea typeface="Cambria Math"/>
                        </a:rPr>
                        <m:t>+</m:t>
                      </m:r>
                      <m:r>
                        <a:rPr lang="en-US" b="1" i="1" smtClean="0">
                          <a:solidFill>
                            <a:srgbClr val="002060"/>
                          </a:solidFill>
                          <a:latin typeface="Cambria Math"/>
                          <a:ea typeface="Cambria Math"/>
                        </a:rPr>
                        <m:t>𝒃</m:t>
                      </m:r>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𝐩</m:t>
                          </m:r>
                        </m:e>
                        <m:sub>
                          <m:r>
                            <a:rPr lang="en-US" i="1">
                              <a:solidFill>
                                <a:srgbClr val="002060"/>
                              </a:solidFill>
                              <a:latin typeface="Cambria Math"/>
                              <a:ea typeface="Cambria Math"/>
                            </a:rPr>
                            <m:t>𝑖</m:t>
                          </m:r>
                          <m:r>
                            <a:rPr lang="en-US" b="0" i="1" smtClean="0">
                              <a:solidFill>
                                <a:srgbClr val="002060"/>
                              </a:solidFill>
                              <a:latin typeface="Cambria Math"/>
                              <a:ea typeface="Cambria Math"/>
                            </a:rPr>
                            <m:t>,</m:t>
                          </m:r>
                          <m:r>
                            <a:rPr lang="en-US" b="0" i="1" smtClean="0">
                              <a:solidFill>
                                <a:srgbClr val="002060"/>
                              </a:solidFill>
                              <a:latin typeface="Cambria Math"/>
                              <a:ea typeface="Cambria Math"/>
                            </a:rPr>
                            <m:t>𝑥</m:t>
                          </m:r>
                        </m:sub>
                      </m:sSub>
                      <m:r>
                        <a:rPr lang="en-US" b="0" i="1" smtClean="0">
                          <a:solidFill>
                            <a:srgbClr val="002060"/>
                          </a:solidFill>
                          <a:latin typeface="Cambria Math"/>
                          <a:ea typeface="Cambria Math"/>
                        </a:rPr>
                        <m:t>+</m:t>
                      </m:r>
                      <m:r>
                        <a:rPr lang="en-US" b="0" i="1" smtClean="0">
                          <a:solidFill>
                            <a:srgbClr val="002060"/>
                          </a:solidFill>
                          <a:latin typeface="Cambria Math"/>
                          <a:ea typeface="Cambria Math"/>
                        </a:rPr>
                        <m:t>𝑐</m:t>
                      </m:r>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𝐩</m:t>
                          </m:r>
                        </m:e>
                        <m:sub>
                          <m:r>
                            <a:rPr lang="en-US" i="1">
                              <a:solidFill>
                                <a:srgbClr val="002060"/>
                              </a:solidFill>
                              <a:latin typeface="Cambria Math"/>
                              <a:ea typeface="Cambria Math"/>
                            </a:rPr>
                            <m:t>𝑖</m:t>
                          </m:r>
                          <m:r>
                            <a:rPr lang="en-US" b="0" i="1" smtClean="0">
                              <a:solidFill>
                                <a:srgbClr val="002060"/>
                              </a:solidFill>
                              <a:latin typeface="Cambria Math"/>
                              <a:ea typeface="Cambria Math"/>
                            </a:rPr>
                            <m:t>,</m:t>
                          </m:r>
                          <m:r>
                            <a:rPr lang="en-US" b="0" i="1" smtClean="0">
                              <a:solidFill>
                                <a:srgbClr val="002060"/>
                              </a:solidFill>
                              <a:latin typeface="Cambria Math"/>
                              <a:ea typeface="Cambria Math"/>
                            </a:rPr>
                            <m:t>𝑦</m:t>
                          </m:r>
                        </m:sub>
                      </m:sSub>
                    </m:oMath>
                  </m:oMathPara>
                </a14:m>
                <a:endParaRPr lang="en-US" i="1" dirty="0" smtClean="0">
                  <a:solidFill>
                    <a:srgbClr val="002060"/>
                  </a:solidFill>
                  <a:latin typeface="Cambria Math"/>
                  <a:ea typeface="Cambria Math"/>
                </a:endParaRPr>
              </a:p>
            </p:txBody>
          </p:sp>
        </mc:Choice>
        <mc:Fallback>
          <p:sp>
            <p:nvSpPr>
              <p:cNvPr id="30" name="TextBox 29"/>
              <p:cNvSpPr txBox="1">
                <a:spLocks noRot="1" noChangeAspect="1" noMove="1" noResize="1" noEditPoints="1" noAdjustHandles="1" noChangeArrowheads="1" noChangeShapeType="1" noTextEdit="1"/>
              </p:cNvSpPr>
              <p:nvPr/>
            </p:nvSpPr>
            <p:spPr>
              <a:xfrm>
                <a:off x="342900" y="3143250"/>
                <a:ext cx="3583417" cy="490840"/>
              </a:xfrm>
              <a:prstGeom prst="rect">
                <a:avLst/>
              </a:prstGeom>
              <a:blipFill rotWithShape="1">
                <a:blip r:embed="rId4"/>
                <a:stretch>
                  <a:fillRect b="-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342900" y="3943350"/>
                <a:ext cx="4883388" cy="11462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b="1" i="1" smtClean="0">
                              <a:solidFill>
                                <a:srgbClr val="002060"/>
                              </a:solidFill>
                              <a:latin typeface="Cambria Math"/>
                              <a:ea typeface="Cambria Math"/>
                            </a:rPr>
                          </m:ctrlPr>
                        </m:naryPr>
                        <m:sub>
                          <m:r>
                            <m:rPr>
                              <m:brk m:alnAt="23"/>
                            </m:rPr>
                            <a:rPr lang="en-US" b="1" i="1" smtClean="0">
                              <a:solidFill>
                                <a:srgbClr val="002060"/>
                              </a:solidFill>
                              <a:latin typeface="Cambria Math"/>
                              <a:ea typeface="Cambria Math"/>
                            </a:rPr>
                            <m:t>𝒋</m:t>
                          </m:r>
                          <m:r>
                            <a:rPr lang="en-US" b="1" i="1" smtClean="0">
                              <a:solidFill>
                                <a:srgbClr val="002060"/>
                              </a:solidFill>
                              <a:latin typeface="Cambria Math"/>
                              <a:ea typeface="Cambria Math"/>
                            </a:rPr>
                            <m:t>=</m:t>
                          </m:r>
                          <m:r>
                            <a:rPr lang="en-US" b="1" i="1" smtClean="0">
                              <a:solidFill>
                                <a:srgbClr val="002060"/>
                              </a:solidFill>
                              <a:latin typeface="Cambria Math"/>
                              <a:ea typeface="Cambria Math"/>
                            </a:rPr>
                            <m:t>𝟏</m:t>
                          </m:r>
                        </m:sub>
                        <m:sup>
                          <m:r>
                            <a:rPr lang="en-US" b="1" i="1" smtClean="0">
                              <a:solidFill>
                                <a:srgbClr val="002060"/>
                              </a:solidFill>
                              <a:latin typeface="Cambria Math"/>
                              <a:ea typeface="Cambria Math"/>
                            </a:rPr>
                            <m:t>𝒏</m:t>
                          </m:r>
                        </m:sup>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i="1">
                                  <a:solidFill>
                                    <a:srgbClr val="002060"/>
                                  </a:solidFill>
                                  <a:latin typeface="Cambria Math"/>
                                  <a:ea typeface="Cambria Math"/>
                                </a:rPr>
                                <m:t>𝑗</m:t>
                              </m:r>
                            </m:sub>
                          </m:sSub>
                        </m:e>
                      </m:nary>
                      <m:r>
                        <a:rPr lang="en-US" b="1" i="1" smtClean="0">
                          <a:solidFill>
                            <a:srgbClr val="002060"/>
                          </a:solidFill>
                          <a:latin typeface="Cambria Math"/>
                          <a:ea typeface="Cambria Math"/>
                        </a:rPr>
                        <m:t>=</m:t>
                      </m:r>
                      <m:nary>
                        <m:naryPr>
                          <m:chr m:val="∑"/>
                          <m:ctrlPr>
                            <a:rPr lang="en-US" b="1" i="1">
                              <a:solidFill>
                                <a:srgbClr val="002060"/>
                              </a:solidFill>
                              <a:latin typeface="Cambria Math"/>
                              <a:ea typeface="Cambria Math"/>
                            </a:rPr>
                          </m:ctrlPr>
                        </m:naryPr>
                        <m:sub>
                          <m:r>
                            <m:rPr>
                              <m:brk m:alnAt="23"/>
                            </m:rPr>
                            <a:rPr lang="en-US" b="1" i="1">
                              <a:solidFill>
                                <a:srgbClr val="002060"/>
                              </a:solidFill>
                              <a:latin typeface="Cambria Math"/>
                              <a:ea typeface="Cambria Math"/>
                            </a:rPr>
                            <m:t>𝒋</m:t>
                          </m:r>
                          <m:r>
                            <a:rPr lang="en-US" b="1" i="1">
                              <a:solidFill>
                                <a:srgbClr val="002060"/>
                              </a:solidFill>
                              <a:latin typeface="Cambria Math"/>
                              <a:ea typeface="Cambria Math"/>
                            </a:rPr>
                            <m:t>=</m:t>
                          </m:r>
                          <m:r>
                            <a:rPr lang="en-US" b="1" i="1">
                              <a:solidFill>
                                <a:srgbClr val="002060"/>
                              </a:solidFill>
                              <a:latin typeface="Cambria Math"/>
                              <a:ea typeface="Cambria Math"/>
                            </a:rPr>
                            <m:t>𝟏</m:t>
                          </m:r>
                        </m:sub>
                        <m:sup>
                          <m:r>
                            <a:rPr lang="en-US" b="1" i="1">
                              <a:solidFill>
                                <a:srgbClr val="002060"/>
                              </a:solidFill>
                              <a:latin typeface="Cambria Math"/>
                              <a:ea typeface="Cambria Math"/>
                            </a:rPr>
                            <m:t>𝒏</m:t>
                          </m:r>
                        </m:sup>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i="1">
                                  <a:solidFill>
                                    <a:srgbClr val="002060"/>
                                  </a:solidFill>
                                  <a:latin typeface="Cambria Math"/>
                                  <a:ea typeface="Cambria Math"/>
                                </a:rPr>
                                <m:t>𝑗</m:t>
                              </m:r>
                            </m:sub>
                          </m:sSub>
                        </m:e>
                      </m:nary>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𝐩</m:t>
                          </m:r>
                        </m:e>
                        <m:sub>
                          <m:r>
                            <a:rPr lang="en-US" b="0" i="1" smtClean="0">
                              <a:solidFill>
                                <a:srgbClr val="002060"/>
                              </a:solidFill>
                              <a:latin typeface="Cambria Math"/>
                              <a:ea typeface="Cambria Math"/>
                            </a:rPr>
                            <m:t>𝑗</m:t>
                          </m:r>
                          <m:r>
                            <a:rPr lang="en-US" i="1">
                              <a:solidFill>
                                <a:srgbClr val="002060"/>
                              </a:solidFill>
                              <a:latin typeface="Cambria Math"/>
                              <a:ea typeface="Cambria Math"/>
                            </a:rPr>
                            <m:t>,</m:t>
                          </m:r>
                          <m:r>
                            <a:rPr lang="en-US" i="1">
                              <a:solidFill>
                                <a:srgbClr val="002060"/>
                              </a:solidFill>
                              <a:latin typeface="Cambria Math"/>
                              <a:ea typeface="Cambria Math"/>
                            </a:rPr>
                            <m:t>𝑥</m:t>
                          </m:r>
                        </m:sub>
                      </m:sSub>
                      <m:r>
                        <a:rPr lang="en-US" b="0" i="1" smtClean="0">
                          <a:solidFill>
                            <a:srgbClr val="002060"/>
                          </a:solidFill>
                          <a:latin typeface="Cambria Math"/>
                          <a:ea typeface="Cambria Math"/>
                        </a:rPr>
                        <m:t>=</m:t>
                      </m:r>
                      <m:nary>
                        <m:naryPr>
                          <m:chr m:val="∑"/>
                          <m:ctrlPr>
                            <a:rPr lang="en-US" b="1" i="1">
                              <a:solidFill>
                                <a:srgbClr val="002060"/>
                              </a:solidFill>
                              <a:latin typeface="Cambria Math"/>
                              <a:ea typeface="Cambria Math"/>
                            </a:rPr>
                          </m:ctrlPr>
                        </m:naryPr>
                        <m:sub>
                          <m:r>
                            <m:rPr>
                              <m:brk m:alnAt="23"/>
                            </m:rPr>
                            <a:rPr lang="en-US" b="1" i="1">
                              <a:solidFill>
                                <a:srgbClr val="002060"/>
                              </a:solidFill>
                              <a:latin typeface="Cambria Math"/>
                              <a:ea typeface="Cambria Math"/>
                            </a:rPr>
                            <m:t>𝒋</m:t>
                          </m:r>
                          <m:r>
                            <a:rPr lang="en-US" b="1" i="1">
                              <a:solidFill>
                                <a:srgbClr val="002060"/>
                              </a:solidFill>
                              <a:latin typeface="Cambria Math"/>
                              <a:ea typeface="Cambria Math"/>
                            </a:rPr>
                            <m:t>=</m:t>
                          </m:r>
                          <m:r>
                            <a:rPr lang="en-US" b="1" i="1">
                              <a:solidFill>
                                <a:srgbClr val="002060"/>
                              </a:solidFill>
                              <a:latin typeface="Cambria Math"/>
                              <a:ea typeface="Cambria Math"/>
                            </a:rPr>
                            <m:t>𝟏</m:t>
                          </m:r>
                        </m:sub>
                        <m:sup>
                          <m:r>
                            <a:rPr lang="en-US" b="1" i="1">
                              <a:solidFill>
                                <a:srgbClr val="002060"/>
                              </a:solidFill>
                              <a:latin typeface="Cambria Math"/>
                              <a:ea typeface="Cambria Math"/>
                            </a:rPr>
                            <m:t>𝒏</m:t>
                          </m:r>
                        </m:sup>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i="1">
                                  <a:solidFill>
                                    <a:srgbClr val="002060"/>
                                  </a:solidFill>
                                  <a:latin typeface="Cambria Math"/>
                                  <a:ea typeface="Cambria Math"/>
                                </a:rPr>
                                <m:t>𝑗</m:t>
                              </m:r>
                            </m:sub>
                          </m:sSub>
                        </m:e>
                      </m:nary>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𝐩</m:t>
                          </m:r>
                        </m:e>
                        <m:sub>
                          <m:r>
                            <a:rPr lang="en-US" i="1">
                              <a:solidFill>
                                <a:srgbClr val="002060"/>
                              </a:solidFill>
                              <a:latin typeface="Cambria Math"/>
                              <a:ea typeface="Cambria Math"/>
                            </a:rPr>
                            <m:t>𝑗</m:t>
                          </m:r>
                          <m:r>
                            <a:rPr lang="en-US" i="1">
                              <a:solidFill>
                                <a:srgbClr val="002060"/>
                              </a:solidFill>
                              <a:latin typeface="Cambria Math"/>
                              <a:ea typeface="Cambria Math"/>
                            </a:rPr>
                            <m:t>,</m:t>
                          </m:r>
                          <m:r>
                            <a:rPr lang="en-US" b="0" i="1" smtClean="0">
                              <a:solidFill>
                                <a:srgbClr val="002060"/>
                              </a:solidFill>
                              <a:latin typeface="Cambria Math"/>
                              <a:ea typeface="Cambria Math"/>
                            </a:rPr>
                            <m:t>𝑦</m:t>
                          </m:r>
                        </m:sub>
                      </m:sSub>
                      <m:r>
                        <a:rPr lang="en-US" b="0" i="1" smtClean="0">
                          <a:solidFill>
                            <a:srgbClr val="002060"/>
                          </a:solidFill>
                          <a:latin typeface="Cambria Math"/>
                          <a:ea typeface="Cambria Math"/>
                        </a:rPr>
                        <m:t>=0</m:t>
                      </m:r>
                    </m:oMath>
                  </m:oMathPara>
                </a14:m>
                <a:endParaRPr lang="en-US" i="1" dirty="0" smtClean="0">
                  <a:solidFill>
                    <a:srgbClr val="002060"/>
                  </a:solidFill>
                  <a:latin typeface="Cambria Math"/>
                  <a:ea typeface="Cambria Math"/>
                </a:endParaRPr>
              </a:p>
            </p:txBody>
          </p:sp>
        </mc:Choice>
        <mc:Fallback>
          <p:sp>
            <p:nvSpPr>
              <p:cNvPr id="32" name="TextBox 31"/>
              <p:cNvSpPr txBox="1">
                <a:spLocks noRot="1" noChangeAspect="1" noMove="1" noResize="1" noEditPoints="1" noAdjustHandles="1" noChangeArrowheads="1" noChangeShapeType="1" noTextEdit="1"/>
              </p:cNvSpPr>
              <p:nvPr/>
            </p:nvSpPr>
            <p:spPr>
              <a:xfrm>
                <a:off x="342900" y="3943350"/>
                <a:ext cx="4883388" cy="1146211"/>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3379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Interpolating Scattered Point Data</a:t>
            </a:r>
            <a:endParaRPr lang="en-US" dirty="0"/>
          </a:p>
        </p:txBody>
      </p:sp>
      <mc:AlternateContent xmlns:mc="http://schemas.openxmlformats.org/markup-compatibility/2006">
        <mc:Choice xmlns:a14="http://schemas.microsoft.com/office/drawing/2010/main" Requires="a14">
          <p:sp>
            <p:nvSpPr>
              <p:cNvPr id="28" name="Content Placeholder 2"/>
              <p:cNvSpPr txBox="1">
                <a:spLocks/>
              </p:cNvSpPr>
              <p:nvPr/>
            </p:nvSpPr>
            <p:spPr>
              <a:xfrm>
                <a:off x="342900" y="1314450"/>
                <a:ext cx="80010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System becomes the following, and solution includes </a:t>
                </a:r>
                <a14:m>
                  <m:oMath xmlns:m="http://schemas.openxmlformats.org/officeDocument/2006/math">
                    <m:sSub>
                      <m:sSubPr>
                        <m:ctrlPr>
                          <a:rPr lang="en-US" sz="1600" i="1">
                            <a:solidFill>
                              <a:srgbClr val="002060"/>
                            </a:solidFill>
                            <a:latin typeface="Cambria Math"/>
                            <a:ea typeface="Cambria Math"/>
                          </a:rPr>
                        </m:ctrlPr>
                      </m:sSubPr>
                      <m:e>
                        <m:r>
                          <a:rPr lang="en-US" sz="1600" i="1">
                            <a:solidFill>
                              <a:srgbClr val="002060"/>
                            </a:solidFill>
                            <a:latin typeface="Cambria Math"/>
                            <a:ea typeface="Cambria Math"/>
                          </a:rPr>
                          <m:t>𝜆</m:t>
                        </m:r>
                      </m:e>
                      <m:sub>
                        <m:r>
                          <a:rPr lang="en-US" sz="1600" i="1">
                            <a:solidFill>
                              <a:srgbClr val="002060"/>
                            </a:solidFill>
                            <a:latin typeface="Cambria Math"/>
                            <a:ea typeface="Cambria Math"/>
                          </a:rPr>
                          <m:t>𝑖</m:t>
                        </m:r>
                      </m:sub>
                    </m:sSub>
                  </m:oMath>
                </a14:m>
                <a:r>
                  <a:rPr lang="en-US" sz="1600" dirty="0" smtClean="0"/>
                  <a:t>, a, b, and c (and d for 3D)</a:t>
                </a:r>
                <a:br>
                  <a:rPr lang="en-US" sz="1600" dirty="0" smtClean="0"/>
                </a:br>
                <a:endParaRPr lang="en-US" sz="1600" dirty="0"/>
              </a:p>
            </p:txBody>
          </p:sp>
        </mc:Choice>
        <mc:Fallback>
          <p:sp>
            <p:nvSpPr>
              <p:cNvPr id="28" name="Content Placeholder 2"/>
              <p:cNvSpPr txBox="1">
                <a:spLocks noRot="1" noChangeAspect="1" noMove="1" noResize="1" noEditPoints="1" noAdjustHandles="1" noChangeArrowheads="1" noChangeShapeType="1" noTextEdit="1"/>
              </p:cNvSpPr>
              <p:nvPr/>
            </p:nvSpPr>
            <p:spPr>
              <a:xfrm>
                <a:off x="342900" y="1314450"/>
                <a:ext cx="8001000" cy="2743200"/>
              </a:xfrm>
              <a:prstGeom prst="rect">
                <a:avLst/>
              </a:prstGeom>
              <a:blipFill rotWithShape="1">
                <a:blip r:embed="rId3"/>
                <a:stretch>
                  <a:fillRect t="-667" r="-8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428763" y="2055625"/>
                <a:ext cx="6886437" cy="2573525"/>
              </a:xfrm>
              <a:prstGeom prst="rect">
                <a:avLst/>
              </a:prstGeom>
              <a:noFill/>
            </p:spPr>
            <p:txBody>
              <a:bodyPr wrap="none" rtlCol="0">
                <a:spAutoFit/>
              </a:bodyPr>
              <a:lstStyle/>
              <a:p>
                <a:pPr>
                  <a:spcBef>
                    <a:spcPts val="600"/>
                  </a:spcBef>
                </a:pPr>
                <a14:m>
                  <m:oMathPara xmlns:m="http://schemas.openxmlformats.org/officeDocument/2006/math">
                    <m:oMathParaPr>
                      <m:jc m:val="centerGroup"/>
                    </m:oMathParaPr>
                    <m:oMath xmlns:m="http://schemas.openxmlformats.org/officeDocument/2006/math">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m>
                                <m:mPr>
                                  <m:mcs>
                                    <m:mc>
                                      <m:mcPr>
                                        <m:count m:val="3"/>
                                        <m:mcJc m:val="center"/>
                                      </m:mcPr>
                                    </m:mc>
                                  </m:mcs>
                                  <m:ctrlPr>
                                    <a:rPr lang="en-US" b="0" i="1" smtClean="0">
                                      <a:solidFill>
                                        <a:srgbClr val="002060"/>
                                      </a:solidFill>
                                      <a:latin typeface="Cambria Math"/>
                                      <a:ea typeface="Cambria Math"/>
                                    </a:rPr>
                                  </m:ctrlPr>
                                </m:mP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11</m:t>
                                        </m:r>
                                      </m:sub>
                                    </m:sSub>
                                  </m:e>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12</m:t>
                                        </m:r>
                                      </m:sub>
                                    </m:sSub>
                                  </m:e>
                                  <m:e>
                                    <m:r>
                                      <a:rPr lang="en-US" b="0" i="1" smtClean="0">
                                        <a:solidFill>
                                          <a:srgbClr val="002060"/>
                                        </a:solidFill>
                                        <a:latin typeface="Cambria Math"/>
                                        <a:ea typeface="Cambria Math"/>
                                      </a:rPr>
                                      <m:t>⋯</m:t>
                                    </m:r>
                                  </m:e>
                                </m:m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21</m:t>
                                        </m:r>
                                      </m:sub>
                                    </m:sSub>
                                  </m:e>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22</m:t>
                                        </m:r>
                                      </m:sub>
                                    </m:sSub>
                                  </m:e>
                                  <m:e>
                                    <m:r>
                                      <a:rPr lang="en-US" b="0" i="1" smtClean="0">
                                        <a:solidFill>
                                          <a:srgbClr val="002060"/>
                                        </a:solidFill>
                                        <a:latin typeface="Cambria Math"/>
                                        <a:ea typeface="Cambria Math"/>
                                      </a:rPr>
                                      <m:t>⋯</m:t>
                                    </m:r>
                                  </m:e>
                                </m:mr>
                                <m:mr>
                                  <m:e>
                                    <m:r>
                                      <a:rPr lang="en-US" b="0" i="1" smtClean="0">
                                        <a:solidFill>
                                          <a:srgbClr val="002060"/>
                                        </a:solidFill>
                                        <a:latin typeface="Cambria Math"/>
                                        <a:ea typeface="Cambria Math"/>
                                      </a:rPr>
                                      <m:t>⋮</m:t>
                                    </m:r>
                                  </m:e>
                                  <m:e>
                                    <m:r>
                                      <a:rPr lang="en-US" b="0" i="1" smtClean="0">
                                        <a:solidFill>
                                          <a:srgbClr val="002060"/>
                                        </a:solidFill>
                                        <a:latin typeface="Cambria Math"/>
                                        <a:ea typeface="Cambria Math"/>
                                      </a:rPr>
                                      <m:t>⋮</m:t>
                                    </m:r>
                                  </m:e>
                                  <m:e>
                                    <m:r>
                                      <a:rPr lang="en-US" b="0" i="1" smtClean="0">
                                        <a:solidFill>
                                          <a:srgbClr val="002060"/>
                                        </a:solidFill>
                                        <a:latin typeface="Cambria Math"/>
                                        <a:ea typeface="Cambria Math"/>
                                      </a:rPr>
                                      <m:t>⋮</m:t>
                                    </m:r>
                                  </m:e>
                                </m:mr>
                              </m:m>
                            </m:e>
                            <m:e>
                              <m:m>
                                <m:mPr>
                                  <m:mcs>
                                    <m:mc>
                                      <m:mcPr>
                                        <m:count m:val="3"/>
                                        <m:mcJc m:val="center"/>
                                      </m:mcPr>
                                    </m:mc>
                                  </m:mcs>
                                  <m:ctrlPr>
                                    <a:rPr lang="en-US" b="0" i="1" smtClean="0">
                                      <a:solidFill>
                                        <a:srgbClr val="002060"/>
                                      </a:solidFill>
                                      <a:latin typeface="Cambria Math"/>
                                      <a:ea typeface="Cambria Math"/>
                                    </a:rPr>
                                  </m:ctrlPr>
                                </m:mPr>
                                <m:mr>
                                  <m:e>
                                    <m:eqArr>
                                      <m:eqArrPr>
                                        <m:ctrlPr>
                                          <a:rPr lang="el-GR" i="1">
                                            <a:solidFill>
                                              <a:srgbClr val="002060"/>
                                            </a:solidFill>
                                            <a:latin typeface="Cambria Math"/>
                                            <a:ea typeface="Cambria Math"/>
                                          </a:rPr>
                                        </m:ctrlPr>
                                      </m:eqArrPr>
                                      <m:e>
                                        <m:r>
                                          <a:rPr lang="en-US" b="0" i="1" smtClean="0">
                                            <a:solidFill>
                                              <a:srgbClr val="002060"/>
                                            </a:solidFill>
                                            <a:latin typeface="Cambria Math"/>
                                            <a:ea typeface="Cambria Math"/>
                                          </a:rPr>
                                          <m:t>  </m:t>
                                        </m:r>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m:t>
                                            </m:r>
                                            <m:r>
                                              <a:rPr lang="en-US" b="0" i="1" smtClean="0">
                                                <a:solidFill>
                                                  <a:srgbClr val="002060"/>
                                                </a:solidFill>
                                                <a:latin typeface="Cambria Math"/>
                                                <a:ea typeface="Cambria Math"/>
                                              </a:rPr>
                                              <m:t>1</m:t>
                                            </m:r>
                                          </m:sub>
                                        </m:sSub>
                                      </m:e>
                                      <m:e>
                                        <m:r>
                                          <a:rPr lang="en-US" b="0" i="1" smtClean="0">
                                            <a:solidFill>
                                              <a:srgbClr val="002060"/>
                                            </a:solidFill>
                                            <a:latin typeface="Cambria Math"/>
                                            <a:ea typeface="Cambria Math"/>
                                          </a:rPr>
                                          <m:t>1</m:t>
                                        </m:r>
                                      </m:e>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  </m:t>
                                            </m:r>
                                            <m:r>
                                              <a:rPr lang="en-US" b="1">
                                                <a:solidFill>
                                                  <a:srgbClr val="002060"/>
                                                </a:solidFill>
                                                <a:latin typeface="Cambria Math"/>
                                                <a:ea typeface="Cambria Math"/>
                                              </a:rPr>
                                              <m:t>𝐩</m:t>
                                            </m:r>
                                          </m:e>
                                          <m:sub>
                                            <m:r>
                                              <a:rPr lang="en-US" i="1">
                                                <a:solidFill>
                                                  <a:srgbClr val="002060"/>
                                                </a:solidFill>
                                                <a:latin typeface="Cambria Math"/>
                                                <a:ea typeface="Cambria Math"/>
                                              </a:rPr>
                                              <m:t>1</m:t>
                                            </m:r>
                                            <m:r>
                                              <a:rPr lang="en-US" i="1">
                                                <a:solidFill>
                                                  <a:srgbClr val="002060"/>
                                                </a:solidFill>
                                                <a:latin typeface="Cambria Math"/>
                                                <a:ea typeface="Cambria Math"/>
                                              </a:rPr>
                                              <m:t>,</m:t>
                                            </m:r>
                                            <m:r>
                                              <a:rPr lang="en-US" i="1">
                                                <a:solidFill>
                                                  <a:srgbClr val="002060"/>
                                                </a:solidFill>
                                                <a:latin typeface="Cambria Math"/>
                                                <a:ea typeface="Cambria Math"/>
                                              </a:rPr>
                                              <m:t>𝑥</m:t>
                                            </m:r>
                                          </m:sub>
                                        </m:sSub>
                                      </m:e>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  </m:t>
                                            </m:r>
                                            <m:r>
                                              <a:rPr lang="en-US" b="1">
                                                <a:solidFill>
                                                  <a:srgbClr val="002060"/>
                                                </a:solidFill>
                                                <a:latin typeface="Cambria Math"/>
                                                <a:ea typeface="Cambria Math"/>
                                              </a:rPr>
                                              <m:t>𝐩</m:t>
                                            </m:r>
                                          </m:e>
                                          <m:sub>
                                            <m:r>
                                              <a:rPr lang="en-US" i="1">
                                                <a:solidFill>
                                                  <a:srgbClr val="002060"/>
                                                </a:solidFill>
                                                <a:latin typeface="Cambria Math"/>
                                                <a:ea typeface="Cambria Math"/>
                                              </a:rPr>
                                              <m:t>1,</m:t>
                                            </m:r>
                                            <m:r>
                                              <a:rPr lang="en-US" b="0" i="1" smtClean="0">
                                                <a:solidFill>
                                                  <a:srgbClr val="002060"/>
                                                </a:solidFill>
                                                <a:latin typeface="Cambria Math"/>
                                                <a:ea typeface="Cambria Math"/>
                                              </a:rPr>
                                              <m:t>𝑦</m:t>
                                            </m:r>
                                          </m:sub>
                                        </m:sSub>
                                      </m:e>
                                    </m:eqArr>
                                  </m:e>
                                  <m:e>
                                    <m:eqArr>
                                      <m:eqArrPr>
                                        <m:ctrlPr>
                                          <a:rPr lang="el-GR" i="1">
                                            <a:solidFill>
                                              <a:srgbClr val="002060"/>
                                            </a:solidFill>
                                            <a:latin typeface="Cambria Math"/>
                                            <a:ea typeface="Cambria Math"/>
                                          </a:rPr>
                                        </m:ctrlPr>
                                      </m:eqArrP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m:t>
                                            </m:r>
                                            <m:r>
                                              <a:rPr lang="en-US" b="0" i="1" smtClean="0">
                                                <a:solidFill>
                                                  <a:srgbClr val="002060"/>
                                                </a:solidFill>
                                                <a:latin typeface="Cambria Math"/>
                                                <a:ea typeface="Cambria Math"/>
                                              </a:rPr>
                                              <m:t>2</m:t>
                                            </m:r>
                                          </m:sub>
                                        </m:sSub>
                                      </m:e>
                                      <m:e>
                                        <m:r>
                                          <a:rPr lang="en-US" b="0" i="1" smtClean="0">
                                            <a:solidFill>
                                              <a:srgbClr val="002060"/>
                                            </a:solidFill>
                                            <a:latin typeface="Cambria Math"/>
                                            <a:ea typeface="Cambria Math"/>
                                          </a:rPr>
                                          <m:t>1</m:t>
                                        </m:r>
                                      </m:e>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  </m:t>
                                            </m:r>
                                            <m:r>
                                              <a:rPr lang="en-US" b="1">
                                                <a:solidFill>
                                                  <a:srgbClr val="002060"/>
                                                </a:solidFill>
                                                <a:latin typeface="Cambria Math"/>
                                                <a:ea typeface="Cambria Math"/>
                                              </a:rPr>
                                              <m:t>𝐩</m:t>
                                            </m:r>
                                          </m:e>
                                          <m:sub>
                                            <m:r>
                                              <a:rPr lang="en-US" b="0" i="1" smtClean="0">
                                                <a:solidFill>
                                                  <a:srgbClr val="002060"/>
                                                </a:solidFill>
                                                <a:latin typeface="Cambria Math"/>
                                                <a:ea typeface="Cambria Math"/>
                                              </a:rPr>
                                              <m:t>2</m:t>
                                            </m:r>
                                            <m:r>
                                              <a:rPr lang="en-US" i="1">
                                                <a:solidFill>
                                                  <a:srgbClr val="002060"/>
                                                </a:solidFill>
                                                <a:latin typeface="Cambria Math"/>
                                                <a:ea typeface="Cambria Math"/>
                                              </a:rPr>
                                              <m:t>,</m:t>
                                            </m:r>
                                            <m:r>
                                              <a:rPr lang="en-US" i="1">
                                                <a:solidFill>
                                                  <a:srgbClr val="002060"/>
                                                </a:solidFill>
                                                <a:latin typeface="Cambria Math"/>
                                                <a:ea typeface="Cambria Math"/>
                                              </a:rPr>
                                              <m:t>𝑥</m:t>
                                            </m:r>
                                          </m:sub>
                                        </m:sSub>
                                      </m:e>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  </m:t>
                                            </m:r>
                                            <m:r>
                                              <a:rPr lang="en-US" b="1">
                                                <a:solidFill>
                                                  <a:srgbClr val="002060"/>
                                                </a:solidFill>
                                                <a:latin typeface="Cambria Math"/>
                                                <a:ea typeface="Cambria Math"/>
                                              </a:rPr>
                                              <m:t>𝐩</m:t>
                                            </m:r>
                                          </m:e>
                                          <m:sub>
                                            <m:r>
                                              <a:rPr lang="en-US" b="0" i="1" smtClean="0">
                                                <a:solidFill>
                                                  <a:srgbClr val="002060"/>
                                                </a:solidFill>
                                                <a:latin typeface="Cambria Math"/>
                                                <a:ea typeface="Cambria Math"/>
                                              </a:rPr>
                                              <m:t>2</m:t>
                                            </m:r>
                                            <m:r>
                                              <a:rPr lang="en-US" i="1">
                                                <a:solidFill>
                                                  <a:srgbClr val="002060"/>
                                                </a:solidFill>
                                                <a:latin typeface="Cambria Math"/>
                                                <a:ea typeface="Cambria Math"/>
                                              </a:rPr>
                                              <m:t>,</m:t>
                                            </m:r>
                                            <m:r>
                                              <a:rPr lang="en-US" b="0" i="1" smtClean="0">
                                                <a:solidFill>
                                                  <a:srgbClr val="002060"/>
                                                </a:solidFill>
                                                <a:latin typeface="Cambria Math"/>
                                                <a:ea typeface="Cambria Math"/>
                                              </a:rPr>
                                              <m:t>𝑦</m:t>
                                            </m:r>
                                          </m:sub>
                                        </m:sSub>
                                      </m:e>
                                    </m:eqArr>
                                  </m:e>
                                  <m:e>
                                    <m:eqArr>
                                      <m:eqArrPr>
                                        <m:ctrlPr>
                                          <a:rPr lang="en-US" b="0" i="1" smtClean="0">
                                            <a:solidFill>
                                              <a:srgbClr val="002060"/>
                                            </a:solidFill>
                                            <a:latin typeface="Cambria Math"/>
                                            <a:ea typeface="Cambria Math"/>
                                          </a:rPr>
                                        </m:ctrlPr>
                                      </m:eqArrPr>
                                      <m:e>
                                        <m:r>
                                          <a:rPr lang="en-US" b="0" i="1" smtClean="0">
                                            <a:solidFill>
                                              <a:srgbClr val="002060"/>
                                            </a:solidFill>
                                            <a:latin typeface="Cambria Math"/>
                                            <a:ea typeface="Cambria Math"/>
                                          </a:rPr>
                                          <m:t>⋯</m:t>
                                        </m:r>
                                      </m:e>
                                      <m:e>
                                        <m:r>
                                          <a:rPr lang="en-US" b="0" i="1" smtClean="0">
                                            <a:solidFill>
                                              <a:srgbClr val="002060"/>
                                            </a:solidFill>
                                            <a:latin typeface="Cambria Math"/>
                                            <a:ea typeface="Cambria Math"/>
                                          </a:rPr>
                                          <m:t>⋯</m:t>
                                        </m:r>
                                      </m:e>
                                      <m:e>
                                        <m:r>
                                          <a:rPr lang="en-US" i="1">
                                            <a:solidFill>
                                              <a:srgbClr val="002060"/>
                                            </a:solidFill>
                                            <a:latin typeface="Cambria Math"/>
                                            <a:ea typeface="Cambria Math"/>
                                          </a:rPr>
                                          <m:t>⋯</m:t>
                                        </m:r>
                                      </m:e>
                                      <m:e>
                                        <m:r>
                                          <a:rPr lang="en-US" i="1">
                                            <a:solidFill>
                                              <a:srgbClr val="002060"/>
                                            </a:solidFill>
                                            <a:latin typeface="Cambria Math"/>
                                            <a:ea typeface="Cambria Math"/>
                                          </a:rPr>
                                          <m:t>⋯</m:t>
                                        </m:r>
                                      </m:e>
                                    </m:eqArr>
                                  </m:e>
                                </m:mr>
                              </m:m>
                            </m:e>
                          </m:eqArr>
                          <m:r>
                            <a:rPr lang="en-US" b="0" i="1" smtClean="0">
                              <a:solidFill>
                                <a:srgbClr val="002060"/>
                              </a:solidFill>
                              <a:latin typeface="Cambria Math"/>
                              <a:ea typeface="Cambria Math"/>
                            </a:rPr>
                            <m:t>    </m:t>
                          </m:r>
                          <m:m>
                            <m:mPr>
                              <m:mcs>
                                <m:mc>
                                  <m:mcPr>
                                    <m:count m:val="1"/>
                                    <m:mcJc m:val="center"/>
                                  </m:mcPr>
                                </m:mc>
                              </m:mcs>
                              <m:ctrlPr>
                                <a:rPr lang="en-US" b="0" i="1" smtClean="0">
                                  <a:solidFill>
                                    <a:srgbClr val="002060"/>
                                  </a:solidFill>
                                  <a:latin typeface="Cambria Math"/>
                                  <a:ea typeface="Cambria Math"/>
                                </a:rPr>
                              </m:ctrlPr>
                            </m:mPr>
                            <m:mr>
                              <m:e>
                                <m:m>
                                  <m:mPr>
                                    <m:mcs>
                                      <m:mc>
                                        <m:mcPr>
                                          <m:count m:val="1"/>
                                          <m:mcJc m:val="center"/>
                                        </m:mcPr>
                                      </m:mc>
                                    </m:mcs>
                                    <m:ctrlPr>
                                      <a:rPr lang="en-US" b="0" i="1" smtClean="0">
                                        <a:solidFill>
                                          <a:srgbClr val="002060"/>
                                        </a:solidFill>
                                        <a:latin typeface="Cambria Math"/>
                                        <a:ea typeface="Cambria Math"/>
                                      </a:rPr>
                                    </m:ctrlPr>
                                  </m:mP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1</m:t>
                                          </m:r>
                                          <m:r>
                                            <a:rPr lang="en-US" b="0" i="1" smtClean="0">
                                              <a:solidFill>
                                                <a:srgbClr val="002060"/>
                                              </a:solidFill>
                                              <a:latin typeface="Cambria Math"/>
                                              <a:ea typeface="Cambria Math"/>
                                            </a:rPr>
                                            <m:t>𝑛</m:t>
                                          </m:r>
                                        </m:sub>
                                      </m:sSub>
                                    </m:e>
                                  </m:mr>
                                  <m:m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2</m:t>
                                          </m:r>
                                          <m:r>
                                            <a:rPr lang="en-US" b="0" i="1" smtClean="0">
                                              <a:solidFill>
                                                <a:srgbClr val="002060"/>
                                              </a:solidFill>
                                              <a:latin typeface="Cambria Math"/>
                                              <a:ea typeface="Cambria Math"/>
                                            </a:rPr>
                                            <m:t>𝑛</m:t>
                                          </m:r>
                                        </m:sub>
                                      </m:sSub>
                                    </m:e>
                                  </m:mr>
                                </m:m>
                              </m:e>
                            </m:mr>
                            <m:mr>
                              <m:e>
                                <m:r>
                                  <a:rPr lang="en-US" b="0" i="1" smtClean="0">
                                    <a:solidFill>
                                      <a:srgbClr val="002060"/>
                                    </a:solidFill>
                                    <a:latin typeface="Cambria Math"/>
                                    <a:ea typeface="Cambria Math"/>
                                  </a:rPr>
                                  <m:t>⋮</m:t>
                                </m:r>
                              </m:e>
                            </m:mr>
                            <m:mr>
                              <m:e>
                                <m:eqArr>
                                  <m:eqArrPr>
                                    <m:ctrlPr>
                                      <a:rPr lang="el-GR" i="1">
                                        <a:solidFill>
                                          <a:srgbClr val="002060"/>
                                        </a:solidFill>
                                        <a:latin typeface="Cambria Math"/>
                                        <a:ea typeface="Cambria Math"/>
                                      </a:rPr>
                                    </m:ctrlPr>
                                  </m:eqArrPr>
                                  <m:e>
                                    <m:sSub>
                                      <m:sSubPr>
                                        <m:ctrlPr>
                                          <a:rPr lang="el-GR" i="1">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𝑛𝑛</m:t>
                                        </m:r>
                                      </m:sub>
                                    </m:sSub>
                                  </m:e>
                                  <m:e>
                                    <m:r>
                                      <a:rPr lang="en-US" b="0" i="1" smtClean="0">
                                        <a:solidFill>
                                          <a:srgbClr val="002060"/>
                                        </a:solidFill>
                                        <a:latin typeface="Cambria Math"/>
                                        <a:ea typeface="Cambria Math"/>
                                      </a:rPr>
                                      <m:t>1</m:t>
                                    </m:r>
                                  </m:e>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  </m:t>
                                        </m:r>
                                        <m:r>
                                          <a:rPr lang="en-US" b="1">
                                            <a:solidFill>
                                              <a:srgbClr val="002060"/>
                                            </a:solidFill>
                                            <a:latin typeface="Cambria Math"/>
                                            <a:ea typeface="Cambria Math"/>
                                          </a:rPr>
                                          <m:t>𝐩</m:t>
                                        </m:r>
                                      </m:e>
                                      <m:sub>
                                        <m:r>
                                          <a:rPr lang="en-US" b="0" i="1" smtClean="0">
                                            <a:solidFill>
                                              <a:srgbClr val="002060"/>
                                            </a:solidFill>
                                            <a:latin typeface="Cambria Math"/>
                                            <a:ea typeface="Cambria Math"/>
                                          </a:rPr>
                                          <m:t>𝑛</m:t>
                                        </m:r>
                                        <m:r>
                                          <a:rPr lang="en-US" i="1">
                                            <a:solidFill>
                                              <a:srgbClr val="002060"/>
                                            </a:solidFill>
                                            <a:latin typeface="Cambria Math"/>
                                            <a:ea typeface="Cambria Math"/>
                                          </a:rPr>
                                          <m:t>,</m:t>
                                        </m:r>
                                        <m:r>
                                          <a:rPr lang="en-US" i="1">
                                            <a:solidFill>
                                              <a:srgbClr val="002060"/>
                                            </a:solidFill>
                                            <a:latin typeface="Cambria Math"/>
                                            <a:ea typeface="Cambria Math"/>
                                          </a:rPr>
                                          <m:t>𝑥</m:t>
                                        </m:r>
                                      </m:sub>
                                    </m:sSub>
                                  </m:e>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  </m:t>
                                        </m:r>
                                        <m:r>
                                          <a:rPr lang="en-US" b="1">
                                            <a:solidFill>
                                              <a:srgbClr val="002060"/>
                                            </a:solidFill>
                                            <a:latin typeface="Cambria Math"/>
                                            <a:ea typeface="Cambria Math"/>
                                          </a:rPr>
                                          <m:t>𝐩</m:t>
                                        </m:r>
                                      </m:e>
                                      <m:sub>
                                        <m:r>
                                          <a:rPr lang="en-US" b="0" i="1" smtClean="0">
                                            <a:solidFill>
                                              <a:srgbClr val="002060"/>
                                            </a:solidFill>
                                            <a:latin typeface="Cambria Math"/>
                                            <a:ea typeface="Cambria Math"/>
                                          </a:rPr>
                                          <m:t>𝑛</m:t>
                                        </m:r>
                                        <m:r>
                                          <a:rPr lang="en-US" i="1">
                                            <a:solidFill>
                                              <a:srgbClr val="002060"/>
                                            </a:solidFill>
                                            <a:latin typeface="Cambria Math"/>
                                            <a:ea typeface="Cambria Math"/>
                                          </a:rPr>
                                          <m:t>,</m:t>
                                        </m:r>
                                        <m:r>
                                          <a:rPr lang="en-US" b="0" i="1" smtClean="0">
                                            <a:solidFill>
                                              <a:srgbClr val="002060"/>
                                            </a:solidFill>
                                            <a:latin typeface="Cambria Math"/>
                                            <a:ea typeface="Cambria Math"/>
                                          </a:rPr>
                                          <m:t>𝑦</m:t>
                                        </m:r>
                                      </m:sub>
                                    </m:sSub>
                                  </m:e>
                                </m:eqArr>
                              </m:e>
                            </m:mr>
                          </m:m>
                          <m:r>
                            <a:rPr lang="en-US" b="0" i="1" smtClean="0">
                              <a:solidFill>
                                <a:srgbClr val="002060"/>
                              </a:solidFill>
                              <a:latin typeface="Cambria Math"/>
                              <a:ea typeface="Cambria Math"/>
                            </a:rPr>
                            <m:t>   </m:t>
                          </m:r>
                          <m:m>
                            <m:mPr>
                              <m:mcs>
                                <m:mc>
                                  <m:mcPr>
                                    <m:count m:val="1"/>
                                    <m:mcJc m:val="center"/>
                                  </m:mcPr>
                                </m:mc>
                              </m:mcs>
                              <m:ctrlPr>
                                <a:rPr lang="en-US" b="0" i="1" smtClean="0">
                                  <a:solidFill>
                                    <a:srgbClr val="002060"/>
                                  </a:solidFill>
                                  <a:latin typeface="Cambria Math"/>
                                  <a:ea typeface="Cambria Math"/>
                                </a:rPr>
                              </m:ctrlPr>
                            </m:mPr>
                            <m:mr>
                              <m:e>
                                <m:eqArr>
                                  <m:eqArrPr>
                                    <m:ctrlPr>
                                      <a:rPr lang="en-US" b="0" i="1" smtClean="0">
                                        <a:solidFill>
                                          <a:srgbClr val="002060"/>
                                        </a:solidFill>
                                        <a:latin typeface="Cambria Math"/>
                                        <a:ea typeface="Cambria Math"/>
                                      </a:rPr>
                                    </m:ctrlPr>
                                  </m:eqArrPr>
                                  <m:e>
                                    <m:r>
                                      <a:rPr lang="en-US" b="0" i="1" smtClean="0">
                                        <a:solidFill>
                                          <a:srgbClr val="002060"/>
                                        </a:solidFill>
                                        <a:latin typeface="Cambria Math"/>
                                        <a:ea typeface="Cambria Math"/>
                                      </a:rPr>
                                      <m:t>1</m:t>
                                    </m:r>
                                  </m:e>
                                  <m:e>
                                    <m:r>
                                      <a:rPr lang="en-US" b="0" i="1" smtClean="0">
                                        <a:solidFill>
                                          <a:srgbClr val="000000"/>
                                        </a:solidFill>
                                        <a:latin typeface="Cambria Math"/>
                                      </a:rPr>
                                      <m:t>1</m:t>
                                    </m:r>
                                  </m:e>
                                  <m:e>
                                    <m:r>
                                      <a:rPr lang="en-US" i="1">
                                        <a:solidFill>
                                          <a:srgbClr val="002060"/>
                                        </a:solidFill>
                                        <a:latin typeface="Cambria Math"/>
                                        <a:ea typeface="Cambria Math"/>
                                      </a:rPr>
                                      <m:t>⋮</m:t>
                                    </m:r>
                                  </m:e>
                                </m:eqArr>
                              </m:e>
                            </m:mr>
                            <m:mr>
                              <m:e>
                                <m:eqArr>
                                  <m:eqArrPr>
                                    <m:ctrlPr>
                                      <a:rPr lang="en-US" b="0" i="1" smtClean="0">
                                        <a:solidFill>
                                          <a:srgbClr val="002060"/>
                                        </a:solidFill>
                                        <a:latin typeface="Cambria Math"/>
                                        <a:ea typeface="Cambria Math"/>
                                      </a:rPr>
                                    </m:ctrlPr>
                                  </m:eqArrPr>
                                  <m:e>
                                    <m:r>
                                      <a:rPr lang="en-US" b="0" i="1" smtClean="0">
                                        <a:solidFill>
                                          <a:srgbClr val="002060"/>
                                        </a:solidFill>
                                        <a:latin typeface="Cambria Math"/>
                                        <a:ea typeface="Cambria Math"/>
                                      </a:rPr>
                                      <m:t>1</m:t>
                                    </m:r>
                                  </m:e>
                                  <m:e>
                                    <m:r>
                                      <a:rPr lang="en-US" b="0" i="1" smtClean="0">
                                        <a:solidFill>
                                          <a:srgbClr val="002060"/>
                                        </a:solidFill>
                                        <a:latin typeface="Cambria Math"/>
                                        <a:ea typeface="Cambria Math"/>
                                      </a:rPr>
                                      <m:t>0</m:t>
                                    </m:r>
                                  </m:e>
                                  <m:e>
                                    <m:r>
                                      <a:rPr lang="en-US" b="0" i="1" smtClean="0">
                                        <a:solidFill>
                                          <a:srgbClr val="002060"/>
                                        </a:solidFill>
                                        <a:latin typeface="Cambria Math"/>
                                        <a:ea typeface="Cambria Math"/>
                                      </a:rPr>
                                      <m:t>0</m:t>
                                    </m:r>
                                  </m:e>
                                  <m:e>
                                    <m:r>
                                      <a:rPr lang="en-US" b="0" i="1" smtClean="0">
                                        <a:solidFill>
                                          <a:srgbClr val="002060"/>
                                        </a:solidFill>
                                        <a:latin typeface="Cambria Math"/>
                                        <a:ea typeface="Cambria Math"/>
                                      </a:rPr>
                                      <m:t>0</m:t>
                                    </m:r>
                                  </m:e>
                                </m:eqArr>
                              </m:e>
                            </m:mr>
                          </m:m>
                          <m:m>
                            <m:mPr>
                              <m:mcs>
                                <m:mc>
                                  <m:mcPr>
                                    <m:count m:val="1"/>
                                    <m:mcJc m:val="center"/>
                                  </m:mcPr>
                                </m:mc>
                              </m:mcs>
                              <m:ctrlPr>
                                <a:rPr lang="en-US" b="0" i="1" smtClean="0">
                                  <a:solidFill>
                                    <a:srgbClr val="002060"/>
                                  </a:solidFill>
                                  <a:latin typeface="Cambria Math"/>
                                  <a:ea typeface="Cambria Math"/>
                                </a:rPr>
                              </m:ctrlPr>
                            </m:mPr>
                            <m:mr>
                              <m:e>
                                <m:eqArr>
                                  <m:eqArrPr>
                                    <m:ctrlPr>
                                      <a:rPr lang="en-US" b="0" i="1" smtClean="0">
                                        <a:solidFill>
                                          <a:srgbClr val="002060"/>
                                        </a:solidFill>
                                        <a:latin typeface="Cambria Math"/>
                                        <a:ea typeface="Cambria Math"/>
                                      </a:rPr>
                                    </m:ctrlPr>
                                  </m:eqArrPr>
                                  <m:e>
                                    <m:sSub>
                                      <m:sSubPr>
                                        <m:ctrlPr>
                                          <a:rPr lang="en-US" i="1">
                                            <a:solidFill>
                                              <a:srgbClr val="002060"/>
                                            </a:solidFill>
                                            <a:latin typeface="Cambria Math"/>
                                            <a:ea typeface="Cambria Math"/>
                                          </a:rPr>
                                        </m:ctrlPr>
                                      </m:sSubPr>
                                      <m:e>
                                        <m:r>
                                          <a:rPr lang="en-US" b="1" i="0" smtClean="0">
                                            <a:solidFill>
                                              <a:srgbClr val="002060"/>
                                            </a:solidFill>
                                            <a:latin typeface="Cambria Math"/>
                                            <a:ea typeface="Cambria Math"/>
                                          </a:rPr>
                                          <m:t>  </m:t>
                                        </m:r>
                                        <m:r>
                                          <a:rPr lang="en-US" b="1">
                                            <a:solidFill>
                                              <a:srgbClr val="002060"/>
                                            </a:solidFill>
                                            <a:latin typeface="Cambria Math"/>
                                            <a:ea typeface="Cambria Math"/>
                                          </a:rPr>
                                          <m:t>𝐩</m:t>
                                        </m:r>
                                      </m:e>
                                      <m:sub>
                                        <m:r>
                                          <a:rPr lang="en-US" b="0" i="1" smtClean="0">
                                            <a:solidFill>
                                              <a:srgbClr val="002060"/>
                                            </a:solidFill>
                                            <a:latin typeface="Cambria Math"/>
                                            <a:ea typeface="Cambria Math"/>
                                          </a:rPr>
                                          <m:t>1</m:t>
                                        </m:r>
                                        <m:r>
                                          <a:rPr lang="en-US" i="1">
                                            <a:solidFill>
                                              <a:srgbClr val="002060"/>
                                            </a:solidFill>
                                            <a:latin typeface="Cambria Math"/>
                                            <a:ea typeface="Cambria Math"/>
                                          </a:rPr>
                                          <m:t>,</m:t>
                                        </m:r>
                                        <m:r>
                                          <a:rPr lang="en-US" i="1">
                                            <a:solidFill>
                                              <a:srgbClr val="002060"/>
                                            </a:solidFill>
                                            <a:latin typeface="Cambria Math"/>
                                            <a:ea typeface="Cambria Math"/>
                                          </a:rPr>
                                          <m:t>𝑥</m:t>
                                        </m:r>
                                      </m:sub>
                                    </m:sSub>
                                  </m:e>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 </m:t>
                                        </m:r>
                                        <m:r>
                                          <a:rPr lang="en-US" b="1" i="0" smtClean="0">
                                            <a:solidFill>
                                              <a:srgbClr val="002060"/>
                                            </a:solidFill>
                                            <a:latin typeface="Cambria Math"/>
                                            <a:ea typeface="Cambria Math"/>
                                          </a:rPr>
                                          <m:t> </m:t>
                                        </m:r>
                                        <m:r>
                                          <a:rPr lang="en-US" b="1">
                                            <a:solidFill>
                                              <a:srgbClr val="002060"/>
                                            </a:solidFill>
                                            <a:latin typeface="Cambria Math"/>
                                            <a:ea typeface="Cambria Math"/>
                                          </a:rPr>
                                          <m:t>𝐩</m:t>
                                        </m:r>
                                      </m:e>
                                      <m:sub>
                                        <m:r>
                                          <a:rPr lang="en-US" b="0" i="1" smtClean="0">
                                            <a:solidFill>
                                              <a:srgbClr val="002060"/>
                                            </a:solidFill>
                                            <a:latin typeface="Cambria Math"/>
                                            <a:ea typeface="Cambria Math"/>
                                          </a:rPr>
                                          <m:t>2</m:t>
                                        </m:r>
                                        <m:r>
                                          <a:rPr lang="en-US" i="1">
                                            <a:solidFill>
                                              <a:srgbClr val="002060"/>
                                            </a:solidFill>
                                            <a:latin typeface="Cambria Math"/>
                                            <a:ea typeface="Cambria Math"/>
                                          </a:rPr>
                                          <m:t>,</m:t>
                                        </m:r>
                                        <m:r>
                                          <a:rPr lang="en-US" i="1">
                                            <a:solidFill>
                                              <a:srgbClr val="002060"/>
                                            </a:solidFill>
                                            <a:latin typeface="Cambria Math"/>
                                            <a:ea typeface="Cambria Math"/>
                                          </a:rPr>
                                          <m:t>𝑥</m:t>
                                        </m:r>
                                      </m:sub>
                                    </m:sSub>
                                  </m:e>
                                  <m:e>
                                    <m:r>
                                      <a:rPr lang="en-US" i="1">
                                        <a:solidFill>
                                          <a:srgbClr val="002060"/>
                                        </a:solidFill>
                                        <a:latin typeface="Cambria Math"/>
                                        <a:ea typeface="Cambria Math"/>
                                      </a:rPr>
                                      <m:t>⋮</m:t>
                                    </m:r>
                                  </m:e>
                                </m:eqArr>
                              </m:e>
                            </m:mr>
                            <m:mr>
                              <m:e>
                                <m:r>
                                  <a:rPr lang="en-US" b="0" i="1" smtClean="0">
                                    <a:solidFill>
                                      <a:srgbClr val="002060"/>
                                    </a:solidFill>
                                    <a:latin typeface="Cambria Math"/>
                                    <a:ea typeface="Cambria Math"/>
                                  </a:rPr>
                                  <m:t>  </m:t>
                                </m:r>
                                <m:eqArr>
                                  <m:eqArrPr>
                                    <m:ctrlPr>
                                      <a:rPr lang="en-US" i="1">
                                        <a:solidFill>
                                          <a:srgbClr val="002060"/>
                                        </a:solidFill>
                                        <a:latin typeface="Cambria Math"/>
                                        <a:ea typeface="Cambria Math"/>
                                      </a:rPr>
                                    </m:ctrlPr>
                                  </m:eqArrPr>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 </m:t>
                                        </m:r>
                                        <m:r>
                                          <a:rPr lang="en-US" b="1" i="0" smtClean="0">
                                            <a:solidFill>
                                              <a:srgbClr val="002060"/>
                                            </a:solidFill>
                                            <a:latin typeface="Cambria Math"/>
                                            <a:ea typeface="Cambria Math"/>
                                          </a:rPr>
                                          <m:t> </m:t>
                                        </m:r>
                                        <m:r>
                                          <a:rPr lang="en-US" b="1">
                                            <a:solidFill>
                                              <a:srgbClr val="002060"/>
                                            </a:solidFill>
                                            <a:latin typeface="Cambria Math"/>
                                            <a:ea typeface="Cambria Math"/>
                                          </a:rPr>
                                          <m:t>𝐩</m:t>
                                        </m:r>
                                      </m:e>
                                      <m:sub>
                                        <m:r>
                                          <a:rPr lang="en-US" b="0" i="1" smtClean="0">
                                            <a:solidFill>
                                              <a:srgbClr val="002060"/>
                                            </a:solidFill>
                                            <a:latin typeface="Cambria Math"/>
                                            <a:ea typeface="Cambria Math"/>
                                          </a:rPr>
                                          <m:t>𝑛</m:t>
                                        </m:r>
                                        <m:r>
                                          <a:rPr lang="en-US" i="1">
                                            <a:solidFill>
                                              <a:srgbClr val="002060"/>
                                            </a:solidFill>
                                            <a:latin typeface="Cambria Math"/>
                                            <a:ea typeface="Cambria Math"/>
                                          </a:rPr>
                                          <m:t>,</m:t>
                                        </m:r>
                                        <m:r>
                                          <a:rPr lang="en-US" i="1">
                                            <a:solidFill>
                                              <a:srgbClr val="002060"/>
                                            </a:solidFill>
                                            <a:latin typeface="Cambria Math"/>
                                            <a:ea typeface="Cambria Math"/>
                                          </a:rPr>
                                          <m:t>𝑥</m:t>
                                        </m:r>
                                      </m:sub>
                                    </m:sSub>
                                  </m:e>
                                  <m:e>
                                    <m:r>
                                      <a:rPr lang="en-US" b="0" i="1" smtClean="0">
                                        <a:solidFill>
                                          <a:srgbClr val="002060"/>
                                        </a:solidFill>
                                        <a:latin typeface="Cambria Math"/>
                                        <a:ea typeface="Cambria Math"/>
                                      </a:rPr>
                                      <m:t>0</m:t>
                                    </m:r>
                                  </m:e>
                                  <m:e>
                                    <m:r>
                                      <a:rPr lang="en-US" b="0" i="1" smtClean="0">
                                        <a:solidFill>
                                          <a:srgbClr val="002060"/>
                                        </a:solidFill>
                                        <a:latin typeface="Cambria Math"/>
                                        <a:ea typeface="Cambria Math"/>
                                      </a:rPr>
                                      <m:t>0</m:t>
                                    </m:r>
                                  </m:e>
                                  <m:e>
                                    <m:r>
                                      <a:rPr lang="en-US" b="0" i="1" smtClean="0">
                                        <a:solidFill>
                                          <a:srgbClr val="002060"/>
                                        </a:solidFill>
                                        <a:latin typeface="Cambria Math"/>
                                        <a:ea typeface="Cambria Math"/>
                                      </a:rPr>
                                      <m:t>0</m:t>
                                    </m:r>
                                  </m:e>
                                </m:eqArr>
                              </m:e>
                            </m:mr>
                          </m:m>
                          <m:m>
                            <m:mPr>
                              <m:mcs>
                                <m:mc>
                                  <m:mcPr>
                                    <m:count m:val="1"/>
                                    <m:mcJc m:val="center"/>
                                  </m:mcPr>
                                </m:mc>
                              </m:mcs>
                              <m:ctrlPr>
                                <a:rPr lang="en-US" b="0" i="1" smtClean="0">
                                  <a:solidFill>
                                    <a:srgbClr val="002060"/>
                                  </a:solidFill>
                                  <a:latin typeface="Cambria Math"/>
                                  <a:ea typeface="Cambria Math"/>
                                </a:rPr>
                              </m:ctrlPr>
                            </m:mPr>
                            <m:mr>
                              <m:e>
                                <m:eqArr>
                                  <m:eqArrPr>
                                    <m:ctrlPr>
                                      <a:rPr lang="en-US" b="0" i="1" smtClean="0">
                                        <a:solidFill>
                                          <a:srgbClr val="002060"/>
                                        </a:solidFill>
                                        <a:latin typeface="Cambria Math"/>
                                        <a:ea typeface="Cambria Math"/>
                                      </a:rPr>
                                    </m:ctrlPr>
                                  </m:eqArrPr>
                                  <m:e>
                                    <m:r>
                                      <a:rPr lang="en-US" b="0" i="1" smtClean="0">
                                        <a:solidFill>
                                          <a:srgbClr val="002060"/>
                                        </a:solidFill>
                                        <a:latin typeface="Cambria Math"/>
                                        <a:ea typeface="Cambria Math"/>
                                      </a:rPr>
                                      <m:t> </m:t>
                                    </m:r>
                                    <m:sSub>
                                      <m:sSubPr>
                                        <m:ctrlPr>
                                          <a:rPr lang="en-US" i="1">
                                            <a:solidFill>
                                              <a:srgbClr val="002060"/>
                                            </a:solidFill>
                                            <a:latin typeface="Cambria Math"/>
                                            <a:ea typeface="Cambria Math"/>
                                          </a:rPr>
                                        </m:ctrlPr>
                                      </m:sSubPr>
                                      <m:e>
                                        <m:r>
                                          <a:rPr lang="en-US" b="1" i="0" smtClean="0">
                                            <a:solidFill>
                                              <a:srgbClr val="002060"/>
                                            </a:solidFill>
                                            <a:latin typeface="Cambria Math"/>
                                            <a:ea typeface="Cambria Math"/>
                                          </a:rPr>
                                          <m:t> </m:t>
                                        </m:r>
                                        <m:r>
                                          <a:rPr lang="en-US" b="1">
                                            <a:solidFill>
                                              <a:srgbClr val="002060"/>
                                            </a:solidFill>
                                            <a:latin typeface="Cambria Math"/>
                                            <a:ea typeface="Cambria Math"/>
                                          </a:rPr>
                                          <m:t>𝐩</m:t>
                                        </m:r>
                                      </m:e>
                                      <m:sub>
                                        <m:r>
                                          <a:rPr lang="en-US" b="0" i="1" smtClean="0">
                                            <a:solidFill>
                                              <a:srgbClr val="002060"/>
                                            </a:solidFill>
                                            <a:latin typeface="Cambria Math"/>
                                            <a:ea typeface="Cambria Math"/>
                                          </a:rPr>
                                          <m:t>1</m:t>
                                        </m:r>
                                        <m:r>
                                          <a:rPr lang="en-US" i="1">
                                            <a:solidFill>
                                              <a:srgbClr val="002060"/>
                                            </a:solidFill>
                                            <a:latin typeface="Cambria Math"/>
                                            <a:ea typeface="Cambria Math"/>
                                          </a:rPr>
                                          <m:t>,</m:t>
                                        </m:r>
                                        <m:r>
                                          <a:rPr lang="en-US" b="0" i="1" smtClean="0">
                                            <a:solidFill>
                                              <a:srgbClr val="002060"/>
                                            </a:solidFill>
                                            <a:latin typeface="Cambria Math"/>
                                            <a:ea typeface="Cambria Math"/>
                                          </a:rPr>
                                          <m:t>𝑦</m:t>
                                        </m:r>
                                      </m:sub>
                                    </m:sSub>
                                  </m:e>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 </m:t>
                                        </m:r>
                                        <m:r>
                                          <a:rPr lang="en-US" b="1" i="0" smtClean="0">
                                            <a:solidFill>
                                              <a:srgbClr val="002060"/>
                                            </a:solidFill>
                                            <a:latin typeface="Cambria Math"/>
                                            <a:ea typeface="Cambria Math"/>
                                          </a:rPr>
                                          <m:t> </m:t>
                                        </m:r>
                                        <m:r>
                                          <a:rPr lang="en-US" b="1">
                                            <a:solidFill>
                                              <a:srgbClr val="002060"/>
                                            </a:solidFill>
                                            <a:latin typeface="Cambria Math"/>
                                            <a:ea typeface="Cambria Math"/>
                                          </a:rPr>
                                          <m:t>𝐩</m:t>
                                        </m:r>
                                      </m:e>
                                      <m:sub>
                                        <m:r>
                                          <a:rPr lang="en-US" i="1">
                                            <a:solidFill>
                                              <a:srgbClr val="002060"/>
                                            </a:solidFill>
                                            <a:latin typeface="Cambria Math"/>
                                            <a:ea typeface="Cambria Math"/>
                                          </a:rPr>
                                          <m:t>2</m:t>
                                        </m:r>
                                        <m:r>
                                          <a:rPr lang="en-US" i="1">
                                            <a:solidFill>
                                              <a:srgbClr val="002060"/>
                                            </a:solidFill>
                                            <a:latin typeface="Cambria Math"/>
                                            <a:ea typeface="Cambria Math"/>
                                          </a:rPr>
                                          <m:t>,</m:t>
                                        </m:r>
                                        <m:r>
                                          <a:rPr lang="en-US" b="0" i="1" smtClean="0">
                                            <a:solidFill>
                                              <a:srgbClr val="002060"/>
                                            </a:solidFill>
                                            <a:latin typeface="Cambria Math"/>
                                            <a:ea typeface="Cambria Math"/>
                                          </a:rPr>
                                          <m:t>𝑦</m:t>
                                        </m:r>
                                      </m:sub>
                                    </m:sSub>
                                  </m:e>
                                  <m:e>
                                    <m:r>
                                      <a:rPr lang="en-US" i="1">
                                        <a:solidFill>
                                          <a:srgbClr val="002060"/>
                                        </a:solidFill>
                                        <a:latin typeface="Cambria Math"/>
                                        <a:ea typeface="Cambria Math"/>
                                      </a:rPr>
                                      <m:t>⋮</m:t>
                                    </m:r>
                                  </m:e>
                                </m:eqArr>
                              </m:e>
                            </m:mr>
                            <m:mr>
                              <m:e>
                                <m:eqArr>
                                  <m:eqArrPr>
                                    <m:ctrlPr>
                                      <a:rPr lang="en-US" i="1">
                                        <a:solidFill>
                                          <a:srgbClr val="002060"/>
                                        </a:solidFill>
                                        <a:latin typeface="Cambria Math"/>
                                        <a:ea typeface="Cambria Math"/>
                                      </a:rPr>
                                    </m:ctrlPr>
                                  </m:eqArrPr>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 </m:t>
                                        </m:r>
                                        <m:r>
                                          <a:rPr lang="en-US" b="1">
                                            <a:solidFill>
                                              <a:srgbClr val="002060"/>
                                            </a:solidFill>
                                            <a:latin typeface="Cambria Math"/>
                                            <a:ea typeface="Cambria Math"/>
                                          </a:rPr>
                                          <m:t> </m:t>
                                        </m:r>
                                        <m:r>
                                          <a:rPr lang="en-US" b="1">
                                            <a:solidFill>
                                              <a:srgbClr val="002060"/>
                                            </a:solidFill>
                                            <a:latin typeface="Cambria Math"/>
                                            <a:ea typeface="Cambria Math"/>
                                          </a:rPr>
                                          <m:t>𝐩</m:t>
                                        </m:r>
                                      </m:e>
                                      <m:sub>
                                        <m:r>
                                          <a:rPr lang="en-US" i="1">
                                            <a:solidFill>
                                              <a:srgbClr val="002060"/>
                                            </a:solidFill>
                                            <a:latin typeface="Cambria Math"/>
                                            <a:ea typeface="Cambria Math"/>
                                          </a:rPr>
                                          <m:t>𝑛</m:t>
                                        </m:r>
                                        <m:r>
                                          <a:rPr lang="en-US" i="1">
                                            <a:solidFill>
                                              <a:srgbClr val="002060"/>
                                            </a:solidFill>
                                            <a:latin typeface="Cambria Math"/>
                                            <a:ea typeface="Cambria Math"/>
                                          </a:rPr>
                                          <m:t>,</m:t>
                                        </m:r>
                                        <m:r>
                                          <a:rPr lang="en-US" b="0" i="1" smtClean="0">
                                            <a:solidFill>
                                              <a:srgbClr val="002060"/>
                                            </a:solidFill>
                                            <a:latin typeface="Cambria Math"/>
                                            <a:ea typeface="Cambria Math"/>
                                          </a:rPr>
                                          <m:t>𝑦</m:t>
                                        </m:r>
                                      </m:sub>
                                    </m:sSub>
                                  </m:e>
                                  <m:e>
                                    <m:r>
                                      <a:rPr lang="en-US" b="0" i="1" smtClean="0">
                                        <a:solidFill>
                                          <a:srgbClr val="002060"/>
                                        </a:solidFill>
                                        <a:latin typeface="Cambria Math"/>
                                        <a:ea typeface="Cambria Math"/>
                                      </a:rPr>
                                      <m:t>0</m:t>
                                    </m:r>
                                  </m:e>
                                  <m:e>
                                    <m:r>
                                      <a:rPr lang="en-US" b="0" i="1" smtClean="0">
                                        <a:solidFill>
                                          <a:srgbClr val="002060"/>
                                        </a:solidFill>
                                        <a:latin typeface="Cambria Math"/>
                                        <a:ea typeface="Cambria Math"/>
                                      </a:rPr>
                                      <m:t>0</m:t>
                                    </m:r>
                                  </m:e>
                                  <m:e>
                                    <m:r>
                                      <a:rPr lang="en-US" b="0" i="1" smtClean="0">
                                        <a:solidFill>
                                          <a:srgbClr val="002060"/>
                                        </a:solidFill>
                                        <a:latin typeface="Cambria Math"/>
                                        <a:ea typeface="Cambria Math"/>
                                      </a:rPr>
                                      <m:t>0</m:t>
                                    </m:r>
                                  </m:e>
                                </m:eqArr>
                              </m:e>
                            </m:mr>
                          </m:m>
                        </m:e>
                      </m:d>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sSub>
                                <m:sSubPr>
                                  <m:ctrlPr>
                                    <a:rPr lang="en-US" b="0" i="1" smtClean="0">
                                      <a:solidFill>
                                        <a:srgbClr val="002060"/>
                                      </a:solidFill>
                                      <a:latin typeface="Cambria Math"/>
                                      <a:ea typeface="Cambria Math"/>
                                    </a:rPr>
                                  </m:ctrlPr>
                                </m:sSubPr>
                                <m:e>
                                  <m:r>
                                    <a:rPr lang="en-US" b="0" i="1" smtClean="0">
                                      <a:solidFill>
                                        <a:srgbClr val="002060"/>
                                      </a:solidFill>
                                      <a:latin typeface="Cambria Math"/>
                                      <a:ea typeface="Cambria Math"/>
                                    </a:rPr>
                                    <m:t>𝜆</m:t>
                                  </m:r>
                                </m:e>
                                <m:sub>
                                  <m:r>
                                    <a:rPr lang="en-US" b="0" i="1" smtClean="0">
                                      <a:solidFill>
                                        <a:srgbClr val="002060"/>
                                      </a:solidFill>
                                      <a:latin typeface="Cambria Math"/>
                                      <a:ea typeface="Cambria Math"/>
                                    </a:rPr>
                                    <m:t>1</m:t>
                                  </m:r>
                                </m:sub>
                              </m:sSub>
                            </m:e>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b="0" i="1" smtClean="0">
                                      <a:solidFill>
                                        <a:srgbClr val="002060"/>
                                      </a:solidFill>
                                      <a:latin typeface="Cambria Math"/>
                                      <a:ea typeface="Cambria Math"/>
                                    </a:rPr>
                                    <m:t>2</m:t>
                                  </m:r>
                                </m:sub>
                              </m:sSub>
                            </m:e>
                            <m:e>
                              <m:r>
                                <a:rPr lang="el-GR" i="1" smtClean="0">
                                  <a:solidFill>
                                    <a:srgbClr val="000000"/>
                                  </a:solidFill>
                                  <a:latin typeface="Cambria Math"/>
                                  <a:ea typeface="Cambria Math"/>
                                </a:rPr>
                                <m:t>⋮</m:t>
                              </m:r>
                            </m:e>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𝜆</m:t>
                                  </m:r>
                                </m:e>
                                <m:sub>
                                  <m:r>
                                    <a:rPr lang="en-US" b="0" i="1" smtClean="0">
                                      <a:solidFill>
                                        <a:srgbClr val="002060"/>
                                      </a:solidFill>
                                      <a:latin typeface="Cambria Math"/>
                                      <a:ea typeface="Cambria Math"/>
                                    </a:rPr>
                                    <m:t>𝑛</m:t>
                                  </m:r>
                                </m:sub>
                              </m:sSub>
                            </m:e>
                            <m:e>
                              <m:r>
                                <a:rPr lang="en-US" b="0" i="1" smtClean="0">
                                  <a:solidFill>
                                    <a:srgbClr val="002060"/>
                                  </a:solidFill>
                                  <a:latin typeface="Cambria Math"/>
                                  <a:ea typeface="Cambria Math"/>
                                </a:rPr>
                                <m:t>𝑎</m:t>
                              </m:r>
                            </m:e>
                            <m:e>
                              <m:r>
                                <a:rPr lang="en-US" b="0" i="1" smtClean="0">
                                  <a:solidFill>
                                    <a:srgbClr val="002060"/>
                                  </a:solidFill>
                                  <a:latin typeface="Cambria Math"/>
                                  <a:ea typeface="Cambria Math"/>
                                </a:rPr>
                                <m:t>𝑏</m:t>
                              </m:r>
                            </m:e>
                            <m:e>
                              <m:r>
                                <a:rPr lang="en-US" b="0" i="1" smtClean="0">
                                  <a:solidFill>
                                    <a:srgbClr val="002060"/>
                                  </a:solidFill>
                                  <a:latin typeface="Cambria Math"/>
                                  <a:ea typeface="Cambria Math"/>
                                </a:rPr>
                                <m:t>𝑐</m:t>
                              </m:r>
                            </m:e>
                          </m:eqArr>
                        </m:e>
                      </m:d>
                      <m:r>
                        <a:rPr lang="en-US" b="0" i="1" smtClean="0">
                          <a:solidFill>
                            <a:srgbClr val="002060"/>
                          </a:solidFill>
                          <a:latin typeface="Cambria Math"/>
                          <a:ea typeface="Cambria Math"/>
                        </a:rPr>
                        <m:t>=</m:t>
                      </m:r>
                      <m:d>
                        <m:dPr>
                          <m:begChr m:val="["/>
                          <m:endChr m:val="]"/>
                          <m:ctrlPr>
                            <a:rPr lang="en-US" b="0" i="1" smtClean="0">
                              <a:solidFill>
                                <a:srgbClr val="002060"/>
                              </a:solidFill>
                              <a:latin typeface="Cambria Math"/>
                              <a:ea typeface="Cambria Math"/>
                            </a:rPr>
                          </m:ctrlPr>
                        </m:dPr>
                        <m:e>
                          <m:eqArr>
                            <m:eqArrPr>
                              <m:ctrlPr>
                                <a:rPr lang="en-US" b="0" i="1" smtClean="0">
                                  <a:solidFill>
                                    <a:srgbClr val="002060"/>
                                  </a:solidFill>
                                  <a:latin typeface="Cambria Math"/>
                                  <a:ea typeface="Cambria Math"/>
                                </a:rPr>
                              </m:ctrlPr>
                            </m:eqArrPr>
                            <m:e>
                              <m:r>
                                <a:rPr lang="en-US" b="0" i="1" smtClean="0">
                                  <a:solidFill>
                                    <a:srgbClr val="002060"/>
                                  </a:solidFill>
                                  <a:latin typeface="Cambria Math"/>
                                  <a:ea typeface="Cambria Math"/>
                                </a:rPr>
                                <m:t>𝑓</m:t>
                              </m:r>
                            </m:e>
                            <m:e>
                              <m:r>
                                <a:rPr lang="en-US" b="0" i="1" smtClean="0">
                                  <a:solidFill>
                                    <a:srgbClr val="002060"/>
                                  </a:solidFill>
                                  <a:latin typeface="Cambria Math"/>
                                  <a:ea typeface="Cambria Math"/>
                                </a:rPr>
                                <m:t>𝑓</m:t>
                              </m:r>
                            </m:e>
                            <m:e>
                              <m:r>
                                <a:rPr lang="el-GR" i="1">
                                  <a:solidFill>
                                    <a:srgbClr val="000000"/>
                                  </a:solidFill>
                                  <a:latin typeface="Cambria Math"/>
                                  <a:ea typeface="Cambria Math"/>
                                </a:rPr>
                                <m:t>⋮</m:t>
                              </m:r>
                            </m:e>
                            <m:e>
                              <m:r>
                                <a:rPr lang="en-US" b="0" i="1" smtClean="0">
                                  <a:solidFill>
                                    <a:srgbClr val="002060"/>
                                  </a:solidFill>
                                  <a:latin typeface="Cambria Math"/>
                                  <a:ea typeface="Cambria Math"/>
                                </a:rPr>
                                <m:t>𝑓</m:t>
                              </m:r>
                            </m:e>
                            <m:e>
                              <m:r>
                                <a:rPr lang="en-US" b="0" i="1" smtClean="0">
                                  <a:solidFill>
                                    <a:srgbClr val="002060"/>
                                  </a:solidFill>
                                  <a:latin typeface="Cambria Math"/>
                                  <a:ea typeface="Cambria Math"/>
                                </a:rPr>
                                <m:t>0</m:t>
                              </m:r>
                            </m:e>
                            <m:e>
                              <m:r>
                                <a:rPr lang="en-US" b="0" i="1" smtClean="0">
                                  <a:solidFill>
                                    <a:srgbClr val="002060"/>
                                  </a:solidFill>
                                  <a:latin typeface="Cambria Math"/>
                                  <a:ea typeface="Cambria Math"/>
                                </a:rPr>
                                <m:t>0</m:t>
                              </m:r>
                            </m:e>
                            <m:e>
                              <m:r>
                                <a:rPr lang="en-US" b="0" i="1" smtClean="0">
                                  <a:solidFill>
                                    <a:srgbClr val="002060"/>
                                  </a:solidFill>
                                  <a:latin typeface="Cambria Math"/>
                                  <a:ea typeface="Cambria Math"/>
                                </a:rPr>
                                <m:t>0</m:t>
                              </m:r>
                            </m:e>
                          </m:eqArr>
                        </m:e>
                      </m:d>
                    </m:oMath>
                  </m:oMathPara>
                </a14:m>
                <a:endParaRPr lang="en-US" dirty="0" smtClean="0">
                  <a:solidFill>
                    <a:srgbClr val="002060"/>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428763" y="2055625"/>
                <a:ext cx="6886437" cy="2573525"/>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11025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211" y="1321163"/>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mc:AlternateContent xmlns:mc="http://schemas.openxmlformats.org/markup-compatibility/2006">
        <mc:Choice xmlns:a14="http://schemas.microsoft.com/office/drawing/2010/main" Requires="a14">
          <p:sp>
            <p:nvSpPr>
              <p:cNvPr id="28" name="Content Placeholder 2"/>
              <p:cNvSpPr txBox="1">
                <a:spLocks/>
              </p:cNvSpPr>
              <p:nvPr/>
            </p:nvSpPr>
            <p:spPr>
              <a:xfrm>
                <a:off x="533400" y="1428750"/>
                <a:ext cx="47244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Let’s solve with f = 1</a:t>
                </a:r>
              </a:p>
              <a:p>
                <a:r>
                  <a:rPr lang="en-US" sz="1600" dirty="0" smtClean="0"/>
                  <a:t>Field = 0 again</a:t>
                </a:r>
              </a:p>
              <a:p>
                <a:r>
                  <a:rPr lang="en-US" sz="1600" dirty="0" smtClean="0"/>
                  <a:t>What happened?</a:t>
                </a:r>
              </a:p>
              <a:p>
                <a:pPr lvl="1"/>
                <a:r>
                  <a:rPr lang="en-US" sz="1400" dirty="0" smtClean="0"/>
                  <a:t>Another trivial solution</a:t>
                </a:r>
              </a:p>
              <a:p>
                <a:pPr lvl="1"/>
                <a:r>
                  <a:rPr lang="en-US" sz="1400" dirty="0" smtClean="0"/>
                  <a:t>a = 1, b = c = 0</a:t>
                </a:r>
              </a:p>
              <a:p>
                <a:pPr lvl="1"/>
                <a14:m>
                  <m:oMath xmlns:m="http://schemas.openxmlformats.org/officeDocument/2006/math">
                    <m:sSub>
                      <m:sSubPr>
                        <m:ctrlPr>
                          <a:rPr lang="en-US" sz="1400" i="1">
                            <a:solidFill>
                              <a:srgbClr val="002060"/>
                            </a:solidFill>
                            <a:latin typeface="Cambria Math"/>
                            <a:ea typeface="Cambria Math"/>
                          </a:rPr>
                        </m:ctrlPr>
                      </m:sSubPr>
                      <m:e>
                        <m:r>
                          <a:rPr lang="en-US" sz="1400" i="1">
                            <a:solidFill>
                              <a:srgbClr val="002060"/>
                            </a:solidFill>
                            <a:latin typeface="Cambria Math"/>
                            <a:ea typeface="Cambria Math"/>
                          </a:rPr>
                          <m:t>𝜆</m:t>
                        </m:r>
                      </m:e>
                      <m:sub>
                        <m:r>
                          <a:rPr lang="en-US" sz="1400" i="1">
                            <a:solidFill>
                              <a:srgbClr val="002060"/>
                            </a:solidFill>
                            <a:latin typeface="Cambria Math"/>
                            <a:ea typeface="Cambria Math"/>
                          </a:rPr>
                          <m:t>𝑖</m:t>
                        </m:r>
                      </m:sub>
                    </m:sSub>
                  </m:oMath>
                </a14:m>
                <a:r>
                  <a:rPr lang="en-US" sz="1400" dirty="0" smtClean="0"/>
                  <a:t> = 0</a:t>
                </a:r>
              </a:p>
              <a:p>
                <a:r>
                  <a:rPr lang="en-US" sz="1600" dirty="0" smtClean="0"/>
                  <a:t>We can fix this by adding external control points, e.g., additional RBF kernels that are guaranteed to be in the region that is exterior to our curve</a:t>
                </a:r>
              </a:p>
              <a:p>
                <a:endParaRPr lang="en-US" sz="1600" dirty="0"/>
              </a:p>
            </p:txBody>
          </p:sp>
        </mc:Choice>
        <mc:Fallback>
          <p:sp>
            <p:nvSpPr>
              <p:cNvPr id="28" name="Content Placeholder 2"/>
              <p:cNvSpPr txBox="1">
                <a:spLocks noRot="1" noChangeAspect="1" noMove="1" noResize="1" noEditPoints="1" noAdjustHandles="1" noChangeArrowheads="1" noChangeShapeType="1" noTextEdit="1"/>
              </p:cNvSpPr>
              <p:nvPr/>
            </p:nvSpPr>
            <p:spPr>
              <a:xfrm>
                <a:off x="533400" y="1428750"/>
                <a:ext cx="4724400" cy="2743200"/>
              </a:xfrm>
              <a:prstGeom prst="rect">
                <a:avLst/>
              </a:prstGeom>
              <a:blipFill rotWithShape="1">
                <a:blip r:embed="rId4"/>
                <a:stretch>
                  <a:fillRect l="-129" t="-667" b="-1778"/>
                </a:stretch>
              </a:blipFill>
            </p:spPr>
            <p:txBody>
              <a:bodyPr/>
              <a:lstStyle/>
              <a:p>
                <a:r>
                  <a:rPr lang="en-US">
                    <a:noFill/>
                  </a:rPr>
                  <a:t> </a:t>
                </a:r>
              </a:p>
            </p:txBody>
          </p:sp>
        </mc:Fallback>
      </mc:AlternateContent>
    </p:spTree>
    <p:extLst>
      <p:ext uri="{BB962C8B-B14F-4D97-AF65-F5344CB8AC3E}">
        <p14:creationId xmlns:p14="http://schemas.microsoft.com/office/powerpoint/2010/main" val="3060917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223" y="1321163"/>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533400" y="1428750"/>
            <a:ext cx="4724400" cy="33147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Now we have the original 3 points with f = 0, which lie on the desired isocurve</a:t>
            </a:r>
          </a:p>
          <a:p>
            <a:r>
              <a:rPr lang="en-US" sz="1600" dirty="0" smtClean="0"/>
              <a:t>Plus 4 external points that lie somewhere known to be in the exterior area away from the isocurve</a:t>
            </a:r>
          </a:p>
          <a:p>
            <a:pPr lvl="1"/>
            <a:r>
              <a:rPr lang="en-US" sz="1400" dirty="0" smtClean="0"/>
              <a:t>For example figure, external points</a:t>
            </a:r>
            <a:r>
              <a:rPr lang="en-US" sz="1400" dirty="0" smtClean="0">
                <a:solidFill>
                  <a:srgbClr val="002060"/>
                </a:solidFill>
              </a:rPr>
              <a:t>*</a:t>
            </a:r>
            <a:r>
              <a:rPr lang="en-US" sz="1400" dirty="0" smtClean="0"/>
              <a:t> are at (-5,-5), (5,-5), (5,5), and (-5,5)</a:t>
            </a:r>
            <a:endParaRPr lang="en-US" sz="1400" dirty="0" smtClean="0">
              <a:solidFill>
                <a:srgbClr val="002060"/>
              </a:solidFill>
            </a:endParaRPr>
          </a:p>
          <a:p>
            <a:pPr lvl="1"/>
            <a:r>
              <a:rPr lang="en-US" sz="1400" dirty="0" smtClean="0"/>
              <a:t>Those are somewhat arbitrary</a:t>
            </a:r>
          </a:p>
          <a:p>
            <a:pPr lvl="1"/>
            <a:r>
              <a:rPr lang="en-US" sz="1400" dirty="0" smtClean="0"/>
              <a:t>Solve for f = 1 at these external points</a:t>
            </a:r>
          </a:p>
          <a:p>
            <a:r>
              <a:rPr lang="en-US" sz="1600" dirty="0" smtClean="0"/>
              <a:t>Now the solution looks better</a:t>
            </a:r>
            <a:endParaRPr lang="en-US" sz="1400" dirty="0"/>
          </a:p>
          <a:p>
            <a:r>
              <a:rPr lang="en-US" sz="1400" dirty="0" smtClean="0"/>
              <a:t>Isocurve is more tightly bound to the surface points</a:t>
            </a:r>
            <a:endParaRPr lang="en-US" sz="1600" dirty="0" smtClean="0"/>
          </a:p>
        </p:txBody>
      </p:sp>
      <p:sp>
        <p:nvSpPr>
          <p:cNvPr id="30" name="Oval 29"/>
          <p:cNvSpPr/>
          <p:nvPr/>
        </p:nvSpPr>
        <p:spPr bwMode="auto">
          <a:xfrm>
            <a:off x="7947876" y="5086856"/>
            <a:ext cx="118872" cy="118872"/>
          </a:xfrm>
          <a:prstGeom prst="ellipse">
            <a:avLst/>
          </a:prstGeom>
          <a:gradFill>
            <a:gsLst>
              <a:gs pos="0">
                <a:schemeClr val="accent3">
                  <a:lumMod val="50000"/>
                </a:schemeClr>
              </a:gs>
              <a:gs pos="100000">
                <a:srgbClr val="00B050"/>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p:cNvSpPr/>
          <p:nvPr/>
        </p:nvSpPr>
        <p:spPr bwMode="auto">
          <a:xfrm>
            <a:off x="3338976" y="5086856"/>
            <a:ext cx="118872" cy="118872"/>
          </a:xfrm>
          <a:prstGeom prst="ellipse">
            <a:avLst/>
          </a:prstGeom>
          <a:gradFill>
            <a:gsLst>
              <a:gs pos="0">
                <a:schemeClr val="accent3">
                  <a:lumMod val="50000"/>
                </a:schemeClr>
              </a:gs>
              <a:gs pos="100000">
                <a:srgbClr val="00B050"/>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33"/>
          <p:cNvSpPr/>
          <p:nvPr/>
        </p:nvSpPr>
        <p:spPr bwMode="auto">
          <a:xfrm>
            <a:off x="7947876" y="382308"/>
            <a:ext cx="118872" cy="118872"/>
          </a:xfrm>
          <a:prstGeom prst="ellipse">
            <a:avLst/>
          </a:prstGeom>
          <a:gradFill>
            <a:gsLst>
              <a:gs pos="0">
                <a:schemeClr val="accent3">
                  <a:lumMod val="50000"/>
                </a:schemeClr>
              </a:gs>
              <a:gs pos="100000">
                <a:srgbClr val="00B050"/>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p:cNvSpPr/>
          <p:nvPr/>
        </p:nvSpPr>
        <p:spPr bwMode="auto">
          <a:xfrm>
            <a:off x="3338976" y="382308"/>
            <a:ext cx="118872" cy="118872"/>
          </a:xfrm>
          <a:prstGeom prst="ellipse">
            <a:avLst/>
          </a:prstGeom>
          <a:gradFill>
            <a:gsLst>
              <a:gs pos="0">
                <a:schemeClr val="accent3">
                  <a:lumMod val="50000"/>
                </a:schemeClr>
              </a:gs>
              <a:gs pos="100000">
                <a:srgbClr val="00B050"/>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114300" y="4629150"/>
            <a:ext cx="5112297" cy="369332"/>
          </a:xfrm>
          <a:prstGeom prst="rect">
            <a:avLst/>
          </a:prstGeom>
          <a:noFill/>
        </p:spPr>
        <p:txBody>
          <a:bodyPr wrap="none" rtlCol="0">
            <a:spAutoFit/>
          </a:bodyPr>
          <a:lstStyle/>
          <a:p>
            <a:r>
              <a:rPr lang="en-US" sz="1800" dirty="0" smtClean="0">
                <a:solidFill>
                  <a:srgbClr val="002060"/>
                </a:solidFill>
              </a:rPr>
              <a:t>*see green points (   ) near edges of page</a:t>
            </a:r>
            <a:endParaRPr lang="en-US" sz="1800" dirty="0" smtClean="0">
              <a:solidFill>
                <a:srgbClr val="002060"/>
              </a:solidFill>
            </a:endParaRPr>
          </a:p>
        </p:txBody>
      </p:sp>
      <p:sp>
        <p:nvSpPr>
          <p:cNvPr id="36" name="Oval 35"/>
          <p:cNvSpPr/>
          <p:nvPr/>
        </p:nvSpPr>
        <p:spPr bwMode="auto">
          <a:xfrm>
            <a:off x="2507520" y="4784922"/>
            <a:ext cx="118872" cy="118872"/>
          </a:xfrm>
          <a:prstGeom prst="ellipse">
            <a:avLst/>
          </a:prstGeom>
          <a:gradFill>
            <a:gsLst>
              <a:gs pos="0">
                <a:schemeClr val="accent3">
                  <a:lumMod val="50000"/>
                </a:schemeClr>
              </a:gs>
              <a:gs pos="100000">
                <a:srgbClr val="00B050"/>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92801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448" y="1322542"/>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533400" y="1428750"/>
            <a:ext cx="4724400" cy="33147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What happens when we move our external points to (-25,-25), (25,-25), (25,25), and (-25,25)?</a:t>
            </a:r>
          </a:p>
          <a:p>
            <a:pPr marL="0" indent="0">
              <a:buNone/>
            </a:pPr>
            <a:endParaRPr lang="en-US" sz="1600" dirty="0" smtClean="0"/>
          </a:p>
        </p:txBody>
      </p:sp>
    </p:spTree>
    <p:extLst>
      <p:ext uri="{BB962C8B-B14F-4D97-AF65-F5344CB8AC3E}">
        <p14:creationId xmlns:p14="http://schemas.microsoft.com/office/powerpoint/2010/main" val="1315716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448" y="1322542"/>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533400" y="1428750"/>
            <a:ext cx="4724400" cy="33147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What happens when we move our external points to (-25,-25), (25,-25), (25,25), and (-25,25)?</a:t>
            </a:r>
          </a:p>
          <a:p>
            <a:r>
              <a:rPr lang="en-US" sz="1600" dirty="0" smtClean="0"/>
              <a:t>Isocurve moves towards a circle that interpolates the 3 kernel points</a:t>
            </a:r>
          </a:p>
          <a:p>
            <a:pPr marL="0" indent="0">
              <a:buNone/>
            </a:pPr>
            <a:endParaRPr lang="en-US" sz="1600" dirty="0" smtClean="0"/>
          </a:p>
        </p:txBody>
      </p:sp>
      <p:sp>
        <p:nvSpPr>
          <p:cNvPr id="30" name="Oval 29"/>
          <p:cNvSpPr/>
          <p:nvPr/>
        </p:nvSpPr>
        <p:spPr bwMode="auto">
          <a:xfrm>
            <a:off x="5706908" y="1852570"/>
            <a:ext cx="2286000" cy="2188896"/>
          </a:xfrm>
          <a:prstGeom prst="ellipse">
            <a:avLst/>
          </a:prstGeom>
          <a:noFill/>
          <a:ln w="38100"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32801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223" y="1321163"/>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533400" y="1428750"/>
            <a:ext cx="4724400" cy="33147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What happens when we move our external points to (-250,-250), (250,-250), (250,250), and (-250,250)?</a:t>
            </a:r>
          </a:p>
          <a:p>
            <a:r>
              <a:rPr lang="en-US" sz="1600" dirty="0" smtClean="0"/>
              <a:t>Closer convergence to a circle</a:t>
            </a:r>
          </a:p>
          <a:p>
            <a:pPr marL="0" indent="0">
              <a:buNone/>
            </a:pPr>
            <a:endParaRPr lang="en-US" sz="1600" dirty="0" smtClean="0"/>
          </a:p>
        </p:txBody>
      </p:sp>
      <p:sp>
        <p:nvSpPr>
          <p:cNvPr id="31" name="Oval 30"/>
          <p:cNvSpPr/>
          <p:nvPr/>
        </p:nvSpPr>
        <p:spPr bwMode="auto">
          <a:xfrm>
            <a:off x="5706908" y="1852570"/>
            <a:ext cx="2286000" cy="2188896"/>
          </a:xfrm>
          <a:prstGeom prst="ellipse">
            <a:avLst/>
          </a:prstGeom>
          <a:noFill/>
          <a:ln w="38100"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7997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Fundamental Idea – Level Set</a:t>
            </a:r>
            <a:endParaRPr lang="en-US" dirty="0"/>
          </a:p>
        </p:txBody>
      </p:sp>
      <p:sp>
        <p:nvSpPr>
          <p:cNvPr id="62" name="Content Placeholder 61"/>
          <p:cNvSpPr>
            <a:spLocks noGrp="1"/>
          </p:cNvSpPr>
          <p:nvPr>
            <p:ph sz="quarter" idx="10"/>
          </p:nvPr>
        </p:nvSpPr>
        <p:spPr>
          <a:xfrm>
            <a:off x="533400" y="1504950"/>
            <a:ext cx="4953000" cy="2743200"/>
          </a:xfrm>
        </p:spPr>
        <p:txBody>
          <a:bodyPr/>
          <a:lstStyle/>
          <a:p>
            <a:r>
              <a:rPr lang="en-US" sz="2000" dirty="0" smtClean="0"/>
              <a:t>Start with a scalar field function</a:t>
            </a:r>
          </a:p>
          <a:p>
            <a:pPr lvl="1"/>
            <a:r>
              <a:rPr lang="en-US" sz="1800" dirty="0" smtClean="0"/>
              <a:t>Has a value everywhere in space</a:t>
            </a:r>
          </a:p>
          <a:p>
            <a:r>
              <a:rPr lang="en-US" sz="2000" dirty="0" smtClean="0"/>
              <a:t>Evaluated on a grid, each cell or cell corner holds the value of the field function</a:t>
            </a:r>
          </a:p>
        </p:txBody>
      </p:sp>
      <p:grpSp>
        <p:nvGrpSpPr>
          <p:cNvPr id="57" name="Group 56"/>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30" name="Straight Connector 29"/>
            <p:cNvCxnSpPr/>
            <p:nvPr/>
          </p:nvCxnSpPr>
          <p:spPr bwMode="auto">
            <a:xfrm>
              <a:off x="5715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a:off x="5943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2" name="Straight Connector 31"/>
            <p:cNvCxnSpPr/>
            <p:nvPr/>
          </p:nvCxnSpPr>
          <p:spPr bwMode="auto">
            <a:xfrm>
              <a:off x="6172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a:off x="6400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4" name="Straight Connector 33"/>
            <p:cNvCxnSpPr/>
            <p:nvPr/>
          </p:nvCxnSpPr>
          <p:spPr bwMode="auto">
            <a:xfrm>
              <a:off x="6629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6858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a:off x="7086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7" name="Straight Connector 36"/>
            <p:cNvCxnSpPr/>
            <p:nvPr/>
          </p:nvCxnSpPr>
          <p:spPr bwMode="auto">
            <a:xfrm>
              <a:off x="7315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a:off x="7543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9" name="Straight Connector 38"/>
            <p:cNvCxnSpPr/>
            <p:nvPr/>
          </p:nvCxnSpPr>
          <p:spPr bwMode="auto">
            <a:xfrm>
              <a:off x="7772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8001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1" name="Straight Connector 40"/>
            <p:cNvCxnSpPr/>
            <p:nvPr/>
          </p:nvCxnSpPr>
          <p:spPr bwMode="auto">
            <a:xfrm>
              <a:off x="5486400" y="1885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4" name="Straight Connector 43"/>
            <p:cNvCxnSpPr/>
            <p:nvPr/>
          </p:nvCxnSpPr>
          <p:spPr bwMode="auto">
            <a:xfrm>
              <a:off x="5486400" y="2114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5" name="Straight Connector 44"/>
            <p:cNvCxnSpPr/>
            <p:nvPr/>
          </p:nvCxnSpPr>
          <p:spPr bwMode="auto">
            <a:xfrm>
              <a:off x="5486400" y="2343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a:off x="5486400" y="2571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7" name="Straight Connector 46"/>
            <p:cNvCxnSpPr/>
            <p:nvPr/>
          </p:nvCxnSpPr>
          <p:spPr bwMode="auto">
            <a:xfrm>
              <a:off x="5486400" y="2800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8" name="Straight Connector 47"/>
            <p:cNvCxnSpPr/>
            <p:nvPr/>
          </p:nvCxnSpPr>
          <p:spPr bwMode="auto">
            <a:xfrm>
              <a:off x="5486400" y="3028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5486400" y="3257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0" name="Straight Connector 49"/>
            <p:cNvCxnSpPr/>
            <p:nvPr/>
          </p:nvCxnSpPr>
          <p:spPr bwMode="auto">
            <a:xfrm>
              <a:off x="5486400" y="3486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a:off x="5486400" y="3714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2" name="Straight Connector 51"/>
            <p:cNvCxnSpPr/>
            <p:nvPr/>
          </p:nvCxnSpPr>
          <p:spPr bwMode="auto">
            <a:xfrm>
              <a:off x="5486400" y="3943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5486400" y="4171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grpSp>
      <p:grpSp>
        <p:nvGrpSpPr>
          <p:cNvPr id="3" name="Group 2"/>
          <p:cNvGrpSpPr/>
          <p:nvPr/>
        </p:nvGrpSpPr>
        <p:grpSpPr>
          <a:xfrm>
            <a:off x="7971580" y="1617038"/>
            <a:ext cx="298480" cy="2823972"/>
            <a:chOff x="7966248" y="1615072"/>
            <a:chExt cx="298480" cy="2823972"/>
          </a:xfrm>
        </p:grpSpPr>
        <p:sp>
          <p:nvSpPr>
            <p:cNvPr id="69" name="TextBox 68"/>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3</a:t>
              </a:r>
              <a:endParaRPr lang="en-US" dirty="0">
                <a:solidFill>
                  <a:srgbClr val="FF0000"/>
                </a:solidFill>
              </a:endParaRPr>
            </a:p>
          </p:txBody>
        </p:sp>
        <p:sp>
          <p:nvSpPr>
            <p:cNvPr id="81" name="TextBox 80"/>
            <p:cNvSpPr txBox="1"/>
            <p:nvPr/>
          </p:nvSpPr>
          <p:spPr>
            <a:xfrm>
              <a:off x="7966248" y="3905250"/>
              <a:ext cx="298480" cy="307777"/>
            </a:xfrm>
            <a:prstGeom prst="rect">
              <a:avLst/>
            </a:prstGeom>
            <a:noFill/>
          </p:spPr>
          <p:txBody>
            <a:bodyPr wrap="none" rtlCol="0">
              <a:spAutoFit/>
            </a:bodyPr>
            <a:lstStyle/>
            <a:p>
              <a:r>
                <a:rPr lang="en-US" sz="1400" dirty="0">
                  <a:solidFill>
                    <a:srgbClr val="FF0000"/>
                  </a:solidFill>
                </a:rPr>
                <a:t>2</a:t>
              </a:r>
              <a:endParaRPr lang="en-US" dirty="0">
                <a:solidFill>
                  <a:srgbClr val="FF0000"/>
                </a:solidFill>
              </a:endParaRPr>
            </a:p>
          </p:txBody>
        </p:sp>
        <p:sp>
          <p:nvSpPr>
            <p:cNvPr id="93" name="TextBox 92"/>
            <p:cNvSpPr txBox="1"/>
            <p:nvPr/>
          </p:nvSpPr>
          <p:spPr>
            <a:xfrm>
              <a:off x="7966248" y="3675423"/>
              <a:ext cx="298480" cy="307777"/>
            </a:xfrm>
            <a:prstGeom prst="rect">
              <a:avLst/>
            </a:prstGeom>
            <a:noFill/>
          </p:spPr>
          <p:txBody>
            <a:bodyPr wrap="none" rtlCol="0">
              <a:spAutoFit/>
            </a:bodyPr>
            <a:lstStyle/>
            <a:p>
              <a:r>
                <a:rPr lang="en-US" sz="1400" dirty="0">
                  <a:solidFill>
                    <a:srgbClr val="FF0000"/>
                  </a:solidFill>
                </a:rPr>
                <a:t>1</a:t>
              </a:r>
              <a:endParaRPr lang="en-US" dirty="0">
                <a:solidFill>
                  <a:srgbClr val="FF0000"/>
                </a:solidFill>
              </a:endParaRPr>
            </a:p>
          </p:txBody>
        </p:sp>
        <p:sp>
          <p:nvSpPr>
            <p:cNvPr id="105" name="TextBox 104"/>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17" name="TextBox 11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29" name="TextBox 128"/>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41" name="TextBox 140"/>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53" name="TextBox 152"/>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65" name="TextBox 164"/>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77" name="TextBox 176"/>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89" name="TextBox 188"/>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1" name="TextBox 200"/>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02" name="Group 201"/>
          <p:cNvGrpSpPr/>
          <p:nvPr/>
        </p:nvGrpSpPr>
        <p:grpSpPr>
          <a:xfrm>
            <a:off x="7739020" y="1617038"/>
            <a:ext cx="298480" cy="2823972"/>
            <a:chOff x="7966248" y="1615072"/>
            <a:chExt cx="298480" cy="2823972"/>
          </a:xfrm>
        </p:grpSpPr>
        <p:sp>
          <p:nvSpPr>
            <p:cNvPr id="203" name="TextBox 202"/>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2</a:t>
              </a:r>
              <a:endParaRPr lang="en-US" dirty="0">
                <a:solidFill>
                  <a:srgbClr val="FF0000"/>
                </a:solidFill>
              </a:endParaRPr>
            </a:p>
          </p:txBody>
        </p:sp>
        <p:sp>
          <p:nvSpPr>
            <p:cNvPr id="204" name="TextBox 203"/>
            <p:cNvSpPr txBox="1"/>
            <p:nvPr/>
          </p:nvSpPr>
          <p:spPr>
            <a:xfrm>
              <a:off x="7966248" y="3905250"/>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05" name="TextBox 204"/>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6" name="TextBox 205"/>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7" name="TextBox 20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8" name="TextBox 207"/>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9" name="TextBox 208"/>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0" name="TextBox 209"/>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1" name="TextBox 210"/>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2" name="TextBox 211"/>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3" name="TextBox 212"/>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4" name="TextBox 213"/>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15" name="Group 214"/>
          <p:cNvGrpSpPr/>
          <p:nvPr/>
        </p:nvGrpSpPr>
        <p:grpSpPr>
          <a:xfrm>
            <a:off x="7506460" y="1617038"/>
            <a:ext cx="298480" cy="2823972"/>
            <a:chOff x="7966248" y="1615072"/>
            <a:chExt cx="298480" cy="2823972"/>
          </a:xfrm>
        </p:grpSpPr>
        <p:sp>
          <p:nvSpPr>
            <p:cNvPr id="216" name="TextBox 215"/>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1</a:t>
              </a:r>
              <a:endParaRPr lang="en-US" dirty="0">
                <a:solidFill>
                  <a:srgbClr val="FF0000"/>
                </a:solidFill>
              </a:endParaRPr>
            </a:p>
          </p:txBody>
        </p:sp>
        <p:sp>
          <p:nvSpPr>
            <p:cNvPr id="217" name="TextBox 216"/>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8" name="TextBox 217"/>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9" name="TextBox 218"/>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0" name="TextBox 219"/>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1" name="TextBox 220"/>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2" name="TextBox 221"/>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3" name="TextBox 222"/>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4" name="TextBox 223"/>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5" name="TextBox 224"/>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6" name="TextBox 225"/>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7" name="TextBox 226"/>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28" name="Group 227"/>
          <p:cNvGrpSpPr/>
          <p:nvPr/>
        </p:nvGrpSpPr>
        <p:grpSpPr>
          <a:xfrm>
            <a:off x="7281992" y="1617038"/>
            <a:ext cx="298480" cy="2823972"/>
            <a:chOff x="7966248" y="1615072"/>
            <a:chExt cx="298480" cy="2823972"/>
          </a:xfrm>
        </p:grpSpPr>
        <p:sp>
          <p:nvSpPr>
            <p:cNvPr id="229" name="TextBox 228"/>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0" name="TextBox 229"/>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1" name="TextBox 230"/>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2" name="TextBox 231"/>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3" name="TextBox 232"/>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4" name="TextBox 233"/>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5" name="TextBox 234"/>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6" name="TextBox 235"/>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7" name="TextBox 236"/>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8" name="TextBox 237"/>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9" name="TextBox 238"/>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0" name="TextBox 239"/>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41" name="Group 240"/>
          <p:cNvGrpSpPr/>
          <p:nvPr/>
        </p:nvGrpSpPr>
        <p:grpSpPr>
          <a:xfrm>
            <a:off x="7057524" y="1617038"/>
            <a:ext cx="298480" cy="2823972"/>
            <a:chOff x="7966248" y="1615072"/>
            <a:chExt cx="298480" cy="2823972"/>
          </a:xfrm>
        </p:grpSpPr>
        <p:sp>
          <p:nvSpPr>
            <p:cNvPr id="242" name="TextBox 241"/>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3" name="TextBox 242"/>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4" name="TextBox 243"/>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5" name="TextBox 244"/>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6" name="TextBox 245"/>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7" name="TextBox 246"/>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8" name="TextBox 247"/>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9" name="TextBox 248"/>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0" name="TextBox 249"/>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1" name="TextBox 250"/>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2" name="TextBox 251"/>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3" name="TextBox 252"/>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54" name="Group 253"/>
          <p:cNvGrpSpPr/>
          <p:nvPr/>
        </p:nvGrpSpPr>
        <p:grpSpPr>
          <a:xfrm>
            <a:off x="6833056" y="1617038"/>
            <a:ext cx="298480" cy="2823972"/>
            <a:chOff x="7966248" y="1615072"/>
            <a:chExt cx="298480" cy="2823972"/>
          </a:xfrm>
        </p:grpSpPr>
        <p:sp>
          <p:nvSpPr>
            <p:cNvPr id="255" name="TextBox 254"/>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6" name="TextBox 255"/>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7" name="TextBox 256"/>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8" name="TextBox 257"/>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9" name="TextBox 258"/>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0" name="TextBox 259"/>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1" name="TextBox 260"/>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62" name="TextBox 261"/>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63" name="TextBox 262"/>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4" name="TextBox 263"/>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5" name="TextBox 264"/>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6" name="TextBox 265"/>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67" name="Group 266"/>
          <p:cNvGrpSpPr/>
          <p:nvPr/>
        </p:nvGrpSpPr>
        <p:grpSpPr>
          <a:xfrm>
            <a:off x="6600496" y="1617038"/>
            <a:ext cx="298480" cy="2823972"/>
            <a:chOff x="7966248" y="1615072"/>
            <a:chExt cx="298480" cy="2823972"/>
          </a:xfrm>
        </p:grpSpPr>
        <p:sp>
          <p:nvSpPr>
            <p:cNvPr id="268" name="TextBox 267"/>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9" name="TextBox 268"/>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0" name="TextBox 269"/>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1" name="TextBox 270"/>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2" name="TextBox 271"/>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3" name="TextBox 272"/>
            <p:cNvSpPr txBox="1"/>
            <p:nvPr/>
          </p:nvSpPr>
          <p:spPr>
            <a:xfrm>
              <a:off x="7966248" y="2985942"/>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74" name="TextBox 273"/>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75" name="TextBox 274"/>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76" name="TextBox 275"/>
            <p:cNvSpPr txBox="1"/>
            <p:nvPr/>
          </p:nvSpPr>
          <p:spPr>
            <a:xfrm>
              <a:off x="7966248" y="2296461"/>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77" name="TextBox 276"/>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8" name="TextBox 277"/>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9" name="TextBox 278"/>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80" name="Group 279"/>
          <p:cNvGrpSpPr/>
          <p:nvPr/>
        </p:nvGrpSpPr>
        <p:grpSpPr>
          <a:xfrm>
            <a:off x="6367936" y="1617038"/>
            <a:ext cx="298480" cy="2823972"/>
            <a:chOff x="7966248" y="1615072"/>
            <a:chExt cx="298480" cy="2823972"/>
          </a:xfrm>
        </p:grpSpPr>
        <p:sp>
          <p:nvSpPr>
            <p:cNvPr id="281" name="TextBox 280"/>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2" name="TextBox 281"/>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3" name="TextBox 282"/>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4" name="TextBox 283"/>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5" name="TextBox 284"/>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6" name="TextBox 285"/>
            <p:cNvSpPr txBox="1"/>
            <p:nvPr/>
          </p:nvSpPr>
          <p:spPr>
            <a:xfrm>
              <a:off x="7966248" y="2985942"/>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87" name="TextBox 286"/>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88" name="TextBox 287"/>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89" name="TextBox 288"/>
            <p:cNvSpPr txBox="1"/>
            <p:nvPr/>
          </p:nvSpPr>
          <p:spPr>
            <a:xfrm>
              <a:off x="7966248" y="2296461"/>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90" name="TextBox 289"/>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1" name="TextBox 290"/>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2" name="TextBox 291"/>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93" name="Group 292"/>
          <p:cNvGrpSpPr/>
          <p:nvPr/>
        </p:nvGrpSpPr>
        <p:grpSpPr>
          <a:xfrm>
            <a:off x="6135376" y="1617038"/>
            <a:ext cx="298480" cy="2823972"/>
            <a:chOff x="7966248" y="1615072"/>
            <a:chExt cx="298480" cy="2823972"/>
          </a:xfrm>
        </p:grpSpPr>
        <p:sp>
          <p:nvSpPr>
            <p:cNvPr id="294" name="TextBox 293"/>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5" name="TextBox 294"/>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6" name="TextBox 295"/>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7" name="TextBox 296"/>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8" name="TextBox 297"/>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9" name="TextBox 298"/>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0" name="TextBox 299"/>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301" name="TextBox 300"/>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302" name="TextBox 301"/>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3" name="TextBox 302"/>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4" name="TextBox 303"/>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5" name="TextBox 304"/>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06" name="Group 305"/>
          <p:cNvGrpSpPr/>
          <p:nvPr/>
        </p:nvGrpSpPr>
        <p:grpSpPr>
          <a:xfrm>
            <a:off x="5910908" y="1617038"/>
            <a:ext cx="298480" cy="2823972"/>
            <a:chOff x="7966248" y="1615072"/>
            <a:chExt cx="298480" cy="2823972"/>
          </a:xfrm>
        </p:grpSpPr>
        <p:sp>
          <p:nvSpPr>
            <p:cNvPr id="307" name="TextBox 306"/>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8" name="TextBox 307"/>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9" name="TextBox 308"/>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0" name="TextBox 309"/>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1" name="TextBox 310"/>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2" name="TextBox 311"/>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3" name="TextBox 312"/>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4" name="TextBox 313"/>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5" name="TextBox 314"/>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6" name="TextBox 315"/>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7" name="TextBox 316"/>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8" name="TextBox 317"/>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19" name="Group 318"/>
          <p:cNvGrpSpPr/>
          <p:nvPr/>
        </p:nvGrpSpPr>
        <p:grpSpPr>
          <a:xfrm>
            <a:off x="5686440" y="1617038"/>
            <a:ext cx="298480" cy="2823972"/>
            <a:chOff x="7966248" y="1615072"/>
            <a:chExt cx="298480" cy="2823972"/>
          </a:xfrm>
        </p:grpSpPr>
        <p:sp>
          <p:nvSpPr>
            <p:cNvPr id="320" name="TextBox 319"/>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1" name="TextBox 320"/>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2" name="TextBox 321"/>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3" name="TextBox 322"/>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4" name="TextBox 323"/>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5" name="TextBox 324"/>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6" name="TextBox 325"/>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7" name="TextBox 326"/>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8" name="TextBox 327"/>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9" name="TextBox 328"/>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0" name="TextBox 329"/>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1" name="TextBox 330"/>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32" name="Group 331"/>
          <p:cNvGrpSpPr/>
          <p:nvPr/>
        </p:nvGrpSpPr>
        <p:grpSpPr>
          <a:xfrm>
            <a:off x="5461972" y="1617038"/>
            <a:ext cx="298480" cy="2823972"/>
            <a:chOff x="7966248" y="1615072"/>
            <a:chExt cx="298480" cy="2823972"/>
          </a:xfrm>
        </p:grpSpPr>
        <p:sp>
          <p:nvSpPr>
            <p:cNvPr id="333" name="TextBox 332"/>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4" name="TextBox 333"/>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5" name="TextBox 334"/>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6" name="TextBox 335"/>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7" name="TextBox 33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8" name="TextBox 337"/>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9" name="TextBox 338"/>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0" name="TextBox 339"/>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1" name="TextBox 340"/>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2" name="TextBox 341"/>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3" name="TextBox 342"/>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4" name="TextBox 343"/>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spTree>
    <p:extLst>
      <p:ext uri="{BB962C8B-B14F-4D97-AF65-F5344CB8AC3E}">
        <p14:creationId xmlns:p14="http://schemas.microsoft.com/office/powerpoint/2010/main" val="1308483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211" y="1321163"/>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6568184" y="2506002"/>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533400" y="1428750"/>
            <a:ext cx="4724400" cy="33147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What happens if we add a fourth surface point at (2,1)?</a:t>
            </a:r>
          </a:p>
          <a:p>
            <a:r>
              <a:rPr lang="en-US" sz="1600" dirty="0" smtClean="0"/>
              <a:t>Isocurve nicely interpolates the new point and the original 3</a:t>
            </a:r>
            <a:endParaRPr lang="en-US" sz="1600" dirty="0"/>
          </a:p>
          <a:p>
            <a:r>
              <a:rPr lang="en-US" sz="1600" dirty="0" smtClean="0"/>
              <a:t>Notice that with the planar offset, the added point has a strong local effect, and does not change the bottom of the curve as much as the solution without the planar offset.</a:t>
            </a:r>
          </a:p>
        </p:txBody>
      </p:sp>
      <p:sp>
        <p:nvSpPr>
          <p:cNvPr id="29" name="Oval 28"/>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52657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211" y="1322542"/>
            <a:ext cx="4545949" cy="3430379"/>
          </a:xfrm>
          <a:prstGeom prst="rect">
            <a:avLst/>
          </a:prstGeom>
        </p:spPr>
      </p:pic>
      <p:sp>
        <p:nvSpPr>
          <p:cNvPr id="4" name="Title 3"/>
          <p:cNvSpPr>
            <a:spLocks noGrp="1"/>
          </p:cNvSpPr>
          <p:nvPr>
            <p:ph type="title"/>
          </p:nvPr>
        </p:nvSpPr>
        <p:spPr/>
        <p:txBody>
          <a:bodyPr/>
          <a:lstStyle/>
          <a:p>
            <a:r>
              <a:rPr lang="en-US" dirty="0" smtClean="0"/>
              <a:t>Interpolating Scattered Point Data</a:t>
            </a:r>
            <a:endParaRPr lang="en-US" dirty="0"/>
          </a:p>
        </p:txBody>
      </p:sp>
      <p:sp>
        <p:nvSpPr>
          <p:cNvPr id="15" name="Oval 14"/>
          <p:cNvSpPr/>
          <p:nvPr/>
        </p:nvSpPr>
        <p:spPr bwMode="auto">
          <a:xfrm>
            <a:off x="7025640" y="183261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bwMode="auto">
          <a:xfrm>
            <a:off x="6568184" y="2506002"/>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bwMode="auto">
          <a:xfrm>
            <a:off x="7940040" y="298323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p:cNvGrpSpPr/>
          <p:nvPr/>
        </p:nvGrpSpPr>
        <p:grpSpPr>
          <a:xfrm>
            <a:off x="5084762" y="3404218"/>
            <a:ext cx="1430338" cy="1495544"/>
            <a:chOff x="4970926" y="3502938"/>
            <a:chExt cx="1430338" cy="1495544"/>
          </a:xfrm>
        </p:grpSpPr>
        <p:cxnSp>
          <p:nvCxnSpPr>
            <p:cNvPr id="19" name="Straight Arrow Connector 18"/>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22" name="TextBox 21"/>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23" name="Group 22"/>
          <p:cNvGrpSpPr/>
          <p:nvPr/>
        </p:nvGrpSpPr>
        <p:grpSpPr>
          <a:xfrm>
            <a:off x="5486400" y="1657350"/>
            <a:ext cx="2743200" cy="2743200"/>
            <a:chOff x="5486400" y="1657350"/>
            <a:chExt cx="2743200" cy="2743200"/>
          </a:xfrm>
        </p:grpSpPr>
        <p:cxnSp>
          <p:nvCxnSpPr>
            <p:cNvPr id="24" name="Straight Connector 23"/>
            <p:cNvCxnSpPr/>
            <p:nvPr/>
          </p:nvCxnSpPr>
          <p:spPr bwMode="auto">
            <a:xfrm>
              <a:off x="54864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5" name="Straight Connector 24"/>
            <p:cNvCxnSpPr/>
            <p:nvPr/>
          </p:nvCxnSpPr>
          <p:spPr bwMode="auto">
            <a:xfrm>
              <a:off x="5486400" y="16573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a:off x="5486400" y="4400550"/>
              <a:ext cx="2743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a:off x="8229600" y="1657350"/>
              <a:ext cx="0" cy="27432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sp>
        <p:nvSpPr>
          <p:cNvPr id="28" name="Content Placeholder 2"/>
          <p:cNvSpPr txBox="1">
            <a:spLocks/>
          </p:cNvSpPr>
          <p:nvPr/>
        </p:nvSpPr>
        <p:spPr>
          <a:xfrm>
            <a:off x="533400" y="1428750"/>
            <a:ext cx="4724400" cy="33147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18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16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sz="1400">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sz="1400">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lang="en-US" sz="1600" dirty="0" smtClean="0"/>
              <a:t>And if we add (3.5,1.5) and (3.5,2)?</a:t>
            </a:r>
          </a:p>
          <a:p>
            <a:r>
              <a:rPr lang="en-US" sz="1600" dirty="0" smtClean="0"/>
              <a:t>Isocurve nicely interpolates the new points</a:t>
            </a:r>
          </a:p>
          <a:p>
            <a:r>
              <a:rPr lang="en-US" sz="1600" dirty="0" smtClean="0"/>
              <a:t>Again, the change to the curve is fairly well localized</a:t>
            </a:r>
          </a:p>
          <a:p>
            <a:r>
              <a:rPr lang="en-US" sz="1600" dirty="0" smtClean="0"/>
              <a:t>Note that by careful placement of points, it is possible to locally control the surface normal, but this is a tedious operation</a:t>
            </a:r>
          </a:p>
        </p:txBody>
      </p:sp>
      <p:sp>
        <p:nvSpPr>
          <p:cNvPr id="29" name="Oval 28"/>
          <p:cNvSpPr/>
          <p:nvPr/>
        </p:nvSpPr>
        <p:spPr bwMode="auto">
          <a:xfrm>
            <a:off x="5650230" y="297942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p:cNvSpPr/>
          <p:nvPr/>
        </p:nvSpPr>
        <p:spPr bwMode="auto">
          <a:xfrm>
            <a:off x="7252972" y="2281428"/>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p:cNvSpPr/>
          <p:nvPr/>
        </p:nvSpPr>
        <p:spPr bwMode="auto">
          <a:xfrm>
            <a:off x="7253478" y="2053590"/>
            <a:ext cx="118872" cy="118872"/>
          </a:xfrm>
          <a:prstGeom prst="ellipse">
            <a:avLst/>
          </a:prstGeom>
          <a:gradFill>
            <a:gsLst>
              <a:gs pos="0">
                <a:schemeClr val="accent1">
                  <a:tint val="100000"/>
                  <a:shade val="100000"/>
                  <a:satMod val="130000"/>
                </a:schemeClr>
              </a:gs>
              <a:gs pos="100000">
                <a:schemeClr val="accent1">
                  <a:tint val="50000"/>
                  <a:shade val="100000"/>
                  <a:satMod val="3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28621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to 3D</a:t>
            </a:r>
            <a:endParaRPr lang="en-US" dirty="0"/>
          </a:p>
        </p:txBody>
      </p:sp>
      <p:sp>
        <p:nvSpPr>
          <p:cNvPr id="3" name="Content Placeholder 2"/>
          <p:cNvSpPr>
            <a:spLocks noGrp="1"/>
          </p:cNvSpPr>
          <p:nvPr>
            <p:ph sz="quarter" idx="10"/>
          </p:nvPr>
        </p:nvSpPr>
        <p:spPr>
          <a:xfrm>
            <a:off x="533400" y="1504950"/>
            <a:ext cx="7696200" cy="2743200"/>
          </a:xfrm>
        </p:spPr>
        <p:txBody>
          <a:bodyPr/>
          <a:lstStyle/>
          <a:p>
            <a:r>
              <a:rPr lang="en-US" dirty="0" smtClean="0"/>
              <a:t>Extension to 3D is natural, and methodology identical</a:t>
            </a:r>
          </a:p>
          <a:p>
            <a:r>
              <a:rPr lang="en-US" dirty="0" smtClean="0"/>
              <a:t>Consider using the </a:t>
            </a:r>
            <a:r>
              <a:rPr lang="en-US" dirty="0" err="1" smtClean="0"/>
              <a:t>triharmonic</a:t>
            </a:r>
            <a:r>
              <a:rPr lang="en-US" dirty="0" smtClean="0"/>
              <a:t> RBF instead of the </a:t>
            </a:r>
            <a:r>
              <a:rPr lang="en-US" dirty="0" err="1" smtClean="0"/>
              <a:t>biharmonic</a:t>
            </a:r>
            <a:r>
              <a:rPr lang="en-US" dirty="0" smtClean="0"/>
              <a:t>:</a:t>
            </a:r>
          </a:p>
          <a:p>
            <a:endParaRPr lang="en-US" dirty="0"/>
          </a:p>
          <a:p>
            <a:endParaRPr lang="en-US" dirty="0" smtClean="0"/>
          </a:p>
          <a:p>
            <a:r>
              <a:rPr lang="en-US" dirty="0" smtClean="0"/>
              <a:t>The planar offset adds a z axis term, which results in a fourth constraint equation:</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531383" y="4024010"/>
                <a:ext cx="4581447"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solidFill>
                            <a:srgbClr val="002060"/>
                          </a:solidFill>
                          <a:latin typeface="Cambria Math"/>
                          <a:ea typeface="Cambria Math"/>
                        </a:rPr>
                        <m:t>𝐅</m:t>
                      </m:r>
                      <m:d>
                        <m:dPr>
                          <m:ctrlPr>
                            <a:rPr lang="en-US" b="1" i="1" smtClean="0">
                              <a:solidFill>
                                <a:srgbClr val="002060"/>
                              </a:solidFill>
                              <a:latin typeface="Cambria Math"/>
                              <a:ea typeface="Cambria Math"/>
                            </a:rPr>
                          </m:ctrlPr>
                        </m:dPr>
                        <m:e>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𝐩</m:t>
                              </m:r>
                            </m:e>
                            <m:sub>
                              <m:r>
                                <a:rPr lang="en-US" i="1">
                                  <a:solidFill>
                                    <a:srgbClr val="002060"/>
                                  </a:solidFill>
                                  <a:latin typeface="Cambria Math"/>
                                  <a:ea typeface="Cambria Math"/>
                                </a:rPr>
                                <m:t>𝑖</m:t>
                              </m:r>
                            </m:sub>
                          </m:sSub>
                        </m:e>
                      </m:d>
                      <m:r>
                        <a:rPr lang="en-US" b="1" i="1" smtClean="0">
                          <a:solidFill>
                            <a:srgbClr val="002060"/>
                          </a:solidFill>
                          <a:latin typeface="Cambria Math"/>
                          <a:ea typeface="Cambria Math"/>
                        </a:rPr>
                        <m:t>=</m:t>
                      </m:r>
                      <m:r>
                        <a:rPr lang="en-US" b="1" i="1" smtClean="0">
                          <a:solidFill>
                            <a:srgbClr val="002060"/>
                          </a:solidFill>
                          <a:latin typeface="Cambria Math"/>
                          <a:ea typeface="Cambria Math"/>
                        </a:rPr>
                        <m:t>𝒂</m:t>
                      </m:r>
                      <m:r>
                        <a:rPr lang="en-US" b="1" i="1" smtClean="0">
                          <a:solidFill>
                            <a:srgbClr val="002060"/>
                          </a:solidFill>
                          <a:latin typeface="Cambria Math"/>
                          <a:ea typeface="Cambria Math"/>
                        </a:rPr>
                        <m:t>+</m:t>
                      </m:r>
                      <m:r>
                        <a:rPr lang="en-US" b="1" i="1" smtClean="0">
                          <a:solidFill>
                            <a:srgbClr val="002060"/>
                          </a:solidFill>
                          <a:latin typeface="Cambria Math"/>
                          <a:ea typeface="Cambria Math"/>
                        </a:rPr>
                        <m:t>𝒃</m:t>
                      </m:r>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𝐩</m:t>
                          </m:r>
                        </m:e>
                        <m:sub>
                          <m:r>
                            <a:rPr lang="en-US" i="1">
                              <a:solidFill>
                                <a:srgbClr val="002060"/>
                              </a:solidFill>
                              <a:latin typeface="Cambria Math"/>
                              <a:ea typeface="Cambria Math"/>
                            </a:rPr>
                            <m:t>𝑖</m:t>
                          </m:r>
                          <m:r>
                            <a:rPr lang="en-US" b="0" i="1" smtClean="0">
                              <a:solidFill>
                                <a:srgbClr val="002060"/>
                              </a:solidFill>
                              <a:latin typeface="Cambria Math"/>
                              <a:ea typeface="Cambria Math"/>
                            </a:rPr>
                            <m:t>,</m:t>
                          </m:r>
                          <m:r>
                            <a:rPr lang="en-US" b="0" i="1" smtClean="0">
                              <a:solidFill>
                                <a:srgbClr val="002060"/>
                              </a:solidFill>
                              <a:latin typeface="Cambria Math"/>
                              <a:ea typeface="Cambria Math"/>
                            </a:rPr>
                            <m:t>𝑥</m:t>
                          </m:r>
                        </m:sub>
                      </m:sSub>
                      <m:r>
                        <a:rPr lang="en-US" b="0" i="1" smtClean="0">
                          <a:solidFill>
                            <a:srgbClr val="002060"/>
                          </a:solidFill>
                          <a:latin typeface="Cambria Math"/>
                          <a:ea typeface="Cambria Math"/>
                        </a:rPr>
                        <m:t>+</m:t>
                      </m:r>
                      <m:r>
                        <a:rPr lang="en-US" b="0" i="1" smtClean="0">
                          <a:solidFill>
                            <a:srgbClr val="002060"/>
                          </a:solidFill>
                          <a:latin typeface="Cambria Math"/>
                          <a:ea typeface="Cambria Math"/>
                        </a:rPr>
                        <m:t>𝑐</m:t>
                      </m:r>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𝐩</m:t>
                          </m:r>
                        </m:e>
                        <m:sub>
                          <m:r>
                            <a:rPr lang="en-US" i="1">
                              <a:solidFill>
                                <a:srgbClr val="002060"/>
                              </a:solidFill>
                              <a:latin typeface="Cambria Math"/>
                              <a:ea typeface="Cambria Math"/>
                            </a:rPr>
                            <m:t>𝑖</m:t>
                          </m:r>
                          <m:r>
                            <a:rPr lang="en-US" b="0" i="1" smtClean="0">
                              <a:solidFill>
                                <a:srgbClr val="002060"/>
                              </a:solidFill>
                              <a:latin typeface="Cambria Math"/>
                              <a:ea typeface="Cambria Math"/>
                            </a:rPr>
                            <m:t>,</m:t>
                          </m:r>
                          <m:r>
                            <a:rPr lang="en-US" b="0" i="1" smtClean="0">
                              <a:solidFill>
                                <a:srgbClr val="002060"/>
                              </a:solidFill>
                              <a:latin typeface="Cambria Math"/>
                              <a:ea typeface="Cambria Math"/>
                            </a:rPr>
                            <m:t>𝑦</m:t>
                          </m:r>
                        </m:sub>
                      </m:sSub>
                      <m:r>
                        <a:rPr lang="en-US" i="1">
                          <a:solidFill>
                            <a:srgbClr val="002060"/>
                          </a:solidFill>
                          <a:latin typeface="Cambria Math"/>
                          <a:ea typeface="Cambria Math"/>
                        </a:rPr>
                        <m:t>+</m:t>
                      </m:r>
                      <m:r>
                        <a:rPr lang="en-US" b="0" i="1" smtClean="0">
                          <a:solidFill>
                            <a:srgbClr val="002060"/>
                          </a:solidFill>
                          <a:latin typeface="Cambria Math"/>
                          <a:ea typeface="Cambria Math"/>
                        </a:rPr>
                        <m:t>𝑑</m:t>
                      </m:r>
                      <m:sSub>
                        <m:sSubPr>
                          <m:ctrlPr>
                            <a:rPr lang="en-US" i="1">
                              <a:solidFill>
                                <a:srgbClr val="002060"/>
                              </a:solidFill>
                              <a:latin typeface="Cambria Math"/>
                              <a:ea typeface="Cambria Math"/>
                            </a:rPr>
                          </m:ctrlPr>
                        </m:sSubPr>
                        <m:e>
                          <m:r>
                            <a:rPr lang="en-US" b="1">
                              <a:solidFill>
                                <a:srgbClr val="002060"/>
                              </a:solidFill>
                              <a:latin typeface="Cambria Math"/>
                              <a:ea typeface="Cambria Math"/>
                            </a:rPr>
                            <m:t>𝐩</m:t>
                          </m:r>
                        </m:e>
                        <m:sub>
                          <m:r>
                            <a:rPr lang="en-US" i="1">
                              <a:solidFill>
                                <a:srgbClr val="002060"/>
                              </a:solidFill>
                              <a:latin typeface="Cambria Math"/>
                              <a:ea typeface="Cambria Math"/>
                            </a:rPr>
                            <m:t>𝑖</m:t>
                          </m:r>
                          <m:r>
                            <a:rPr lang="en-US" i="1">
                              <a:solidFill>
                                <a:srgbClr val="002060"/>
                              </a:solidFill>
                              <a:latin typeface="Cambria Math"/>
                              <a:ea typeface="Cambria Math"/>
                            </a:rPr>
                            <m:t>,</m:t>
                          </m:r>
                          <m:r>
                            <a:rPr lang="en-US" b="0" i="1" smtClean="0">
                              <a:solidFill>
                                <a:srgbClr val="002060"/>
                              </a:solidFill>
                              <a:latin typeface="Cambria Math"/>
                              <a:ea typeface="Cambria Math"/>
                            </a:rPr>
                            <m:t>𝑧</m:t>
                          </m:r>
                        </m:sub>
                      </m:sSub>
                    </m:oMath>
                  </m:oMathPara>
                </a14:m>
                <a:endParaRPr lang="en-US" i="1" dirty="0" smtClean="0">
                  <a:solidFill>
                    <a:srgbClr val="002060"/>
                  </a:solidFill>
                  <a:latin typeface="Cambria Math"/>
                  <a:ea typeface="Cambria Math"/>
                </a:endParaRPr>
              </a:p>
            </p:txBody>
          </p:sp>
        </mc:Choice>
        <mc:Fallback>
          <p:sp>
            <p:nvSpPr>
              <p:cNvPr id="4" name="TextBox 3"/>
              <p:cNvSpPr txBox="1">
                <a:spLocks noRot="1" noChangeAspect="1" noMove="1" noResize="1" noEditPoints="1" noAdjustHandles="1" noChangeArrowheads="1" noChangeShapeType="1" noTextEdit="1"/>
              </p:cNvSpPr>
              <p:nvPr/>
            </p:nvSpPr>
            <p:spPr>
              <a:xfrm>
                <a:off x="531383" y="4024010"/>
                <a:ext cx="4581447" cy="490840"/>
              </a:xfrm>
              <a:prstGeom prst="rect">
                <a:avLst/>
              </a:prstGeom>
              <a:blipFill rotWithShape="1">
                <a:blip r:embed="rId3"/>
                <a:stretch>
                  <a:fillRect b="-49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457200" y="2681585"/>
                <a:ext cx="256166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002060"/>
                          </a:solidFill>
                          <a:latin typeface="Cambria Math"/>
                          <a:ea typeface="Cambria Math"/>
                        </a:rPr>
                        <m:t>Φ</m:t>
                      </m:r>
                      <m:d>
                        <m:dPr>
                          <m:ctrlPr>
                            <a:rPr lang="en-US" b="0" i="1" smtClean="0">
                              <a:solidFill>
                                <a:srgbClr val="002060"/>
                              </a:solidFill>
                              <a:latin typeface="Cambria Math"/>
                              <a:ea typeface="Cambria Math"/>
                            </a:rPr>
                          </m:ctrlPr>
                        </m:dPr>
                        <m:e>
                          <m:r>
                            <a:rPr lang="en-US" b="1" i="0" smtClean="0">
                              <a:solidFill>
                                <a:srgbClr val="002060"/>
                              </a:solidFill>
                              <a:latin typeface="Cambria Math"/>
                              <a:ea typeface="Cambria Math"/>
                            </a:rPr>
                            <m:t>𝐩</m:t>
                          </m:r>
                        </m:e>
                      </m:d>
                      <m:r>
                        <a:rPr lang="en-US" i="1">
                          <a:solidFill>
                            <a:srgbClr val="002060"/>
                          </a:solidFill>
                          <a:latin typeface="Cambria Math"/>
                          <a:ea typeface="Cambria Math"/>
                        </a:rPr>
                        <m:t>=</m:t>
                      </m:r>
                      <m:sSup>
                        <m:sSupPr>
                          <m:ctrlPr>
                            <a:rPr lang="en-US" i="1" smtClean="0">
                              <a:solidFill>
                                <a:srgbClr val="002060"/>
                              </a:solidFill>
                              <a:latin typeface="Cambria Math"/>
                              <a:ea typeface="Cambria Math"/>
                            </a:rPr>
                          </m:ctrlPr>
                        </m:sSupPr>
                        <m:e>
                          <m:d>
                            <m:dPr>
                              <m:begChr m:val="|"/>
                              <m:endChr m:val="|"/>
                              <m:ctrlPr>
                                <a:rPr lang="en-US" i="1" smtClean="0">
                                  <a:solidFill>
                                    <a:srgbClr val="002060"/>
                                  </a:solidFill>
                                  <a:latin typeface="Cambria Math"/>
                                  <a:ea typeface="Cambria Math"/>
                                </a:rPr>
                              </m:ctrlPr>
                            </m:dPr>
                            <m:e>
                              <m:r>
                                <a:rPr lang="en-US" b="1" i="0" smtClean="0">
                                  <a:solidFill>
                                    <a:srgbClr val="002060"/>
                                  </a:solidFill>
                                  <a:latin typeface="Cambria Math"/>
                                  <a:ea typeface="Cambria Math"/>
                                </a:rPr>
                                <m:t>𝐩</m:t>
                              </m:r>
                              <m:r>
                                <a:rPr lang="en-US" b="0" i="1" smtClean="0">
                                  <a:solidFill>
                                    <a:srgbClr val="002060"/>
                                  </a:solidFill>
                                  <a:latin typeface="Cambria Math"/>
                                  <a:ea typeface="Cambria Math"/>
                                </a:rPr>
                                <m:t>−</m:t>
                              </m:r>
                              <m:r>
                                <a:rPr lang="en-US" b="1" i="0" smtClean="0">
                                  <a:solidFill>
                                    <a:srgbClr val="002060"/>
                                  </a:solidFill>
                                  <a:latin typeface="Cambria Math"/>
                                  <a:ea typeface="Cambria Math"/>
                                </a:rPr>
                                <m:t>𝐀</m:t>
                              </m:r>
                            </m:e>
                          </m:d>
                        </m:e>
                        <m:sup>
                          <m:r>
                            <a:rPr lang="en-US" b="0" i="1" smtClean="0">
                              <a:solidFill>
                                <a:srgbClr val="002060"/>
                              </a:solidFill>
                              <a:latin typeface="Cambria Math"/>
                              <a:ea typeface="Cambria Math"/>
                            </a:rPr>
                            <m:t>3</m:t>
                          </m:r>
                        </m:sup>
                      </m:sSup>
                    </m:oMath>
                  </m:oMathPara>
                </a14:m>
                <a:endParaRPr lang="en-US" dirty="0" smtClean="0">
                  <a:solidFill>
                    <a:srgbClr val="00206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457200" y="2681585"/>
                <a:ext cx="2561662" cy="461665"/>
              </a:xfrm>
              <a:prstGeom prst="rect">
                <a:avLst/>
              </a:prstGeom>
              <a:blipFill rotWithShape="1">
                <a:blip r:embed="rId4"/>
                <a:stretch>
                  <a:fillRect b="-13158"/>
                </a:stretch>
              </a:blipFill>
            </p:spPr>
            <p:txBody>
              <a:bodyPr/>
              <a:lstStyle/>
              <a:p>
                <a:r>
                  <a:rPr lang="en-US">
                    <a:noFill/>
                  </a:rPr>
                  <a:t> </a:t>
                </a:r>
              </a:p>
            </p:txBody>
          </p:sp>
        </mc:Fallback>
      </mc:AlternateContent>
    </p:spTree>
    <p:extLst>
      <p:ext uri="{BB962C8B-B14F-4D97-AF65-F5344CB8AC3E}">
        <p14:creationId xmlns:p14="http://schemas.microsoft.com/office/powerpoint/2010/main" val="2983234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sz="quarter" idx="10"/>
          </p:nvPr>
        </p:nvSpPr>
        <p:spPr>
          <a:xfrm>
            <a:off x="533400" y="1504950"/>
            <a:ext cx="8267700" cy="3352800"/>
          </a:xfrm>
        </p:spPr>
        <p:txBody>
          <a:bodyPr/>
          <a:lstStyle/>
          <a:p>
            <a:r>
              <a:rPr lang="en-US" sz="1600" dirty="0" smtClean="0"/>
              <a:t>Radial basis functions </a:t>
            </a:r>
            <a:r>
              <a:rPr lang="en-US" sz="1600" dirty="0" smtClean="0"/>
              <a:t>(RBF’s) and </a:t>
            </a:r>
            <a:r>
              <a:rPr lang="en-US" sz="1600" dirty="0" smtClean="0"/>
              <a:t>other kernel functions can be used to </a:t>
            </a:r>
            <a:r>
              <a:rPr lang="en-US" sz="1600" dirty="0" smtClean="0"/>
              <a:t>interpolate/extrapolate volumetric </a:t>
            </a:r>
            <a:r>
              <a:rPr lang="en-US" sz="1600" dirty="0" smtClean="0"/>
              <a:t>scalar field functions given scattered control </a:t>
            </a:r>
            <a:r>
              <a:rPr lang="en-US" sz="1600" dirty="0" smtClean="0"/>
              <a:t>points</a:t>
            </a:r>
          </a:p>
          <a:p>
            <a:r>
              <a:rPr lang="en-US" sz="1600" dirty="0" smtClean="0"/>
              <a:t>Choice of RBF depends on application, and is a function of compact vs. non-compact support</a:t>
            </a:r>
          </a:p>
          <a:p>
            <a:r>
              <a:rPr lang="en-US" sz="1600" dirty="0" smtClean="0"/>
              <a:t>Especially for RBF’s with non-compact support, a solver that is tolerant of non-positive definite matrices is required to solve for the RBF weight factors</a:t>
            </a:r>
            <a:endParaRPr lang="en-US" sz="1400" dirty="0" smtClean="0"/>
          </a:p>
          <a:p>
            <a:pPr lvl="1"/>
            <a:endParaRPr lang="en-US" sz="1400" dirty="0" smtClean="0"/>
          </a:p>
          <a:p>
            <a:pPr lvl="1"/>
            <a:endParaRPr lang="en-US" sz="1400" dirty="0" smtClean="0"/>
          </a:p>
        </p:txBody>
      </p:sp>
    </p:spTree>
    <p:extLst>
      <p:ext uri="{BB962C8B-B14F-4D97-AF65-F5344CB8AC3E}">
        <p14:creationId xmlns:p14="http://schemas.microsoft.com/office/powerpoint/2010/main" val="3296499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sz="quarter" idx="10"/>
          </p:nvPr>
        </p:nvSpPr>
        <p:spPr>
          <a:xfrm>
            <a:off x="533400" y="1504950"/>
            <a:ext cx="8267700" cy="3352800"/>
          </a:xfrm>
        </p:spPr>
        <p:txBody>
          <a:bodyPr/>
          <a:lstStyle/>
          <a:p>
            <a:r>
              <a:rPr lang="en-US" sz="1600" dirty="0" smtClean="0"/>
              <a:t>Example applications of RBF-based volumetric field and implicit surface modeling </a:t>
            </a:r>
            <a:r>
              <a:rPr lang="en-US" sz="1600" dirty="0" smtClean="0"/>
              <a:t>in games</a:t>
            </a:r>
          </a:p>
          <a:p>
            <a:pPr lvl="1"/>
            <a:r>
              <a:rPr lang="en-US" sz="1400" dirty="0" smtClean="0"/>
              <a:t>Light field modeling for volumetric lighting</a:t>
            </a:r>
          </a:p>
          <a:p>
            <a:pPr lvl="1"/>
            <a:r>
              <a:rPr lang="en-US" sz="1400" dirty="0" smtClean="0"/>
              <a:t>Generate polygon mesh for fluid rendering</a:t>
            </a:r>
          </a:p>
          <a:p>
            <a:pPr lvl="1"/>
            <a:r>
              <a:rPr lang="en-US" sz="1400" dirty="0" smtClean="0"/>
              <a:t>Use gradient of scalar field to generate animation or navigation paths</a:t>
            </a:r>
            <a:endParaRPr lang="en-US" sz="1400" dirty="0"/>
          </a:p>
          <a:p>
            <a:pPr lvl="1"/>
            <a:endParaRPr lang="en-US" sz="1400" dirty="0" smtClean="0"/>
          </a:p>
          <a:p>
            <a:pPr lvl="1"/>
            <a:endParaRPr lang="en-US" sz="1400" dirty="0" smtClean="0"/>
          </a:p>
          <a:p>
            <a:pPr lvl="1"/>
            <a:endParaRPr lang="en-US" sz="1400" dirty="0" smtClean="0"/>
          </a:p>
        </p:txBody>
      </p:sp>
    </p:spTree>
    <p:extLst>
      <p:ext uri="{BB962C8B-B14F-4D97-AF65-F5344CB8AC3E}">
        <p14:creationId xmlns:p14="http://schemas.microsoft.com/office/powerpoint/2010/main" val="37917986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0"/>
          </p:nvPr>
        </p:nvSpPr>
        <p:spPr>
          <a:xfrm>
            <a:off x="533400" y="1504950"/>
            <a:ext cx="8080248" cy="3206496"/>
          </a:xfrm>
        </p:spPr>
        <p:txBody>
          <a:bodyPr/>
          <a:lstStyle/>
          <a:p>
            <a:r>
              <a:rPr lang="en-US" dirty="0" err="1" smtClean="0"/>
              <a:t>Witkin</a:t>
            </a:r>
            <a:r>
              <a:rPr lang="en-US" dirty="0" smtClean="0"/>
              <a:t>, Andrew P., and Paul S. </a:t>
            </a:r>
            <a:r>
              <a:rPr lang="en-US" dirty="0" err="1" smtClean="0"/>
              <a:t>Heckbert</a:t>
            </a:r>
            <a:r>
              <a:rPr lang="en-US" dirty="0" smtClean="0"/>
              <a:t>, “Using Particles to Sample and Control Implicit </a:t>
            </a:r>
            <a:r>
              <a:rPr lang="en-US" dirty="0" smtClean="0"/>
              <a:t>Surfaces,” SIGGRAPH 1994</a:t>
            </a:r>
            <a:endParaRPr lang="en-US" dirty="0" smtClean="0"/>
          </a:p>
          <a:p>
            <a:r>
              <a:rPr lang="en-US" dirty="0" smtClean="0"/>
              <a:t>Turk, Greg, and James F. O’Brien, “Modeling with Implicit </a:t>
            </a:r>
            <a:r>
              <a:rPr lang="en-US" dirty="0" smtClean="0"/>
              <a:t>Surfaces </a:t>
            </a:r>
            <a:r>
              <a:rPr lang="en-US" dirty="0" smtClean="0"/>
              <a:t>that </a:t>
            </a:r>
            <a:r>
              <a:rPr lang="en-US" dirty="0" smtClean="0"/>
              <a:t>Interpolate</a:t>
            </a:r>
            <a:r>
              <a:rPr lang="en-US" dirty="0" smtClean="0"/>
              <a:t>,” ACM Transactions in Graphics, Volume 21, Number 4, October 2002</a:t>
            </a:r>
            <a:endParaRPr lang="en-US" dirty="0" smtClean="0"/>
          </a:p>
          <a:p>
            <a:r>
              <a:rPr lang="en-US" dirty="0" err="1" smtClean="0"/>
              <a:t>Funkhouser</a:t>
            </a:r>
            <a:r>
              <a:rPr lang="en-US" dirty="0" smtClean="0"/>
              <a:t>, Thomas, “Implicit Surfaces,” Princeton University, Fall 1999 (available on the Internet as PDF)</a:t>
            </a:r>
            <a:endParaRPr lang="en-US" dirty="0" smtClean="0"/>
          </a:p>
        </p:txBody>
      </p:sp>
    </p:spTree>
    <p:extLst>
      <p:ext uri="{BB962C8B-B14F-4D97-AF65-F5344CB8AC3E}">
        <p14:creationId xmlns:p14="http://schemas.microsoft.com/office/powerpoint/2010/main" val="1948472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sz="quarter" idx="10"/>
          </p:nvPr>
        </p:nvSpPr>
        <p:spPr/>
        <p:txBody>
          <a:bodyPr/>
          <a:lstStyle/>
          <a:p>
            <a:r>
              <a:rPr lang="en-US" dirty="0" smtClean="0"/>
              <a:t>Graham Rhodes</a:t>
            </a:r>
          </a:p>
          <a:p>
            <a:pPr lvl="1"/>
            <a:r>
              <a:rPr lang="en-US" dirty="0" smtClean="0"/>
              <a:t>grhodes@nc.rr.com</a:t>
            </a:r>
            <a:endParaRPr lang="en-US" dirty="0"/>
          </a:p>
        </p:txBody>
      </p:sp>
    </p:spTree>
    <p:extLst>
      <p:ext uri="{BB962C8B-B14F-4D97-AF65-F5344CB8AC3E}">
        <p14:creationId xmlns:p14="http://schemas.microsoft.com/office/powerpoint/2010/main" val="3893305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16794"/>
            <a:ext cx="8077200" cy="3109912"/>
          </a:xfrm>
        </p:spPr>
        <p:txBody>
          <a:bodyPr/>
          <a:lstStyle/>
          <a:p>
            <a:pPr algn="ctr"/>
            <a:r>
              <a:rPr lang="en-US" b="1" dirty="0" smtClean="0">
                <a:solidFill>
                  <a:srgbClr val="002060"/>
                </a:solidFill>
              </a:rPr>
              <a:t>Appendix:</a:t>
            </a:r>
            <a:br>
              <a:rPr lang="en-US" b="1" dirty="0" smtClean="0">
                <a:solidFill>
                  <a:srgbClr val="002060"/>
                </a:solidFill>
              </a:rPr>
            </a:br>
            <a:r>
              <a:rPr lang="en-US" dirty="0"/>
              <a:t/>
            </a:r>
            <a:br>
              <a:rPr lang="en-US" dirty="0"/>
            </a:br>
            <a:r>
              <a:rPr lang="en-US" dirty="0" smtClean="0"/>
              <a:t>An </a:t>
            </a:r>
            <a:r>
              <a:rPr lang="en-US" dirty="0" smtClean="0"/>
              <a:t>Incomplete/Failed </a:t>
            </a:r>
            <a:r>
              <a:rPr lang="en-US" dirty="0" smtClean="0"/>
              <a:t>Experiment in Modeling Curves/Surfaces with Simple Potential Flow Kernels</a:t>
            </a:r>
            <a:endParaRPr lang="en-US" dirty="0"/>
          </a:p>
        </p:txBody>
      </p:sp>
    </p:spTree>
    <p:extLst>
      <p:ext uri="{BB962C8B-B14F-4D97-AF65-F5344CB8AC3E}">
        <p14:creationId xmlns:p14="http://schemas.microsoft.com/office/powerpoint/2010/main" val="61585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Implicit Surfaces using Fluid Flow</a:t>
            </a:r>
            <a:endParaRPr lang="en-US" dirty="0"/>
          </a:p>
        </p:txBody>
      </p:sp>
      <p:sp>
        <p:nvSpPr>
          <p:cNvPr id="3" name="Content Placeholder 2"/>
          <p:cNvSpPr>
            <a:spLocks noGrp="1"/>
          </p:cNvSpPr>
          <p:nvPr>
            <p:ph sz="quarter" idx="10"/>
          </p:nvPr>
        </p:nvSpPr>
        <p:spPr>
          <a:xfrm>
            <a:off x="533400" y="1885950"/>
            <a:ext cx="8153400" cy="2743200"/>
          </a:xfrm>
        </p:spPr>
        <p:txBody>
          <a:bodyPr/>
          <a:lstStyle/>
          <a:p>
            <a:r>
              <a:rPr lang="en-US" sz="1800" dirty="0" smtClean="0"/>
              <a:t>When I presented this talk at GDC 2015, I spent some time attempting to explain an unfinished experiment</a:t>
            </a:r>
          </a:p>
          <a:p>
            <a:r>
              <a:rPr lang="en-US" sz="1800" dirty="0" smtClean="0"/>
              <a:t>Initial results of the experiment were unfortunately not promising</a:t>
            </a:r>
          </a:p>
          <a:p>
            <a:r>
              <a:rPr lang="en-US" sz="1800" dirty="0" smtClean="0"/>
              <a:t>Idea was to choose a basis function from classical potential field techniques that are historically used to simulate incompressible, </a:t>
            </a:r>
            <a:r>
              <a:rPr lang="en-US" sz="1800" dirty="0" err="1" smtClean="0"/>
              <a:t>irrotational</a:t>
            </a:r>
            <a:r>
              <a:rPr lang="en-US" sz="1800" dirty="0" smtClean="0"/>
              <a:t> fluid flow, e.g., in the preliminary design of wings, airplanes, etc.</a:t>
            </a:r>
          </a:p>
          <a:p>
            <a:r>
              <a:rPr lang="en-US" sz="1800" dirty="0" smtClean="0"/>
              <a:t>What follows is the original GDC slides plus one additional introductory slide to explain my motivation</a:t>
            </a:r>
            <a:endParaRPr lang="en-US" sz="1800" dirty="0"/>
          </a:p>
        </p:txBody>
      </p:sp>
    </p:spTree>
    <p:extLst>
      <p:ext uri="{BB962C8B-B14F-4D97-AF65-F5344CB8AC3E}">
        <p14:creationId xmlns:p14="http://schemas.microsoft.com/office/powerpoint/2010/main" val="1425382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Implicit Surfaces using Fluid Flow</a:t>
            </a:r>
            <a:endParaRPr lang="en-US" dirty="0"/>
          </a:p>
        </p:txBody>
      </p:sp>
      <p:sp>
        <p:nvSpPr>
          <p:cNvPr id="3" name="Content Placeholder 2"/>
          <p:cNvSpPr>
            <a:spLocks noGrp="1"/>
          </p:cNvSpPr>
          <p:nvPr>
            <p:ph sz="quarter" idx="10"/>
          </p:nvPr>
        </p:nvSpPr>
        <p:spPr>
          <a:xfrm>
            <a:off x="533400" y="1885950"/>
            <a:ext cx="8153400" cy="2743200"/>
          </a:xfrm>
        </p:spPr>
        <p:txBody>
          <a:bodyPr/>
          <a:lstStyle/>
          <a:p>
            <a:r>
              <a:rPr lang="en-US" sz="1600" dirty="0" smtClean="0"/>
              <a:t>I was motivated to experimental with potential flow kernels in part because of my personal background in computational fluid dynamics and airplane design (years ago)</a:t>
            </a:r>
          </a:p>
          <a:p>
            <a:r>
              <a:rPr lang="en-US" sz="1600" dirty="0" smtClean="0"/>
              <a:t>I believed that the potential flow kernels might offer true benefits for geometric surface modeling, for the following reason:</a:t>
            </a:r>
          </a:p>
          <a:p>
            <a:pPr lvl="1"/>
            <a:r>
              <a:rPr lang="en-US" sz="1400" dirty="0" smtClean="0"/>
              <a:t>Closed form equations exist for potential flow kernels based on linear and polygonal control geometry</a:t>
            </a:r>
          </a:p>
          <a:p>
            <a:pPr lvl="1"/>
            <a:r>
              <a:rPr lang="en-US" sz="1400" dirty="0" smtClean="0"/>
              <a:t>Such edge and surface-based kernels may provide better control over local surface properties</a:t>
            </a:r>
          </a:p>
          <a:p>
            <a:pPr lvl="1"/>
            <a:r>
              <a:rPr lang="en-US" sz="1400" dirty="0" smtClean="0"/>
              <a:t>Due to the basis in physics-based governing equations, gradient curves extracted from potential flow fields might be more pleasing than gradient curves extracted from other scalar fields</a:t>
            </a:r>
          </a:p>
          <a:p>
            <a:pPr lvl="1"/>
            <a:endParaRPr lang="en-US" sz="1400" dirty="0"/>
          </a:p>
        </p:txBody>
      </p:sp>
    </p:spTree>
    <p:extLst>
      <p:ext uri="{BB962C8B-B14F-4D97-AF65-F5344CB8AC3E}">
        <p14:creationId xmlns:p14="http://schemas.microsoft.com/office/powerpoint/2010/main" val="222111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Fundamental Idea – Level Set</a:t>
            </a:r>
            <a:endParaRPr lang="en-US" dirty="0"/>
          </a:p>
        </p:txBody>
      </p:sp>
      <p:sp>
        <p:nvSpPr>
          <p:cNvPr id="62" name="Content Placeholder 61"/>
          <p:cNvSpPr>
            <a:spLocks noGrp="1"/>
          </p:cNvSpPr>
          <p:nvPr>
            <p:ph sz="quarter" idx="10"/>
          </p:nvPr>
        </p:nvSpPr>
        <p:spPr>
          <a:xfrm>
            <a:off x="533400" y="1504950"/>
            <a:ext cx="4953000" cy="2743200"/>
          </a:xfrm>
        </p:spPr>
        <p:txBody>
          <a:bodyPr/>
          <a:lstStyle/>
          <a:p>
            <a:r>
              <a:rPr lang="en-US" sz="2000" dirty="0" smtClean="0"/>
              <a:t>Start with a scalar field function</a:t>
            </a:r>
          </a:p>
          <a:p>
            <a:pPr lvl="1"/>
            <a:r>
              <a:rPr lang="en-US" sz="1800" dirty="0" smtClean="0"/>
              <a:t>Has a value everywhere in space</a:t>
            </a:r>
          </a:p>
          <a:p>
            <a:r>
              <a:rPr lang="en-US" dirty="0"/>
              <a:t>Evaluated on a grid, each cell or cell corner holds the value of the field function</a:t>
            </a:r>
            <a:endParaRPr lang="en-US" sz="2000" dirty="0" smtClean="0"/>
          </a:p>
          <a:p>
            <a:r>
              <a:rPr lang="en-US" sz="2000" dirty="0" smtClean="0"/>
              <a:t>Pick a threshold value</a:t>
            </a:r>
          </a:p>
          <a:p>
            <a:r>
              <a:rPr lang="en-US" sz="2000" dirty="0" smtClean="0"/>
              <a:t>Using magic, find the level set </a:t>
            </a:r>
            <a:r>
              <a:rPr lang="en-US" sz="2000" dirty="0" err="1" smtClean="0"/>
              <a:t>isosurface</a:t>
            </a:r>
            <a:endParaRPr lang="en-US" sz="2000" dirty="0" smtClean="0"/>
          </a:p>
        </p:txBody>
      </p:sp>
      <p:grpSp>
        <p:nvGrpSpPr>
          <p:cNvPr id="57" name="Group 56"/>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30" name="Straight Connector 29"/>
            <p:cNvCxnSpPr/>
            <p:nvPr/>
          </p:nvCxnSpPr>
          <p:spPr bwMode="auto">
            <a:xfrm>
              <a:off x="5715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a:off x="5943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2" name="Straight Connector 31"/>
            <p:cNvCxnSpPr/>
            <p:nvPr/>
          </p:nvCxnSpPr>
          <p:spPr bwMode="auto">
            <a:xfrm>
              <a:off x="6172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a:off x="6400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4" name="Straight Connector 33"/>
            <p:cNvCxnSpPr/>
            <p:nvPr/>
          </p:nvCxnSpPr>
          <p:spPr bwMode="auto">
            <a:xfrm>
              <a:off x="6629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6858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a:off x="7086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7" name="Straight Connector 36"/>
            <p:cNvCxnSpPr/>
            <p:nvPr/>
          </p:nvCxnSpPr>
          <p:spPr bwMode="auto">
            <a:xfrm>
              <a:off x="7315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a:off x="7543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9" name="Straight Connector 38"/>
            <p:cNvCxnSpPr/>
            <p:nvPr/>
          </p:nvCxnSpPr>
          <p:spPr bwMode="auto">
            <a:xfrm>
              <a:off x="7772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8001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1" name="Straight Connector 40"/>
            <p:cNvCxnSpPr/>
            <p:nvPr/>
          </p:nvCxnSpPr>
          <p:spPr bwMode="auto">
            <a:xfrm>
              <a:off x="5486400" y="1885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4" name="Straight Connector 43"/>
            <p:cNvCxnSpPr/>
            <p:nvPr/>
          </p:nvCxnSpPr>
          <p:spPr bwMode="auto">
            <a:xfrm>
              <a:off x="5486400" y="2114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5" name="Straight Connector 44"/>
            <p:cNvCxnSpPr/>
            <p:nvPr/>
          </p:nvCxnSpPr>
          <p:spPr bwMode="auto">
            <a:xfrm>
              <a:off x="5486400" y="2343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a:off x="5486400" y="2571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7" name="Straight Connector 46"/>
            <p:cNvCxnSpPr/>
            <p:nvPr/>
          </p:nvCxnSpPr>
          <p:spPr bwMode="auto">
            <a:xfrm>
              <a:off x="5486400" y="2800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8" name="Straight Connector 47"/>
            <p:cNvCxnSpPr/>
            <p:nvPr/>
          </p:nvCxnSpPr>
          <p:spPr bwMode="auto">
            <a:xfrm>
              <a:off x="5486400" y="3028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5486400" y="3257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0" name="Straight Connector 49"/>
            <p:cNvCxnSpPr/>
            <p:nvPr/>
          </p:nvCxnSpPr>
          <p:spPr bwMode="auto">
            <a:xfrm>
              <a:off x="5486400" y="3486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a:off x="5486400" y="3714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2" name="Straight Connector 51"/>
            <p:cNvCxnSpPr/>
            <p:nvPr/>
          </p:nvCxnSpPr>
          <p:spPr bwMode="auto">
            <a:xfrm>
              <a:off x="5486400" y="3943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5486400" y="4171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grpSp>
      <p:grpSp>
        <p:nvGrpSpPr>
          <p:cNvPr id="60" name="Group 59"/>
          <p:cNvGrpSpPr/>
          <p:nvPr/>
        </p:nvGrpSpPr>
        <p:grpSpPr>
          <a:xfrm>
            <a:off x="5084762" y="3404218"/>
            <a:ext cx="1430338" cy="1495544"/>
            <a:chOff x="4970926" y="3502938"/>
            <a:chExt cx="1430338" cy="1495544"/>
          </a:xfrm>
        </p:grpSpPr>
        <p:cxnSp>
          <p:nvCxnSpPr>
            <p:cNvPr id="55" name="Straight Arrow Connector 54"/>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56" name="Straight Arrow Connector 55"/>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58" name="TextBox 5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59" name="TextBox 5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3" name="Group 2"/>
          <p:cNvGrpSpPr/>
          <p:nvPr/>
        </p:nvGrpSpPr>
        <p:grpSpPr>
          <a:xfrm>
            <a:off x="7971580" y="1617038"/>
            <a:ext cx="298480" cy="2823972"/>
            <a:chOff x="7966248" y="1615072"/>
            <a:chExt cx="298480" cy="2823972"/>
          </a:xfrm>
        </p:grpSpPr>
        <p:sp>
          <p:nvSpPr>
            <p:cNvPr id="69" name="TextBox 68"/>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3</a:t>
              </a:r>
              <a:endParaRPr lang="en-US" dirty="0">
                <a:solidFill>
                  <a:srgbClr val="FF0000"/>
                </a:solidFill>
              </a:endParaRPr>
            </a:p>
          </p:txBody>
        </p:sp>
        <p:sp>
          <p:nvSpPr>
            <p:cNvPr id="81" name="TextBox 80"/>
            <p:cNvSpPr txBox="1"/>
            <p:nvPr/>
          </p:nvSpPr>
          <p:spPr>
            <a:xfrm>
              <a:off x="7966248" y="3905250"/>
              <a:ext cx="298480" cy="307777"/>
            </a:xfrm>
            <a:prstGeom prst="rect">
              <a:avLst/>
            </a:prstGeom>
            <a:noFill/>
          </p:spPr>
          <p:txBody>
            <a:bodyPr wrap="none" rtlCol="0">
              <a:spAutoFit/>
            </a:bodyPr>
            <a:lstStyle/>
            <a:p>
              <a:r>
                <a:rPr lang="en-US" sz="1400" dirty="0">
                  <a:solidFill>
                    <a:srgbClr val="FF0000"/>
                  </a:solidFill>
                </a:rPr>
                <a:t>2</a:t>
              </a:r>
              <a:endParaRPr lang="en-US" dirty="0">
                <a:solidFill>
                  <a:srgbClr val="FF0000"/>
                </a:solidFill>
              </a:endParaRPr>
            </a:p>
          </p:txBody>
        </p:sp>
        <p:sp>
          <p:nvSpPr>
            <p:cNvPr id="93" name="TextBox 92"/>
            <p:cNvSpPr txBox="1"/>
            <p:nvPr/>
          </p:nvSpPr>
          <p:spPr>
            <a:xfrm>
              <a:off x="7966248" y="3675423"/>
              <a:ext cx="298480" cy="307777"/>
            </a:xfrm>
            <a:prstGeom prst="rect">
              <a:avLst/>
            </a:prstGeom>
            <a:noFill/>
          </p:spPr>
          <p:txBody>
            <a:bodyPr wrap="none" rtlCol="0">
              <a:spAutoFit/>
            </a:bodyPr>
            <a:lstStyle/>
            <a:p>
              <a:r>
                <a:rPr lang="en-US" sz="1400" dirty="0">
                  <a:solidFill>
                    <a:srgbClr val="FF0000"/>
                  </a:solidFill>
                </a:rPr>
                <a:t>1</a:t>
              </a:r>
              <a:endParaRPr lang="en-US" dirty="0">
                <a:solidFill>
                  <a:srgbClr val="FF0000"/>
                </a:solidFill>
              </a:endParaRPr>
            </a:p>
          </p:txBody>
        </p:sp>
        <p:sp>
          <p:nvSpPr>
            <p:cNvPr id="105" name="TextBox 104"/>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17" name="TextBox 11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29" name="TextBox 128"/>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41" name="TextBox 140"/>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53" name="TextBox 152"/>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65" name="TextBox 164"/>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77" name="TextBox 176"/>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89" name="TextBox 188"/>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1" name="TextBox 200"/>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02" name="Group 201"/>
          <p:cNvGrpSpPr/>
          <p:nvPr/>
        </p:nvGrpSpPr>
        <p:grpSpPr>
          <a:xfrm>
            <a:off x="7739020" y="1617038"/>
            <a:ext cx="298480" cy="2823972"/>
            <a:chOff x="7966248" y="1615072"/>
            <a:chExt cx="298480" cy="2823972"/>
          </a:xfrm>
        </p:grpSpPr>
        <p:sp>
          <p:nvSpPr>
            <p:cNvPr id="203" name="TextBox 202"/>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2</a:t>
              </a:r>
              <a:endParaRPr lang="en-US" dirty="0">
                <a:solidFill>
                  <a:srgbClr val="FF0000"/>
                </a:solidFill>
              </a:endParaRPr>
            </a:p>
          </p:txBody>
        </p:sp>
        <p:sp>
          <p:nvSpPr>
            <p:cNvPr id="204" name="TextBox 203"/>
            <p:cNvSpPr txBox="1"/>
            <p:nvPr/>
          </p:nvSpPr>
          <p:spPr>
            <a:xfrm>
              <a:off x="7966248" y="3905250"/>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05" name="TextBox 204"/>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6" name="TextBox 205"/>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7" name="TextBox 20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8" name="TextBox 207"/>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9" name="TextBox 208"/>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0" name="TextBox 209"/>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1" name="TextBox 210"/>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2" name="TextBox 211"/>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3" name="TextBox 212"/>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4" name="TextBox 213"/>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15" name="Group 214"/>
          <p:cNvGrpSpPr/>
          <p:nvPr/>
        </p:nvGrpSpPr>
        <p:grpSpPr>
          <a:xfrm>
            <a:off x="7506460" y="1617038"/>
            <a:ext cx="298480" cy="2823972"/>
            <a:chOff x="7966248" y="1615072"/>
            <a:chExt cx="298480" cy="2823972"/>
          </a:xfrm>
        </p:grpSpPr>
        <p:sp>
          <p:nvSpPr>
            <p:cNvPr id="216" name="TextBox 215"/>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1</a:t>
              </a:r>
              <a:endParaRPr lang="en-US" dirty="0">
                <a:solidFill>
                  <a:srgbClr val="FF0000"/>
                </a:solidFill>
              </a:endParaRPr>
            </a:p>
          </p:txBody>
        </p:sp>
        <p:sp>
          <p:nvSpPr>
            <p:cNvPr id="217" name="TextBox 216"/>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8" name="TextBox 217"/>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9" name="TextBox 218"/>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0" name="TextBox 219"/>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1" name="TextBox 220"/>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2" name="TextBox 221"/>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3" name="TextBox 222"/>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4" name="TextBox 223"/>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5" name="TextBox 224"/>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6" name="TextBox 225"/>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7" name="TextBox 226"/>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28" name="Group 227"/>
          <p:cNvGrpSpPr/>
          <p:nvPr/>
        </p:nvGrpSpPr>
        <p:grpSpPr>
          <a:xfrm>
            <a:off x="7281992" y="1617038"/>
            <a:ext cx="298480" cy="2823972"/>
            <a:chOff x="7966248" y="1615072"/>
            <a:chExt cx="298480" cy="2823972"/>
          </a:xfrm>
        </p:grpSpPr>
        <p:sp>
          <p:nvSpPr>
            <p:cNvPr id="229" name="TextBox 228"/>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0" name="TextBox 229"/>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1" name="TextBox 230"/>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2" name="TextBox 231"/>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3" name="TextBox 232"/>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4" name="TextBox 233"/>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5" name="TextBox 234"/>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6" name="TextBox 235"/>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7" name="TextBox 236"/>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8" name="TextBox 237"/>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9" name="TextBox 238"/>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0" name="TextBox 239"/>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41" name="Group 240"/>
          <p:cNvGrpSpPr/>
          <p:nvPr/>
        </p:nvGrpSpPr>
        <p:grpSpPr>
          <a:xfrm>
            <a:off x="7057524" y="1617038"/>
            <a:ext cx="298480" cy="2823972"/>
            <a:chOff x="7966248" y="1615072"/>
            <a:chExt cx="298480" cy="2823972"/>
          </a:xfrm>
        </p:grpSpPr>
        <p:sp>
          <p:nvSpPr>
            <p:cNvPr id="242" name="TextBox 241"/>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3" name="TextBox 242"/>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4" name="TextBox 243"/>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5" name="TextBox 244"/>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6" name="TextBox 245"/>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7" name="TextBox 246"/>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8" name="TextBox 247"/>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9" name="TextBox 248"/>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0" name="TextBox 249"/>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1" name="TextBox 250"/>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2" name="TextBox 251"/>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3" name="TextBox 252"/>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54" name="Group 253"/>
          <p:cNvGrpSpPr/>
          <p:nvPr/>
        </p:nvGrpSpPr>
        <p:grpSpPr>
          <a:xfrm>
            <a:off x="6833056" y="1617038"/>
            <a:ext cx="298480" cy="2823972"/>
            <a:chOff x="7966248" y="1615072"/>
            <a:chExt cx="298480" cy="2823972"/>
          </a:xfrm>
        </p:grpSpPr>
        <p:sp>
          <p:nvSpPr>
            <p:cNvPr id="255" name="TextBox 254"/>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6" name="TextBox 255"/>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7" name="TextBox 256"/>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8" name="TextBox 257"/>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9" name="TextBox 258"/>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0" name="TextBox 259"/>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1" name="TextBox 260"/>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62" name="TextBox 261"/>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63" name="TextBox 262"/>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4" name="TextBox 263"/>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5" name="TextBox 264"/>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6" name="TextBox 265"/>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67" name="Group 266"/>
          <p:cNvGrpSpPr/>
          <p:nvPr/>
        </p:nvGrpSpPr>
        <p:grpSpPr>
          <a:xfrm>
            <a:off x="6600496" y="1617038"/>
            <a:ext cx="298480" cy="2823972"/>
            <a:chOff x="7966248" y="1615072"/>
            <a:chExt cx="298480" cy="2823972"/>
          </a:xfrm>
        </p:grpSpPr>
        <p:sp>
          <p:nvSpPr>
            <p:cNvPr id="268" name="TextBox 267"/>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9" name="TextBox 268"/>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0" name="TextBox 269"/>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1" name="TextBox 270"/>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2" name="TextBox 271"/>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3" name="TextBox 272"/>
            <p:cNvSpPr txBox="1"/>
            <p:nvPr/>
          </p:nvSpPr>
          <p:spPr>
            <a:xfrm>
              <a:off x="7966248" y="2985942"/>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74" name="TextBox 273"/>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75" name="TextBox 274"/>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76" name="TextBox 275"/>
            <p:cNvSpPr txBox="1"/>
            <p:nvPr/>
          </p:nvSpPr>
          <p:spPr>
            <a:xfrm>
              <a:off x="7966248" y="2296461"/>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77" name="TextBox 276"/>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8" name="TextBox 277"/>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9" name="TextBox 278"/>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80" name="Group 279"/>
          <p:cNvGrpSpPr/>
          <p:nvPr/>
        </p:nvGrpSpPr>
        <p:grpSpPr>
          <a:xfrm>
            <a:off x="6367936" y="1617038"/>
            <a:ext cx="298480" cy="2823972"/>
            <a:chOff x="7966248" y="1615072"/>
            <a:chExt cx="298480" cy="2823972"/>
          </a:xfrm>
        </p:grpSpPr>
        <p:sp>
          <p:nvSpPr>
            <p:cNvPr id="281" name="TextBox 280"/>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2" name="TextBox 281"/>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3" name="TextBox 282"/>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4" name="TextBox 283"/>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5" name="TextBox 284"/>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6" name="TextBox 285"/>
            <p:cNvSpPr txBox="1"/>
            <p:nvPr/>
          </p:nvSpPr>
          <p:spPr>
            <a:xfrm>
              <a:off x="7966248" y="2985942"/>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87" name="TextBox 286"/>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88" name="TextBox 287"/>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89" name="TextBox 288"/>
            <p:cNvSpPr txBox="1"/>
            <p:nvPr/>
          </p:nvSpPr>
          <p:spPr>
            <a:xfrm>
              <a:off x="7966248" y="2296461"/>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90" name="TextBox 289"/>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1" name="TextBox 290"/>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2" name="TextBox 291"/>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93" name="Group 292"/>
          <p:cNvGrpSpPr/>
          <p:nvPr/>
        </p:nvGrpSpPr>
        <p:grpSpPr>
          <a:xfrm>
            <a:off x="6135376" y="1617038"/>
            <a:ext cx="298480" cy="2823972"/>
            <a:chOff x="7966248" y="1615072"/>
            <a:chExt cx="298480" cy="2823972"/>
          </a:xfrm>
        </p:grpSpPr>
        <p:sp>
          <p:nvSpPr>
            <p:cNvPr id="294" name="TextBox 293"/>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5" name="TextBox 294"/>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6" name="TextBox 295"/>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7" name="TextBox 296"/>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8" name="TextBox 297"/>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9" name="TextBox 298"/>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0" name="TextBox 299"/>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301" name="TextBox 300"/>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302" name="TextBox 301"/>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3" name="TextBox 302"/>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4" name="TextBox 303"/>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5" name="TextBox 304"/>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06" name="Group 305"/>
          <p:cNvGrpSpPr/>
          <p:nvPr/>
        </p:nvGrpSpPr>
        <p:grpSpPr>
          <a:xfrm>
            <a:off x="5910908" y="1617038"/>
            <a:ext cx="298480" cy="2823972"/>
            <a:chOff x="7966248" y="1615072"/>
            <a:chExt cx="298480" cy="2823972"/>
          </a:xfrm>
        </p:grpSpPr>
        <p:sp>
          <p:nvSpPr>
            <p:cNvPr id="307" name="TextBox 306"/>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8" name="TextBox 307"/>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9" name="TextBox 308"/>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0" name="TextBox 309"/>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1" name="TextBox 310"/>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2" name="TextBox 311"/>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3" name="TextBox 312"/>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4" name="TextBox 313"/>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5" name="TextBox 314"/>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6" name="TextBox 315"/>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7" name="TextBox 316"/>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8" name="TextBox 317"/>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19" name="Group 318"/>
          <p:cNvGrpSpPr/>
          <p:nvPr/>
        </p:nvGrpSpPr>
        <p:grpSpPr>
          <a:xfrm>
            <a:off x="5686440" y="1617038"/>
            <a:ext cx="298480" cy="2823972"/>
            <a:chOff x="7966248" y="1615072"/>
            <a:chExt cx="298480" cy="2823972"/>
          </a:xfrm>
        </p:grpSpPr>
        <p:sp>
          <p:nvSpPr>
            <p:cNvPr id="320" name="TextBox 319"/>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1" name="TextBox 320"/>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2" name="TextBox 321"/>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3" name="TextBox 322"/>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4" name="TextBox 323"/>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5" name="TextBox 324"/>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6" name="TextBox 325"/>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7" name="TextBox 326"/>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8" name="TextBox 327"/>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9" name="TextBox 328"/>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0" name="TextBox 329"/>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1" name="TextBox 330"/>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32" name="Group 331"/>
          <p:cNvGrpSpPr/>
          <p:nvPr/>
        </p:nvGrpSpPr>
        <p:grpSpPr>
          <a:xfrm>
            <a:off x="5461972" y="1617038"/>
            <a:ext cx="298480" cy="2823972"/>
            <a:chOff x="7966248" y="1615072"/>
            <a:chExt cx="298480" cy="2823972"/>
          </a:xfrm>
        </p:grpSpPr>
        <p:sp>
          <p:nvSpPr>
            <p:cNvPr id="333" name="TextBox 332"/>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4" name="TextBox 333"/>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5" name="TextBox 334"/>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6" name="TextBox 335"/>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7" name="TextBox 33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8" name="TextBox 337"/>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9" name="TextBox 338"/>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0" name="TextBox 339"/>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1" name="TextBox 340"/>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2" name="TextBox 341"/>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3" name="TextBox 342"/>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4" name="TextBox 343"/>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sp>
        <p:nvSpPr>
          <p:cNvPr id="10" name="Freeform 9"/>
          <p:cNvSpPr/>
          <p:nvPr/>
        </p:nvSpPr>
        <p:spPr bwMode="auto">
          <a:xfrm>
            <a:off x="6172200" y="2346960"/>
            <a:ext cx="922020" cy="918210"/>
          </a:xfrm>
          <a:custGeom>
            <a:avLst/>
            <a:gdLst>
              <a:gd name="connsiteX0" fmla="*/ 224790 w 922020"/>
              <a:gd name="connsiteY0" fmla="*/ 0 h 918210"/>
              <a:gd name="connsiteX1" fmla="*/ 681990 w 922020"/>
              <a:gd name="connsiteY1" fmla="*/ 0 h 918210"/>
              <a:gd name="connsiteX2" fmla="*/ 922020 w 922020"/>
              <a:gd name="connsiteY2" fmla="*/ 232410 h 918210"/>
              <a:gd name="connsiteX3" fmla="*/ 918210 w 922020"/>
              <a:gd name="connsiteY3" fmla="*/ 678180 h 918210"/>
              <a:gd name="connsiteX4" fmla="*/ 685800 w 922020"/>
              <a:gd name="connsiteY4" fmla="*/ 914400 h 918210"/>
              <a:gd name="connsiteX5" fmla="*/ 232410 w 922020"/>
              <a:gd name="connsiteY5" fmla="*/ 918210 h 918210"/>
              <a:gd name="connsiteX6" fmla="*/ 3810 w 922020"/>
              <a:gd name="connsiteY6" fmla="*/ 681990 h 918210"/>
              <a:gd name="connsiteX7" fmla="*/ 0 w 922020"/>
              <a:gd name="connsiteY7" fmla="*/ 228600 h 918210"/>
              <a:gd name="connsiteX8" fmla="*/ 224790 w 922020"/>
              <a:gd name="connsiteY8" fmla="*/ 0 h 91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020" h="918210">
                <a:moveTo>
                  <a:pt x="224790" y="0"/>
                </a:moveTo>
                <a:lnTo>
                  <a:pt x="681990" y="0"/>
                </a:lnTo>
                <a:lnTo>
                  <a:pt x="922020" y="232410"/>
                </a:lnTo>
                <a:lnTo>
                  <a:pt x="918210" y="678180"/>
                </a:lnTo>
                <a:lnTo>
                  <a:pt x="685800" y="914400"/>
                </a:lnTo>
                <a:lnTo>
                  <a:pt x="232410" y="918210"/>
                </a:lnTo>
                <a:lnTo>
                  <a:pt x="3810" y="681990"/>
                </a:lnTo>
                <a:lnTo>
                  <a:pt x="0" y="228600"/>
                </a:lnTo>
                <a:lnTo>
                  <a:pt x="224790" y="0"/>
                </a:lnTo>
                <a:close/>
              </a:path>
            </a:pathLst>
          </a:custGeom>
          <a:solidFill>
            <a:srgbClr val="FFFF00">
              <a:alpha val="50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10"/>
          <p:cNvSpPr/>
          <p:nvPr/>
        </p:nvSpPr>
        <p:spPr bwMode="auto">
          <a:xfrm>
            <a:off x="7539990" y="3718560"/>
            <a:ext cx="693420" cy="685800"/>
          </a:xfrm>
          <a:custGeom>
            <a:avLst/>
            <a:gdLst>
              <a:gd name="connsiteX0" fmla="*/ 0 w 693420"/>
              <a:gd name="connsiteY0" fmla="*/ 457200 h 685800"/>
              <a:gd name="connsiteX1" fmla="*/ 457200 w 693420"/>
              <a:gd name="connsiteY1" fmla="*/ 0 h 685800"/>
              <a:gd name="connsiteX2" fmla="*/ 689610 w 693420"/>
              <a:gd name="connsiteY2" fmla="*/ 0 h 685800"/>
              <a:gd name="connsiteX3" fmla="*/ 693420 w 693420"/>
              <a:gd name="connsiteY3" fmla="*/ 685800 h 685800"/>
              <a:gd name="connsiteX4" fmla="*/ 7620 w 693420"/>
              <a:gd name="connsiteY4" fmla="*/ 674370 h 685800"/>
              <a:gd name="connsiteX5" fmla="*/ 0 w 693420"/>
              <a:gd name="connsiteY5" fmla="*/ 4572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420" h="685800">
                <a:moveTo>
                  <a:pt x="0" y="457200"/>
                </a:moveTo>
                <a:lnTo>
                  <a:pt x="457200" y="0"/>
                </a:lnTo>
                <a:lnTo>
                  <a:pt x="689610" y="0"/>
                </a:lnTo>
                <a:lnTo>
                  <a:pt x="693420" y="685800"/>
                </a:lnTo>
                <a:lnTo>
                  <a:pt x="7620" y="674370"/>
                </a:lnTo>
                <a:lnTo>
                  <a:pt x="0" y="457200"/>
                </a:lnTo>
                <a:close/>
              </a:path>
            </a:pathLst>
          </a:custGeom>
          <a:solidFill>
            <a:srgbClr val="FFFF00">
              <a:alpha val="50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874307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Implicit Surfaces using Fluid Flow</a:t>
            </a:r>
            <a:endParaRPr lang="en-US" dirty="0"/>
          </a:p>
        </p:txBody>
      </p:sp>
      <p:sp>
        <p:nvSpPr>
          <p:cNvPr id="3" name="Content Placeholder 2"/>
          <p:cNvSpPr>
            <a:spLocks noGrp="1"/>
          </p:cNvSpPr>
          <p:nvPr>
            <p:ph sz="quarter" idx="10"/>
          </p:nvPr>
        </p:nvSpPr>
        <p:spPr>
          <a:xfrm>
            <a:off x="533400" y="1885950"/>
            <a:ext cx="8153400" cy="2743200"/>
          </a:xfrm>
        </p:spPr>
        <p:txBody>
          <a:bodyPr/>
          <a:lstStyle/>
          <a:p>
            <a:r>
              <a:rPr lang="en-US" sz="1800" dirty="0" smtClean="0"/>
              <a:t>I still believe that some interesting results can be obtained by using the linear and polygonal 2D and 3D kernels for potential fluid flow</a:t>
            </a:r>
          </a:p>
          <a:p>
            <a:r>
              <a:rPr lang="en-US" sz="1800" dirty="0" smtClean="0"/>
              <a:t>However, now I am convinced there would be no realized benefit since the cost of the linear and polygonal kernels is computationally too expensive, at least for evaluation at runtime in a game</a:t>
            </a:r>
            <a:endParaRPr lang="en-US" sz="1600" dirty="0" smtClean="0"/>
          </a:p>
          <a:p>
            <a:pPr lvl="1"/>
            <a:endParaRPr lang="en-US" sz="1600" dirty="0"/>
          </a:p>
        </p:txBody>
      </p:sp>
    </p:spTree>
    <p:extLst>
      <p:ext uri="{BB962C8B-B14F-4D97-AF65-F5344CB8AC3E}">
        <p14:creationId xmlns:p14="http://schemas.microsoft.com/office/powerpoint/2010/main" val="2438523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Modeling Implicit Flow Surfaces</a:t>
            </a:r>
            <a:endParaRPr lang="en-US" dirty="0"/>
          </a:p>
        </p:txBody>
      </p:sp>
      <p:sp>
        <p:nvSpPr>
          <p:cNvPr id="62" name="Content Placeholder 61"/>
          <p:cNvSpPr>
            <a:spLocks noGrp="1"/>
          </p:cNvSpPr>
          <p:nvPr>
            <p:ph sz="quarter" idx="10"/>
          </p:nvPr>
        </p:nvSpPr>
        <p:spPr>
          <a:xfrm>
            <a:off x="533400" y="1504950"/>
            <a:ext cx="4838700" cy="2743200"/>
          </a:xfrm>
        </p:spPr>
        <p:txBody>
          <a:bodyPr/>
          <a:lstStyle/>
          <a:p>
            <a:r>
              <a:rPr lang="en-US" sz="2000" dirty="0" smtClean="0"/>
              <a:t>“Potential” field</a:t>
            </a:r>
          </a:p>
          <a:p>
            <a:pPr lvl="1"/>
            <a:r>
              <a:rPr lang="en-US" sz="1800" dirty="0" smtClean="0"/>
              <a:t>Green’s Theorem</a:t>
            </a:r>
          </a:p>
          <a:p>
            <a:pPr marL="1201738" lvl="3" indent="-169863"/>
            <a:r>
              <a:rPr lang="en-US" sz="1400" dirty="0" smtClean="0"/>
              <a:t>Intuitively, the sum of change over a </a:t>
            </a:r>
            <a:r>
              <a:rPr lang="en-US" dirty="0" smtClean="0"/>
              <a:t>volume</a:t>
            </a:r>
            <a:r>
              <a:rPr lang="en-US" sz="1400" dirty="0" smtClean="0"/>
              <a:t> is equal to the flux through the boundary surface</a:t>
            </a:r>
          </a:p>
          <a:p>
            <a:pPr marL="744538" lvl="2" indent="-169863"/>
            <a:r>
              <a:rPr lang="en-US" sz="1600" dirty="0" smtClean="0"/>
              <a:t>Analogous to the Fundamental Theorem of Calculus</a:t>
            </a:r>
          </a:p>
          <a:p>
            <a:r>
              <a:rPr lang="en-US" sz="2000" dirty="0" smtClean="0"/>
              <a:t>Laplace’s Equation:</a:t>
            </a:r>
          </a:p>
        </p:txBody>
      </p:sp>
      <p:grpSp>
        <p:nvGrpSpPr>
          <p:cNvPr id="57" name="Group 56"/>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30" name="Straight Connector 29"/>
            <p:cNvCxnSpPr/>
            <p:nvPr/>
          </p:nvCxnSpPr>
          <p:spPr bwMode="auto">
            <a:xfrm>
              <a:off x="5715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a:off x="5943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2" name="Straight Connector 31"/>
            <p:cNvCxnSpPr/>
            <p:nvPr/>
          </p:nvCxnSpPr>
          <p:spPr bwMode="auto">
            <a:xfrm>
              <a:off x="6172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a:off x="6400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4" name="Straight Connector 33"/>
            <p:cNvCxnSpPr/>
            <p:nvPr/>
          </p:nvCxnSpPr>
          <p:spPr bwMode="auto">
            <a:xfrm>
              <a:off x="6629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6858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a:off x="7086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7" name="Straight Connector 36"/>
            <p:cNvCxnSpPr/>
            <p:nvPr/>
          </p:nvCxnSpPr>
          <p:spPr bwMode="auto">
            <a:xfrm>
              <a:off x="7315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a:off x="7543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9" name="Straight Connector 38"/>
            <p:cNvCxnSpPr/>
            <p:nvPr/>
          </p:nvCxnSpPr>
          <p:spPr bwMode="auto">
            <a:xfrm>
              <a:off x="7772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8001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1" name="Straight Connector 40"/>
            <p:cNvCxnSpPr/>
            <p:nvPr/>
          </p:nvCxnSpPr>
          <p:spPr bwMode="auto">
            <a:xfrm>
              <a:off x="5486400" y="1885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4" name="Straight Connector 43"/>
            <p:cNvCxnSpPr/>
            <p:nvPr/>
          </p:nvCxnSpPr>
          <p:spPr bwMode="auto">
            <a:xfrm>
              <a:off x="5486400" y="2114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5" name="Straight Connector 44"/>
            <p:cNvCxnSpPr/>
            <p:nvPr/>
          </p:nvCxnSpPr>
          <p:spPr bwMode="auto">
            <a:xfrm>
              <a:off x="5486400" y="2343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a:off x="5486400" y="2571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7" name="Straight Connector 46"/>
            <p:cNvCxnSpPr/>
            <p:nvPr/>
          </p:nvCxnSpPr>
          <p:spPr bwMode="auto">
            <a:xfrm>
              <a:off x="5486400" y="2800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8" name="Straight Connector 47"/>
            <p:cNvCxnSpPr/>
            <p:nvPr/>
          </p:nvCxnSpPr>
          <p:spPr bwMode="auto">
            <a:xfrm>
              <a:off x="5486400" y="3028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5486400" y="3257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0" name="Straight Connector 49"/>
            <p:cNvCxnSpPr/>
            <p:nvPr/>
          </p:nvCxnSpPr>
          <p:spPr bwMode="auto">
            <a:xfrm>
              <a:off x="5486400" y="3486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a:off x="5486400" y="3714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2" name="Straight Connector 51"/>
            <p:cNvCxnSpPr/>
            <p:nvPr/>
          </p:nvCxnSpPr>
          <p:spPr bwMode="auto">
            <a:xfrm>
              <a:off x="5486400" y="3943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5486400" y="4171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gr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sp>
        <p:nvSpPr>
          <p:cNvPr id="2" name="TextBox 1"/>
          <p:cNvSpPr txBox="1"/>
          <p:nvPr/>
        </p:nvSpPr>
        <p:spPr>
          <a:xfrm>
            <a:off x="6057900" y="3257550"/>
            <a:ext cx="394660" cy="461665"/>
          </a:xfrm>
          <a:prstGeom prst="rect">
            <a:avLst/>
          </a:prstGeom>
          <a:noFill/>
        </p:spPr>
        <p:txBody>
          <a:bodyPr wrap="none" rtlCol="0">
            <a:spAutoFit/>
          </a:bodyPr>
          <a:lstStyle/>
          <a:p>
            <a:r>
              <a:rPr lang="en-US" dirty="0" smtClean="0">
                <a:solidFill>
                  <a:srgbClr val="FF0000"/>
                </a:solidFill>
              </a:rPr>
              <a:t>A</a:t>
            </a:r>
            <a:endParaRPr lang="en-US" dirty="0">
              <a:solidFill>
                <a:srgbClr val="FF0000"/>
              </a:solidFill>
            </a:endParaRPr>
          </a:p>
        </p:txBody>
      </p:sp>
      <p:sp>
        <p:nvSpPr>
          <p:cNvPr id="193" name="TextBox 192"/>
          <p:cNvSpPr txBox="1"/>
          <p:nvPr/>
        </p:nvSpPr>
        <p:spPr>
          <a:xfrm>
            <a:off x="7377740" y="2114550"/>
            <a:ext cx="396262" cy="461665"/>
          </a:xfrm>
          <a:prstGeom prst="rect">
            <a:avLst/>
          </a:prstGeom>
          <a:noFill/>
        </p:spPr>
        <p:txBody>
          <a:bodyPr wrap="none" rtlCol="0">
            <a:spAutoFit/>
          </a:bodyPr>
          <a:lstStyle/>
          <a:p>
            <a:r>
              <a:rPr lang="en-US" dirty="0">
                <a:solidFill>
                  <a:srgbClr val="FF0000"/>
                </a:solidFill>
              </a:rPr>
              <a:t>B</a:t>
            </a:r>
          </a:p>
        </p:txBody>
      </p:sp>
      <p:sp>
        <p:nvSpPr>
          <p:cNvPr id="6" name="Freeform 5"/>
          <p:cNvSpPr/>
          <p:nvPr/>
        </p:nvSpPr>
        <p:spPr bwMode="auto">
          <a:xfrm>
            <a:off x="6344156" y="2512970"/>
            <a:ext cx="1084332" cy="788580"/>
          </a:xfrm>
          <a:custGeom>
            <a:avLst/>
            <a:gdLst>
              <a:gd name="connsiteX0" fmla="*/ 0 w 1084332"/>
              <a:gd name="connsiteY0" fmla="*/ 865847 h 865847"/>
              <a:gd name="connsiteX1" fmla="*/ 169932 w 1084332"/>
              <a:gd name="connsiteY1" fmla="*/ 307497 h 865847"/>
              <a:gd name="connsiteX2" fmla="*/ 493614 w 1084332"/>
              <a:gd name="connsiteY2" fmla="*/ 0 h 865847"/>
              <a:gd name="connsiteX3" fmla="*/ 1084332 w 1084332"/>
              <a:gd name="connsiteY3" fmla="*/ 89012 h 865847"/>
              <a:gd name="connsiteX0" fmla="*/ 0 w 1084332"/>
              <a:gd name="connsiteY0" fmla="*/ 865847 h 865847"/>
              <a:gd name="connsiteX1" fmla="*/ 169932 w 1084332"/>
              <a:gd name="connsiteY1" fmla="*/ 307497 h 865847"/>
              <a:gd name="connsiteX2" fmla="*/ 493614 w 1084332"/>
              <a:gd name="connsiteY2" fmla="*/ 0 h 865847"/>
              <a:gd name="connsiteX3" fmla="*/ 1084332 w 1084332"/>
              <a:gd name="connsiteY3" fmla="*/ 89012 h 865847"/>
              <a:gd name="connsiteX0" fmla="*/ 0 w 1084332"/>
              <a:gd name="connsiteY0" fmla="*/ 868899 h 868899"/>
              <a:gd name="connsiteX1" fmla="*/ 169932 w 1084332"/>
              <a:gd name="connsiteY1" fmla="*/ 310549 h 868899"/>
              <a:gd name="connsiteX2" fmla="*/ 493614 w 1084332"/>
              <a:gd name="connsiteY2" fmla="*/ 3052 h 868899"/>
              <a:gd name="connsiteX3" fmla="*/ 1084332 w 1084332"/>
              <a:gd name="connsiteY3" fmla="*/ 92064 h 868899"/>
              <a:gd name="connsiteX0" fmla="*/ 0 w 1084332"/>
              <a:gd name="connsiteY0" fmla="*/ 776835 h 776835"/>
              <a:gd name="connsiteX1" fmla="*/ 169932 w 1084332"/>
              <a:gd name="connsiteY1" fmla="*/ 218485 h 776835"/>
              <a:gd name="connsiteX2" fmla="*/ 1084332 w 1084332"/>
              <a:gd name="connsiteY2" fmla="*/ 0 h 776835"/>
              <a:gd name="connsiteX0" fmla="*/ 0 w 1084332"/>
              <a:gd name="connsiteY0" fmla="*/ 788580 h 788580"/>
              <a:gd name="connsiteX1" fmla="*/ 372233 w 1084332"/>
              <a:gd name="connsiteY1" fmla="*/ 60297 h 788580"/>
              <a:gd name="connsiteX2" fmla="*/ 1084332 w 1084332"/>
              <a:gd name="connsiteY2" fmla="*/ 11745 h 788580"/>
            </a:gdLst>
            <a:ahLst/>
            <a:cxnLst>
              <a:cxn ang="0">
                <a:pos x="connsiteX0" y="connsiteY0"/>
              </a:cxn>
              <a:cxn ang="0">
                <a:pos x="connsiteX1" y="connsiteY1"/>
              </a:cxn>
              <a:cxn ang="0">
                <a:pos x="connsiteX2" y="connsiteY2"/>
              </a:cxn>
            </a:cxnLst>
            <a:rect l="l" t="t" r="r" b="b"/>
            <a:pathLst>
              <a:path w="1084332" h="788580">
                <a:moveTo>
                  <a:pt x="0" y="788580"/>
                </a:moveTo>
                <a:cubicBezTo>
                  <a:pt x="56644" y="602463"/>
                  <a:pt x="191511" y="189769"/>
                  <a:pt x="372233" y="60297"/>
                </a:cubicBezTo>
                <a:cubicBezTo>
                  <a:pt x="552955" y="-69175"/>
                  <a:pt x="893832" y="57263"/>
                  <a:pt x="1084332" y="11745"/>
                </a:cubicBezTo>
              </a:path>
            </a:pathLst>
          </a:custGeom>
          <a:noFill/>
          <a:ln w="1905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0" name="Freeform 9"/>
          <p:cNvSpPr/>
          <p:nvPr/>
        </p:nvSpPr>
        <p:spPr bwMode="auto">
          <a:xfrm>
            <a:off x="6352248" y="2532807"/>
            <a:ext cx="1068148" cy="776835"/>
          </a:xfrm>
          <a:custGeom>
            <a:avLst/>
            <a:gdLst>
              <a:gd name="connsiteX0" fmla="*/ 0 w 1068148"/>
              <a:gd name="connsiteY0" fmla="*/ 776835 h 776835"/>
              <a:gd name="connsiteX1" fmla="*/ 582626 w 1068148"/>
              <a:gd name="connsiteY1" fmla="*/ 428878 h 776835"/>
              <a:gd name="connsiteX2" fmla="*/ 1068148 w 1068148"/>
              <a:gd name="connsiteY2" fmla="*/ 0 h 776835"/>
              <a:gd name="connsiteX0" fmla="*/ 0 w 1068148"/>
              <a:gd name="connsiteY0" fmla="*/ 776835 h 776835"/>
              <a:gd name="connsiteX1" fmla="*/ 582626 w 1068148"/>
              <a:gd name="connsiteY1" fmla="*/ 428878 h 776835"/>
              <a:gd name="connsiteX2" fmla="*/ 1068148 w 1068148"/>
              <a:gd name="connsiteY2" fmla="*/ 0 h 776835"/>
            </a:gdLst>
            <a:ahLst/>
            <a:cxnLst>
              <a:cxn ang="0">
                <a:pos x="connsiteX0" y="connsiteY0"/>
              </a:cxn>
              <a:cxn ang="0">
                <a:pos x="connsiteX1" y="connsiteY1"/>
              </a:cxn>
              <a:cxn ang="0">
                <a:pos x="connsiteX2" y="connsiteY2"/>
              </a:cxn>
            </a:cxnLst>
            <a:rect l="l" t="t" r="r" b="b"/>
            <a:pathLst>
              <a:path w="1068148" h="776835">
                <a:moveTo>
                  <a:pt x="0" y="776835"/>
                </a:moveTo>
                <a:cubicBezTo>
                  <a:pt x="194209" y="660849"/>
                  <a:pt x="404601" y="558350"/>
                  <a:pt x="582626" y="428878"/>
                </a:cubicBezTo>
                <a:cubicBezTo>
                  <a:pt x="760651" y="299406"/>
                  <a:pt x="906307" y="142959"/>
                  <a:pt x="1068148" y="0"/>
                </a:cubicBezTo>
              </a:path>
            </a:pathLst>
          </a:custGeom>
          <a:noFill/>
          <a:ln w="1905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98" name="TextBox 197"/>
          <p:cNvSpPr txBox="1"/>
          <p:nvPr/>
        </p:nvSpPr>
        <p:spPr>
          <a:xfrm>
            <a:off x="6376524" y="2123654"/>
            <a:ext cx="474810" cy="461665"/>
          </a:xfrm>
          <a:prstGeom prst="rect">
            <a:avLst/>
          </a:prstGeom>
          <a:noFill/>
        </p:spPr>
        <p:txBody>
          <a:bodyPr wrap="none" rtlCol="0">
            <a:spAutoFit/>
          </a:bodyPr>
          <a:lstStyle/>
          <a:p>
            <a:r>
              <a:rPr lang="en-US" i="1" dirty="0" smtClean="0">
                <a:solidFill>
                  <a:srgbClr val="FF0000"/>
                </a:solidFill>
              </a:rPr>
              <a:t>c</a:t>
            </a:r>
            <a:r>
              <a:rPr lang="en-US" baseline="-25000" dirty="0" smtClean="0">
                <a:solidFill>
                  <a:srgbClr val="FF0000"/>
                </a:solidFill>
              </a:rPr>
              <a:t>1</a:t>
            </a:r>
            <a:endParaRPr lang="en-US" baseline="-25000" dirty="0">
              <a:solidFill>
                <a:srgbClr val="FF0000"/>
              </a:solidFill>
            </a:endParaRPr>
          </a:p>
        </p:txBody>
      </p:sp>
      <p:sp>
        <p:nvSpPr>
          <p:cNvPr id="199" name="TextBox 198"/>
          <p:cNvSpPr txBox="1"/>
          <p:nvPr/>
        </p:nvSpPr>
        <p:spPr>
          <a:xfrm>
            <a:off x="6832298" y="2802965"/>
            <a:ext cx="474810" cy="461665"/>
          </a:xfrm>
          <a:prstGeom prst="rect">
            <a:avLst/>
          </a:prstGeom>
          <a:noFill/>
        </p:spPr>
        <p:txBody>
          <a:bodyPr wrap="none" rtlCol="0">
            <a:spAutoFit/>
          </a:bodyPr>
          <a:lstStyle/>
          <a:p>
            <a:r>
              <a:rPr lang="en-US" i="1" dirty="0" smtClean="0">
                <a:solidFill>
                  <a:srgbClr val="FF0000"/>
                </a:solidFill>
              </a:rPr>
              <a:t>c</a:t>
            </a:r>
            <a:r>
              <a:rPr lang="en-US" baseline="-25000" dirty="0" smtClean="0">
                <a:solidFill>
                  <a:srgbClr val="FF0000"/>
                </a:solidFill>
              </a:rPr>
              <a:t>2</a:t>
            </a:r>
            <a:endParaRPr lang="en-US" baseline="-25000" dirty="0">
              <a:solidFill>
                <a:srgbClr val="FF0000"/>
              </a:solidFill>
            </a:endParaRPr>
          </a:p>
        </p:txBody>
      </p:sp>
      <mc:AlternateContent xmlns:mc="http://schemas.openxmlformats.org/markup-compatibility/2006" xmlns:a14="http://schemas.microsoft.com/office/drawing/2010/main">
        <mc:Choice Requires="a14">
          <p:sp>
            <p:nvSpPr>
              <p:cNvPr id="16" name="TextBox 15"/>
              <p:cNvSpPr txBox="1"/>
              <p:nvPr/>
            </p:nvSpPr>
            <p:spPr>
              <a:xfrm>
                <a:off x="1714500" y="4012037"/>
                <a:ext cx="147213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a:solidFill>
                                <a:srgbClr val="002060"/>
                              </a:solidFill>
                              <a:latin typeface="Cambria Math"/>
                              <a:ea typeface="Cambria Math"/>
                            </a:rPr>
                          </m:ctrlPr>
                        </m:sSupPr>
                        <m:e>
                          <m:r>
                            <a:rPr lang="en-US" b="1" i="0">
                              <a:solidFill>
                                <a:srgbClr val="002060"/>
                              </a:solidFill>
                              <a:latin typeface="Cambria Math"/>
                              <a:ea typeface="Cambria Math"/>
                            </a:rPr>
                            <m:t>𝛁</m:t>
                          </m:r>
                        </m:e>
                        <m:sup>
                          <m:r>
                            <a:rPr lang="en-US" i="1">
                              <a:solidFill>
                                <a:srgbClr val="002060"/>
                              </a:solidFill>
                              <a:latin typeface="Cambria Math"/>
                              <a:ea typeface="Cambria Math"/>
                            </a:rPr>
                            <m:t>2</m:t>
                          </m:r>
                        </m:sup>
                      </m:sSup>
                      <m:r>
                        <m:rPr>
                          <m:sty m:val="p"/>
                        </m:rPr>
                        <a:rPr lang="el-GR" b="0" i="1">
                          <a:solidFill>
                            <a:srgbClr val="002060"/>
                          </a:solidFill>
                          <a:latin typeface="Cambria Math"/>
                          <a:ea typeface="Cambria Math"/>
                        </a:rPr>
                        <m:t>Φ</m:t>
                      </m:r>
                      <m:r>
                        <a:rPr lang="en-US" i="1">
                          <a:solidFill>
                            <a:srgbClr val="002060"/>
                          </a:solidFill>
                          <a:latin typeface="Cambria Math"/>
                          <a:ea typeface="Cambria Math"/>
                        </a:rPr>
                        <m:t>=0</m:t>
                      </m:r>
                    </m:oMath>
                  </m:oMathPara>
                </a14:m>
                <a:endParaRPr lang="en-US" dirty="0" smtClean="0">
                  <a:solidFill>
                    <a:srgbClr val="00206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714500" y="4012037"/>
                <a:ext cx="1472134" cy="461665"/>
              </a:xfrm>
              <a:prstGeom prst="rect">
                <a:avLst/>
              </a:prstGeom>
              <a:blipFill rotWithShape="1">
                <a:blip r:embed="rId3"/>
                <a:stretch>
                  <a:fillRect/>
                </a:stretch>
              </a:blipFill>
            </p:spPr>
            <p:txBody>
              <a:bodyPr/>
              <a:lstStyle/>
              <a:p>
                <a:r>
                  <a:rPr lang="en-US">
                    <a:noFill/>
                  </a:rPr>
                  <a:t> </a:t>
                </a:r>
              </a:p>
            </p:txBody>
          </p:sp>
        </mc:Fallback>
      </mc:AlternateContent>
      <p:sp>
        <p:nvSpPr>
          <p:cNvPr id="54" name="Oval 53"/>
          <p:cNvSpPr/>
          <p:nvPr/>
        </p:nvSpPr>
        <p:spPr bwMode="auto">
          <a:xfrm>
            <a:off x="6278408" y="3244886"/>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p:cNvSpPr/>
          <p:nvPr/>
        </p:nvSpPr>
        <p:spPr bwMode="auto">
          <a:xfrm>
            <a:off x="7361392" y="2490978"/>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511615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9684" y="3917176"/>
            <a:ext cx="4252108" cy="839086"/>
          </a:xfrm>
          <a:prstGeom prst="rect">
            <a:avLst/>
          </a:prstGeom>
          <a:solidFill>
            <a:srgbClr val="FFFF00">
              <a:alpha val="50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3"/>
          <p:cNvSpPr>
            <a:spLocks noGrp="1"/>
          </p:cNvSpPr>
          <p:nvPr>
            <p:ph type="title"/>
          </p:nvPr>
        </p:nvSpPr>
        <p:spPr/>
        <p:txBody>
          <a:bodyPr/>
          <a:lstStyle/>
          <a:p>
            <a:r>
              <a:rPr lang="en-US" dirty="0" smtClean="0"/>
              <a:t>Why Potential Functions?</a:t>
            </a:r>
            <a:endParaRPr lang="en-US" dirty="0"/>
          </a:p>
        </p:txBody>
      </p:sp>
      <p:sp>
        <p:nvSpPr>
          <p:cNvPr id="62" name="Content Placeholder 61"/>
          <p:cNvSpPr>
            <a:spLocks noGrp="1"/>
          </p:cNvSpPr>
          <p:nvPr>
            <p:ph sz="quarter" idx="10"/>
          </p:nvPr>
        </p:nvSpPr>
        <p:spPr>
          <a:xfrm>
            <a:off x="533400" y="1504950"/>
            <a:ext cx="4838700" cy="2743200"/>
          </a:xfrm>
        </p:spPr>
        <p:txBody>
          <a:bodyPr/>
          <a:lstStyle/>
          <a:p>
            <a:r>
              <a:rPr lang="en-US" sz="2000" dirty="0" smtClean="0"/>
              <a:t>Linear PDE:</a:t>
            </a:r>
          </a:p>
          <a:p>
            <a:pPr lvl="1"/>
            <a:endParaRPr lang="en-US" sz="1600" dirty="0" smtClean="0"/>
          </a:p>
        </p:txBody>
      </p:sp>
      <p:grpSp>
        <p:nvGrpSpPr>
          <p:cNvPr id="57" name="Group 56"/>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30" name="Straight Connector 29"/>
            <p:cNvCxnSpPr/>
            <p:nvPr/>
          </p:nvCxnSpPr>
          <p:spPr bwMode="auto">
            <a:xfrm>
              <a:off x="5715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a:off x="5943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2" name="Straight Connector 31"/>
            <p:cNvCxnSpPr/>
            <p:nvPr/>
          </p:nvCxnSpPr>
          <p:spPr bwMode="auto">
            <a:xfrm>
              <a:off x="6172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a:off x="6400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4" name="Straight Connector 33"/>
            <p:cNvCxnSpPr/>
            <p:nvPr/>
          </p:nvCxnSpPr>
          <p:spPr bwMode="auto">
            <a:xfrm>
              <a:off x="6629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6858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a:off x="7086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7" name="Straight Connector 36"/>
            <p:cNvCxnSpPr/>
            <p:nvPr/>
          </p:nvCxnSpPr>
          <p:spPr bwMode="auto">
            <a:xfrm>
              <a:off x="7315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a:off x="7543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9" name="Straight Connector 38"/>
            <p:cNvCxnSpPr/>
            <p:nvPr/>
          </p:nvCxnSpPr>
          <p:spPr bwMode="auto">
            <a:xfrm>
              <a:off x="7772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8001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1" name="Straight Connector 40"/>
            <p:cNvCxnSpPr/>
            <p:nvPr/>
          </p:nvCxnSpPr>
          <p:spPr bwMode="auto">
            <a:xfrm>
              <a:off x="5486400" y="1885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4" name="Straight Connector 43"/>
            <p:cNvCxnSpPr/>
            <p:nvPr/>
          </p:nvCxnSpPr>
          <p:spPr bwMode="auto">
            <a:xfrm>
              <a:off x="5486400" y="2114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5" name="Straight Connector 44"/>
            <p:cNvCxnSpPr/>
            <p:nvPr/>
          </p:nvCxnSpPr>
          <p:spPr bwMode="auto">
            <a:xfrm>
              <a:off x="5486400" y="2343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a:off x="5486400" y="2571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7" name="Straight Connector 46"/>
            <p:cNvCxnSpPr/>
            <p:nvPr/>
          </p:nvCxnSpPr>
          <p:spPr bwMode="auto">
            <a:xfrm>
              <a:off x="5486400" y="2800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8" name="Straight Connector 47"/>
            <p:cNvCxnSpPr/>
            <p:nvPr/>
          </p:nvCxnSpPr>
          <p:spPr bwMode="auto">
            <a:xfrm>
              <a:off x="5486400" y="3028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5486400" y="3257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0" name="Straight Connector 49"/>
            <p:cNvCxnSpPr/>
            <p:nvPr/>
          </p:nvCxnSpPr>
          <p:spPr bwMode="auto">
            <a:xfrm>
              <a:off x="5486400" y="3486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a:off x="5486400" y="3714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2" name="Straight Connector 51"/>
            <p:cNvCxnSpPr/>
            <p:nvPr/>
          </p:nvCxnSpPr>
          <p:spPr bwMode="auto">
            <a:xfrm>
              <a:off x="5486400" y="3943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5486400" y="4171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gr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sp>
        <p:nvSpPr>
          <p:cNvPr id="2" name="TextBox 1"/>
          <p:cNvSpPr txBox="1"/>
          <p:nvPr/>
        </p:nvSpPr>
        <p:spPr>
          <a:xfrm>
            <a:off x="6057900" y="3257550"/>
            <a:ext cx="394660" cy="461665"/>
          </a:xfrm>
          <a:prstGeom prst="rect">
            <a:avLst/>
          </a:prstGeom>
          <a:noFill/>
        </p:spPr>
        <p:txBody>
          <a:bodyPr wrap="none" rtlCol="0">
            <a:spAutoFit/>
          </a:bodyPr>
          <a:lstStyle/>
          <a:p>
            <a:r>
              <a:rPr lang="en-US" dirty="0" smtClean="0">
                <a:solidFill>
                  <a:srgbClr val="FF0000"/>
                </a:solidFill>
              </a:rPr>
              <a:t>A</a:t>
            </a:r>
            <a:endParaRPr lang="en-US" dirty="0">
              <a:solidFill>
                <a:srgbClr val="FF0000"/>
              </a:solidFill>
            </a:endParaRPr>
          </a:p>
        </p:txBody>
      </p:sp>
      <p:sp>
        <p:nvSpPr>
          <p:cNvPr id="193" name="TextBox 192"/>
          <p:cNvSpPr txBox="1"/>
          <p:nvPr/>
        </p:nvSpPr>
        <p:spPr>
          <a:xfrm>
            <a:off x="7377740" y="2114550"/>
            <a:ext cx="396262" cy="461665"/>
          </a:xfrm>
          <a:prstGeom prst="rect">
            <a:avLst/>
          </a:prstGeom>
          <a:noFill/>
        </p:spPr>
        <p:txBody>
          <a:bodyPr wrap="none" rtlCol="0">
            <a:spAutoFit/>
          </a:bodyPr>
          <a:lstStyle/>
          <a:p>
            <a:r>
              <a:rPr lang="en-US" dirty="0">
                <a:solidFill>
                  <a:srgbClr val="FF0000"/>
                </a:solidFill>
              </a:rPr>
              <a:t>B</a:t>
            </a:r>
          </a:p>
        </p:txBody>
      </p:sp>
      <p:sp>
        <p:nvSpPr>
          <p:cNvPr id="6" name="Freeform 5"/>
          <p:cNvSpPr/>
          <p:nvPr/>
        </p:nvSpPr>
        <p:spPr bwMode="auto">
          <a:xfrm>
            <a:off x="6344156" y="2512970"/>
            <a:ext cx="1084332" cy="788580"/>
          </a:xfrm>
          <a:custGeom>
            <a:avLst/>
            <a:gdLst>
              <a:gd name="connsiteX0" fmla="*/ 0 w 1084332"/>
              <a:gd name="connsiteY0" fmla="*/ 865847 h 865847"/>
              <a:gd name="connsiteX1" fmla="*/ 169932 w 1084332"/>
              <a:gd name="connsiteY1" fmla="*/ 307497 h 865847"/>
              <a:gd name="connsiteX2" fmla="*/ 493614 w 1084332"/>
              <a:gd name="connsiteY2" fmla="*/ 0 h 865847"/>
              <a:gd name="connsiteX3" fmla="*/ 1084332 w 1084332"/>
              <a:gd name="connsiteY3" fmla="*/ 89012 h 865847"/>
              <a:gd name="connsiteX0" fmla="*/ 0 w 1084332"/>
              <a:gd name="connsiteY0" fmla="*/ 865847 h 865847"/>
              <a:gd name="connsiteX1" fmla="*/ 169932 w 1084332"/>
              <a:gd name="connsiteY1" fmla="*/ 307497 h 865847"/>
              <a:gd name="connsiteX2" fmla="*/ 493614 w 1084332"/>
              <a:gd name="connsiteY2" fmla="*/ 0 h 865847"/>
              <a:gd name="connsiteX3" fmla="*/ 1084332 w 1084332"/>
              <a:gd name="connsiteY3" fmla="*/ 89012 h 865847"/>
              <a:gd name="connsiteX0" fmla="*/ 0 w 1084332"/>
              <a:gd name="connsiteY0" fmla="*/ 868899 h 868899"/>
              <a:gd name="connsiteX1" fmla="*/ 169932 w 1084332"/>
              <a:gd name="connsiteY1" fmla="*/ 310549 h 868899"/>
              <a:gd name="connsiteX2" fmla="*/ 493614 w 1084332"/>
              <a:gd name="connsiteY2" fmla="*/ 3052 h 868899"/>
              <a:gd name="connsiteX3" fmla="*/ 1084332 w 1084332"/>
              <a:gd name="connsiteY3" fmla="*/ 92064 h 868899"/>
              <a:gd name="connsiteX0" fmla="*/ 0 w 1084332"/>
              <a:gd name="connsiteY0" fmla="*/ 776835 h 776835"/>
              <a:gd name="connsiteX1" fmla="*/ 169932 w 1084332"/>
              <a:gd name="connsiteY1" fmla="*/ 218485 h 776835"/>
              <a:gd name="connsiteX2" fmla="*/ 1084332 w 1084332"/>
              <a:gd name="connsiteY2" fmla="*/ 0 h 776835"/>
              <a:gd name="connsiteX0" fmla="*/ 0 w 1084332"/>
              <a:gd name="connsiteY0" fmla="*/ 788580 h 788580"/>
              <a:gd name="connsiteX1" fmla="*/ 372233 w 1084332"/>
              <a:gd name="connsiteY1" fmla="*/ 60297 h 788580"/>
              <a:gd name="connsiteX2" fmla="*/ 1084332 w 1084332"/>
              <a:gd name="connsiteY2" fmla="*/ 11745 h 788580"/>
            </a:gdLst>
            <a:ahLst/>
            <a:cxnLst>
              <a:cxn ang="0">
                <a:pos x="connsiteX0" y="connsiteY0"/>
              </a:cxn>
              <a:cxn ang="0">
                <a:pos x="connsiteX1" y="connsiteY1"/>
              </a:cxn>
              <a:cxn ang="0">
                <a:pos x="connsiteX2" y="connsiteY2"/>
              </a:cxn>
            </a:cxnLst>
            <a:rect l="l" t="t" r="r" b="b"/>
            <a:pathLst>
              <a:path w="1084332" h="788580">
                <a:moveTo>
                  <a:pt x="0" y="788580"/>
                </a:moveTo>
                <a:cubicBezTo>
                  <a:pt x="56644" y="602463"/>
                  <a:pt x="191511" y="189769"/>
                  <a:pt x="372233" y="60297"/>
                </a:cubicBezTo>
                <a:cubicBezTo>
                  <a:pt x="552955" y="-69175"/>
                  <a:pt x="893832" y="57263"/>
                  <a:pt x="1084332" y="11745"/>
                </a:cubicBezTo>
              </a:path>
            </a:pathLst>
          </a:custGeom>
          <a:noFill/>
          <a:ln w="1905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0" name="Freeform 9"/>
          <p:cNvSpPr/>
          <p:nvPr/>
        </p:nvSpPr>
        <p:spPr bwMode="auto">
          <a:xfrm>
            <a:off x="6352248" y="2532807"/>
            <a:ext cx="1068148" cy="776835"/>
          </a:xfrm>
          <a:custGeom>
            <a:avLst/>
            <a:gdLst>
              <a:gd name="connsiteX0" fmla="*/ 0 w 1068148"/>
              <a:gd name="connsiteY0" fmla="*/ 776835 h 776835"/>
              <a:gd name="connsiteX1" fmla="*/ 582626 w 1068148"/>
              <a:gd name="connsiteY1" fmla="*/ 428878 h 776835"/>
              <a:gd name="connsiteX2" fmla="*/ 1068148 w 1068148"/>
              <a:gd name="connsiteY2" fmla="*/ 0 h 776835"/>
              <a:gd name="connsiteX0" fmla="*/ 0 w 1068148"/>
              <a:gd name="connsiteY0" fmla="*/ 776835 h 776835"/>
              <a:gd name="connsiteX1" fmla="*/ 582626 w 1068148"/>
              <a:gd name="connsiteY1" fmla="*/ 428878 h 776835"/>
              <a:gd name="connsiteX2" fmla="*/ 1068148 w 1068148"/>
              <a:gd name="connsiteY2" fmla="*/ 0 h 776835"/>
            </a:gdLst>
            <a:ahLst/>
            <a:cxnLst>
              <a:cxn ang="0">
                <a:pos x="connsiteX0" y="connsiteY0"/>
              </a:cxn>
              <a:cxn ang="0">
                <a:pos x="connsiteX1" y="connsiteY1"/>
              </a:cxn>
              <a:cxn ang="0">
                <a:pos x="connsiteX2" y="connsiteY2"/>
              </a:cxn>
            </a:cxnLst>
            <a:rect l="l" t="t" r="r" b="b"/>
            <a:pathLst>
              <a:path w="1068148" h="776835">
                <a:moveTo>
                  <a:pt x="0" y="776835"/>
                </a:moveTo>
                <a:cubicBezTo>
                  <a:pt x="194209" y="660849"/>
                  <a:pt x="404601" y="558350"/>
                  <a:pt x="582626" y="428878"/>
                </a:cubicBezTo>
                <a:cubicBezTo>
                  <a:pt x="760651" y="299406"/>
                  <a:pt x="906307" y="142959"/>
                  <a:pt x="1068148" y="0"/>
                </a:cubicBezTo>
              </a:path>
            </a:pathLst>
          </a:custGeom>
          <a:noFill/>
          <a:ln w="1905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98" name="TextBox 197"/>
          <p:cNvSpPr txBox="1"/>
          <p:nvPr/>
        </p:nvSpPr>
        <p:spPr>
          <a:xfrm>
            <a:off x="6376524" y="2123654"/>
            <a:ext cx="474810" cy="461665"/>
          </a:xfrm>
          <a:prstGeom prst="rect">
            <a:avLst/>
          </a:prstGeom>
          <a:noFill/>
        </p:spPr>
        <p:txBody>
          <a:bodyPr wrap="none" rtlCol="0">
            <a:spAutoFit/>
          </a:bodyPr>
          <a:lstStyle/>
          <a:p>
            <a:r>
              <a:rPr lang="en-US" i="1" dirty="0" smtClean="0">
                <a:solidFill>
                  <a:srgbClr val="FF0000"/>
                </a:solidFill>
              </a:rPr>
              <a:t>c</a:t>
            </a:r>
            <a:r>
              <a:rPr lang="en-US" baseline="-25000" dirty="0" smtClean="0">
                <a:solidFill>
                  <a:srgbClr val="FF0000"/>
                </a:solidFill>
              </a:rPr>
              <a:t>1</a:t>
            </a:r>
            <a:endParaRPr lang="en-US" baseline="-25000" dirty="0">
              <a:solidFill>
                <a:srgbClr val="FF0000"/>
              </a:solidFill>
            </a:endParaRPr>
          </a:p>
        </p:txBody>
      </p:sp>
      <p:sp>
        <p:nvSpPr>
          <p:cNvPr id="199" name="TextBox 198"/>
          <p:cNvSpPr txBox="1"/>
          <p:nvPr/>
        </p:nvSpPr>
        <p:spPr>
          <a:xfrm>
            <a:off x="6832298" y="2802965"/>
            <a:ext cx="474810" cy="461665"/>
          </a:xfrm>
          <a:prstGeom prst="rect">
            <a:avLst/>
          </a:prstGeom>
          <a:noFill/>
        </p:spPr>
        <p:txBody>
          <a:bodyPr wrap="none" rtlCol="0">
            <a:spAutoFit/>
          </a:bodyPr>
          <a:lstStyle/>
          <a:p>
            <a:r>
              <a:rPr lang="en-US" i="1" dirty="0" smtClean="0">
                <a:solidFill>
                  <a:srgbClr val="FF0000"/>
                </a:solidFill>
              </a:rPr>
              <a:t>c</a:t>
            </a:r>
            <a:r>
              <a:rPr lang="en-US" baseline="-25000" dirty="0" smtClean="0">
                <a:solidFill>
                  <a:srgbClr val="FF0000"/>
                </a:solidFill>
              </a:rPr>
              <a:t>2</a:t>
            </a:r>
            <a:endParaRPr lang="en-US" baseline="-25000" dirty="0">
              <a:solidFill>
                <a:srgbClr val="FF0000"/>
              </a:solidFill>
            </a:endParaRPr>
          </a:p>
        </p:txBody>
      </p:sp>
      <mc:AlternateContent xmlns:mc="http://schemas.openxmlformats.org/markup-compatibility/2006" xmlns:a14="http://schemas.microsoft.com/office/drawing/2010/main">
        <mc:Choice Requires="a14">
          <p:sp>
            <p:nvSpPr>
              <p:cNvPr id="54" name="TextBox 53"/>
              <p:cNvSpPr txBox="1"/>
              <p:nvPr/>
            </p:nvSpPr>
            <p:spPr>
              <a:xfrm>
                <a:off x="665408" y="1858518"/>
                <a:ext cx="3283848" cy="8578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2060"/>
                          </a:solidFill>
                          <a:latin typeface="Cambria Math"/>
                          <a:ea typeface="Cambria Math"/>
                        </a:rPr>
                        <m:t>𝛁</m:t>
                      </m:r>
                      <m:r>
                        <a:rPr lang="en-US" b="1">
                          <a:solidFill>
                            <a:srgbClr val="002060"/>
                          </a:solidFill>
                          <a:latin typeface="Cambria Math"/>
                          <a:ea typeface="Cambria Math"/>
                        </a:rPr>
                        <m:t>=</m:t>
                      </m:r>
                      <m:r>
                        <a:rPr lang="en-US" b="1" i="1" smtClean="0">
                          <a:solidFill>
                            <a:srgbClr val="002060"/>
                          </a:solidFill>
                          <a:latin typeface="Cambria Math"/>
                          <a:ea typeface="Cambria Math"/>
                        </a:rPr>
                        <m:t>𝒊</m:t>
                      </m:r>
                      <m:f>
                        <m:fPr>
                          <m:ctrlPr>
                            <a:rPr lang="en-US" i="1" smtClean="0">
                              <a:solidFill>
                                <a:srgbClr val="002060"/>
                              </a:solidFill>
                              <a:latin typeface="Cambria Math"/>
                              <a:ea typeface="Cambria Math"/>
                            </a:rPr>
                          </m:ctrlPr>
                        </m:fPr>
                        <m:num>
                          <m:r>
                            <a:rPr lang="en-US" b="0" i="1" smtClean="0">
                              <a:solidFill>
                                <a:srgbClr val="002060"/>
                              </a:solidFill>
                              <a:latin typeface="Cambria Math"/>
                              <a:ea typeface="Cambria Math"/>
                            </a:rPr>
                            <m:t>𝜕</m:t>
                          </m:r>
                        </m:num>
                        <m:den>
                          <m:r>
                            <a:rPr lang="en-US" b="0" i="1" smtClean="0">
                              <a:solidFill>
                                <a:srgbClr val="002060"/>
                              </a:solidFill>
                              <a:latin typeface="Cambria Math"/>
                              <a:ea typeface="Cambria Math"/>
                            </a:rPr>
                            <m:t>𝜕</m:t>
                          </m:r>
                          <m:r>
                            <a:rPr lang="en-US" b="0" i="1" smtClean="0">
                              <a:solidFill>
                                <a:srgbClr val="002060"/>
                              </a:solidFill>
                              <a:latin typeface="Cambria Math"/>
                              <a:ea typeface="Cambria Math"/>
                            </a:rPr>
                            <m:t>𝑥</m:t>
                          </m:r>
                        </m:den>
                      </m:f>
                      <m:r>
                        <a:rPr lang="en-US" b="1" i="1" smtClean="0">
                          <a:solidFill>
                            <a:srgbClr val="002060"/>
                          </a:solidFill>
                          <a:latin typeface="Cambria Math"/>
                          <a:ea typeface="Cambria Math"/>
                        </a:rPr>
                        <m:t>+</m:t>
                      </m:r>
                      <m:r>
                        <a:rPr lang="en-US" b="1" i="1" smtClean="0">
                          <a:solidFill>
                            <a:srgbClr val="002060"/>
                          </a:solidFill>
                          <a:latin typeface="Cambria Math"/>
                          <a:ea typeface="Cambria Math"/>
                        </a:rPr>
                        <m:t>𝒋</m:t>
                      </m:r>
                      <m:f>
                        <m:fPr>
                          <m:ctrlPr>
                            <a:rPr lang="en-US" i="1" smtClean="0">
                              <a:solidFill>
                                <a:srgbClr val="002060"/>
                              </a:solidFill>
                              <a:latin typeface="Cambria Math"/>
                              <a:ea typeface="Cambria Math"/>
                            </a:rPr>
                          </m:ctrlPr>
                        </m:fPr>
                        <m:num>
                          <m:r>
                            <a:rPr lang="en-US" b="0" i="1" smtClean="0">
                              <a:solidFill>
                                <a:srgbClr val="002060"/>
                              </a:solidFill>
                              <a:latin typeface="Cambria Math"/>
                              <a:ea typeface="Cambria Math"/>
                            </a:rPr>
                            <m:t>𝜕</m:t>
                          </m:r>
                        </m:num>
                        <m:den>
                          <m:r>
                            <a:rPr lang="en-US" b="0" i="1" smtClean="0">
                              <a:solidFill>
                                <a:srgbClr val="002060"/>
                              </a:solidFill>
                              <a:latin typeface="Cambria Math"/>
                              <a:ea typeface="Cambria Math"/>
                            </a:rPr>
                            <m:t>𝜕</m:t>
                          </m:r>
                          <m:r>
                            <a:rPr lang="en-US" b="0" i="1" smtClean="0">
                              <a:solidFill>
                                <a:srgbClr val="002060"/>
                              </a:solidFill>
                              <a:latin typeface="Cambria Math"/>
                              <a:ea typeface="Cambria Math"/>
                            </a:rPr>
                            <m:t>𝑦</m:t>
                          </m:r>
                        </m:den>
                      </m:f>
                      <m:r>
                        <a:rPr lang="en-US" b="1" i="1" smtClean="0">
                          <a:solidFill>
                            <a:srgbClr val="002060"/>
                          </a:solidFill>
                          <a:latin typeface="Cambria Math"/>
                          <a:ea typeface="Cambria Math"/>
                        </a:rPr>
                        <m:t>+</m:t>
                      </m:r>
                      <m:r>
                        <a:rPr lang="en-US" b="1" i="1" smtClean="0">
                          <a:solidFill>
                            <a:srgbClr val="002060"/>
                          </a:solidFill>
                          <a:latin typeface="Cambria Math"/>
                          <a:ea typeface="Cambria Math"/>
                        </a:rPr>
                        <m:t>𝒌</m:t>
                      </m:r>
                      <m:f>
                        <m:fPr>
                          <m:ctrlPr>
                            <a:rPr lang="en-US" i="1" smtClean="0">
                              <a:solidFill>
                                <a:srgbClr val="002060"/>
                              </a:solidFill>
                              <a:latin typeface="Cambria Math"/>
                              <a:ea typeface="Cambria Math"/>
                            </a:rPr>
                          </m:ctrlPr>
                        </m:fPr>
                        <m:num>
                          <m:r>
                            <a:rPr lang="en-US" b="0" i="1" smtClean="0">
                              <a:solidFill>
                                <a:srgbClr val="002060"/>
                              </a:solidFill>
                              <a:latin typeface="Cambria Math"/>
                              <a:ea typeface="Cambria Math"/>
                            </a:rPr>
                            <m:t>𝜕</m:t>
                          </m:r>
                        </m:num>
                        <m:den>
                          <m:r>
                            <a:rPr lang="en-US" b="0" i="1" smtClean="0">
                              <a:solidFill>
                                <a:srgbClr val="002060"/>
                              </a:solidFill>
                              <a:latin typeface="Cambria Math"/>
                              <a:ea typeface="Cambria Math"/>
                            </a:rPr>
                            <m:t>𝜕</m:t>
                          </m:r>
                          <m:r>
                            <a:rPr lang="en-US" b="0" i="1" smtClean="0">
                              <a:solidFill>
                                <a:srgbClr val="002060"/>
                              </a:solidFill>
                              <a:latin typeface="Cambria Math"/>
                              <a:ea typeface="Cambria Math"/>
                            </a:rPr>
                            <m:t>𝑧</m:t>
                          </m:r>
                        </m:den>
                      </m:f>
                    </m:oMath>
                  </m:oMathPara>
                </a14:m>
                <a:endParaRPr lang="en-US" dirty="0" smtClean="0">
                  <a:solidFill>
                    <a:srgbClr val="00206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65408" y="1858518"/>
                <a:ext cx="3283848" cy="85786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762144" y="2660113"/>
                <a:ext cx="1569212" cy="461665"/>
              </a:xfrm>
              <a:prstGeom prst="rect">
                <a:avLst/>
              </a:prstGeom>
              <a:noFill/>
            </p:spPr>
            <p:txBody>
              <a:bodyPr wrap="none" rtlCol="0">
                <a:spAutoFit/>
              </a:bodyPr>
              <a:lstStyle/>
              <a:p>
                <a14:m>
                  <m:oMath xmlns:m="http://schemas.openxmlformats.org/officeDocument/2006/math">
                    <m:sSup>
                      <m:sSupPr>
                        <m:ctrlPr>
                          <a:rPr lang="en-US" i="1">
                            <a:solidFill>
                              <a:srgbClr val="002060"/>
                            </a:solidFill>
                            <a:latin typeface="Cambria Math"/>
                            <a:ea typeface="Cambria Math"/>
                          </a:rPr>
                        </m:ctrlPr>
                      </m:sSupPr>
                      <m:e>
                        <m:r>
                          <a:rPr lang="en-US" b="1">
                            <a:solidFill>
                              <a:srgbClr val="002060"/>
                            </a:solidFill>
                            <a:latin typeface="Cambria Math"/>
                            <a:ea typeface="Cambria Math"/>
                          </a:rPr>
                          <m:t>𝛁</m:t>
                        </m:r>
                      </m:e>
                      <m:sup>
                        <m:r>
                          <a:rPr lang="en-US" i="1">
                            <a:solidFill>
                              <a:srgbClr val="002060"/>
                            </a:solidFill>
                            <a:latin typeface="Cambria Math"/>
                            <a:ea typeface="Cambria Math"/>
                          </a:rPr>
                          <m:t>2</m:t>
                        </m:r>
                      </m:sup>
                    </m:sSup>
                    <m:r>
                      <a:rPr lang="en-US" b="1">
                        <a:solidFill>
                          <a:srgbClr val="002060"/>
                        </a:solidFill>
                        <a:latin typeface="Cambria Math"/>
                        <a:ea typeface="Cambria Math"/>
                      </a:rPr>
                      <m:t>=</m:t>
                    </m:r>
                  </m:oMath>
                </a14:m>
                <a:r>
                  <a:rPr lang="en-US" dirty="0">
                    <a:solidFill>
                      <a:srgbClr val="002060"/>
                    </a:solidFill>
                    <a:ea typeface="Cambria Math"/>
                  </a:rPr>
                  <a:t> </a:t>
                </a:r>
                <a14:m>
                  <m:oMath xmlns:m="http://schemas.openxmlformats.org/officeDocument/2006/math">
                    <m:r>
                      <a:rPr lang="en-US" i="1">
                        <a:solidFill>
                          <a:srgbClr val="002060"/>
                        </a:solidFill>
                        <a:latin typeface="Cambria Math"/>
                        <a:ea typeface="Cambria Math"/>
                      </a:rPr>
                      <m:t>𝛁</m:t>
                    </m:r>
                    <m:r>
                      <a:rPr lang="en-US" i="1" smtClean="0">
                        <a:solidFill>
                          <a:srgbClr val="002060"/>
                        </a:solidFill>
                        <a:latin typeface="Cambria Math"/>
                        <a:ea typeface="Cambria Math"/>
                      </a:rPr>
                      <m:t>∙</m:t>
                    </m:r>
                    <m:r>
                      <a:rPr lang="en-US" i="1">
                        <a:solidFill>
                          <a:srgbClr val="002060"/>
                        </a:solidFill>
                        <a:latin typeface="Cambria Math"/>
                        <a:ea typeface="Cambria Math"/>
                      </a:rPr>
                      <m:t>𝛁</m:t>
                    </m:r>
                  </m:oMath>
                </a14:m>
                <a:endParaRPr lang="en-US" dirty="0" smtClean="0">
                  <a:solidFill>
                    <a:srgbClr val="00206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62144" y="2660113"/>
                <a:ext cx="1569212" cy="461665"/>
              </a:xfrm>
              <a:prstGeom prst="rect">
                <a:avLst/>
              </a:prstGeom>
              <a:blipFill rotWithShape="1">
                <a:blip r:embed="rId4"/>
                <a:stretch>
                  <a:fillRect l="-778" r="-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689684" y="3083933"/>
                <a:ext cx="3967946" cy="857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a:solidFill>
                                <a:srgbClr val="002060"/>
                              </a:solidFill>
                              <a:latin typeface="Cambria Math"/>
                              <a:ea typeface="Cambria Math"/>
                            </a:rPr>
                          </m:ctrlPr>
                        </m:sSupPr>
                        <m:e>
                          <m:r>
                            <a:rPr lang="en-US" b="1">
                              <a:solidFill>
                                <a:srgbClr val="002060"/>
                              </a:solidFill>
                              <a:latin typeface="Cambria Math"/>
                              <a:ea typeface="Cambria Math"/>
                            </a:rPr>
                            <m:t>𝛁</m:t>
                          </m:r>
                        </m:e>
                        <m:sup>
                          <m:r>
                            <a:rPr lang="en-US" i="1">
                              <a:solidFill>
                                <a:srgbClr val="002060"/>
                              </a:solidFill>
                              <a:latin typeface="Cambria Math"/>
                              <a:ea typeface="Cambria Math"/>
                            </a:rPr>
                            <m:t>2</m:t>
                          </m:r>
                        </m:sup>
                      </m:sSup>
                      <m:r>
                        <a:rPr lang="en-US" b="1">
                          <a:solidFill>
                            <a:srgbClr val="002060"/>
                          </a:solidFill>
                          <a:latin typeface="Cambria Math"/>
                          <a:ea typeface="Cambria Math"/>
                        </a:rPr>
                        <m:t>=</m:t>
                      </m:r>
                      <m:f>
                        <m:fPr>
                          <m:ctrlPr>
                            <a:rPr lang="en-US" i="1" smtClean="0">
                              <a:solidFill>
                                <a:srgbClr val="002060"/>
                              </a:solidFill>
                              <a:latin typeface="Cambria Math"/>
                              <a:ea typeface="Cambria Math"/>
                            </a:rPr>
                          </m:ctrlPr>
                        </m:fPr>
                        <m:num>
                          <m:r>
                            <a:rPr lang="en-US" b="0" i="1" smtClean="0">
                              <a:solidFill>
                                <a:srgbClr val="002060"/>
                              </a:solidFill>
                              <a:latin typeface="Cambria Math"/>
                              <a:ea typeface="Cambria Math"/>
                            </a:rPr>
                            <m:t>𝜕</m:t>
                          </m:r>
                        </m:num>
                        <m:den>
                          <m:r>
                            <a:rPr lang="en-US" b="0" i="1" smtClean="0">
                              <a:solidFill>
                                <a:srgbClr val="002060"/>
                              </a:solidFill>
                              <a:latin typeface="Cambria Math"/>
                              <a:ea typeface="Cambria Math"/>
                            </a:rPr>
                            <m:t>𝜕</m:t>
                          </m:r>
                          <m:r>
                            <a:rPr lang="en-US" b="0" i="1" smtClean="0">
                              <a:solidFill>
                                <a:srgbClr val="002060"/>
                              </a:solidFill>
                              <a:latin typeface="Cambria Math"/>
                              <a:ea typeface="Cambria Math"/>
                            </a:rPr>
                            <m:t>𝑥</m:t>
                          </m:r>
                        </m:den>
                      </m:f>
                      <m:f>
                        <m:fPr>
                          <m:ctrlPr>
                            <a:rPr lang="en-US" i="1">
                              <a:solidFill>
                                <a:srgbClr val="002060"/>
                              </a:solidFill>
                              <a:latin typeface="Cambria Math"/>
                              <a:ea typeface="Cambria Math"/>
                            </a:rPr>
                          </m:ctrlPr>
                        </m:fPr>
                        <m:num>
                          <m:r>
                            <a:rPr lang="en-US" i="1">
                              <a:solidFill>
                                <a:srgbClr val="002060"/>
                              </a:solidFill>
                              <a:latin typeface="Cambria Math"/>
                              <a:ea typeface="Cambria Math"/>
                            </a:rPr>
                            <m:t>𝜕</m:t>
                          </m:r>
                        </m:num>
                        <m:den>
                          <m:r>
                            <a:rPr lang="en-US" i="1">
                              <a:solidFill>
                                <a:srgbClr val="002060"/>
                              </a:solidFill>
                              <a:latin typeface="Cambria Math"/>
                              <a:ea typeface="Cambria Math"/>
                            </a:rPr>
                            <m:t>𝜕</m:t>
                          </m:r>
                          <m:r>
                            <a:rPr lang="en-US" i="1">
                              <a:solidFill>
                                <a:srgbClr val="002060"/>
                              </a:solidFill>
                              <a:latin typeface="Cambria Math"/>
                              <a:ea typeface="Cambria Math"/>
                            </a:rPr>
                            <m:t>𝑥</m:t>
                          </m:r>
                        </m:den>
                      </m:f>
                      <m:r>
                        <a:rPr lang="en-US" b="1" i="1" smtClean="0">
                          <a:solidFill>
                            <a:srgbClr val="002060"/>
                          </a:solidFill>
                          <a:latin typeface="Cambria Math"/>
                          <a:ea typeface="Cambria Math"/>
                        </a:rPr>
                        <m:t>+</m:t>
                      </m:r>
                      <m:f>
                        <m:fPr>
                          <m:ctrlPr>
                            <a:rPr lang="en-US" i="1" smtClean="0">
                              <a:solidFill>
                                <a:srgbClr val="002060"/>
                              </a:solidFill>
                              <a:latin typeface="Cambria Math"/>
                              <a:ea typeface="Cambria Math"/>
                            </a:rPr>
                          </m:ctrlPr>
                        </m:fPr>
                        <m:num>
                          <m:r>
                            <a:rPr lang="en-US" b="0" i="1" smtClean="0">
                              <a:solidFill>
                                <a:srgbClr val="002060"/>
                              </a:solidFill>
                              <a:latin typeface="Cambria Math"/>
                              <a:ea typeface="Cambria Math"/>
                            </a:rPr>
                            <m:t>𝜕</m:t>
                          </m:r>
                        </m:num>
                        <m:den>
                          <m:r>
                            <a:rPr lang="en-US" b="0" i="1" smtClean="0">
                              <a:solidFill>
                                <a:srgbClr val="002060"/>
                              </a:solidFill>
                              <a:latin typeface="Cambria Math"/>
                              <a:ea typeface="Cambria Math"/>
                            </a:rPr>
                            <m:t>𝜕</m:t>
                          </m:r>
                          <m:r>
                            <a:rPr lang="en-US" b="0" i="1" smtClean="0">
                              <a:solidFill>
                                <a:srgbClr val="002060"/>
                              </a:solidFill>
                              <a:latin typeface="Cambria Math"/>
                              <a:ea typeface="Cambria Math"/>
                            </a:rPr>
                            <m:t>𝑦</m:t>
                          </m:r>
                        </m:den>
                      </m:f>
                      <m:f>
                        <m:fPr>
                          <m:ctrlPr>
                            <a:rPr lang="en-US" i="1">
                              <a:solidFill>
                                <a:srgbClr val="002060"/>
                              </a:solidFill>
                              <a:latin typeface="Cambria Math"/>
                              <a:ea typeface="Cambria Math"/>
                            </a:rPr>
                          </m:ctrlPr>
                        </m:fPr>
                        <m:num>
                          <m:r>
                            <a:rPr lang="en-US" i="1">
                              <a:solidFill>
                                <a:srgbClr val="002060"/>
                              </a:solidFill>
                              <a:latin typeface="Cambria Math"/>
                              <a:ea typeface="Cambria Math"/>
                            </a:rPr>
                            <m:t>𝜕</m:t>
                          </m:r>
                        </m:num>
                        <m:den>
                          <m:r>
                            <a:rPr lang="en-US" i="1">
                              <a:solidFill>
                                <a:srgbClr val="002060"/>
                              </a:solidFill>
                              <a:latin typeface="Cambria Math"/>
                              <a:ea typeface="Cambria Math"/>
                            </a:rPr>
                            <m:t>𝜕</m:t>
                          </m:r>
                          <m:r>
                            <a:rPr lang="en-US" i="1">
                              <a:solidFill>
                                <a:srgbClr val="002060"/>
                              </a:solidFill>
                              <a:latin typeface="Cambria Math"/>
                              <a:ea typeface="Cambria Math"/>
                            </a:rPr>
                            <m:t>𝑦</m:t>
                          </m:r>
                        </m:den>
                      </m:f>
                      <m:r>
                        <a:rPr lang="en-US" b="1" i="1" smtClean="0">
                          <a:solidFill>
                            <a:srgbClr val="002060"/>
                          </a:solidFill>
                          <a:latin typeface="Cambria Math"/>
                          <a:ea typeface="Cambria Math"/>
                        </a:rPr>
                        <m:t>+</m:t>
                      </m:r>
                      <m:f>
                        <m:fPr>
                          <m:ctrlPr>
                            <a:rPr lang="en-US" i="1" smtClean="0">
                              <a:solidFill>
                                <a:srgbClr val="002060"/>
                              </a:solidFill>
                              <a:latin typeface="Cambria Math"/>
                              <a:ea typeface="Cambria Math"/>
                            </a:rPr>
                          </m:ctrlPr>
                        </m:fPr>
                        <m:num>
                          <m:r>
                            <a:rPr lang="en-US" b="0" i="1" smtClean="0">
                              <a:solidFill>
                                <a:srgbClr val="002060"/>
                              </a:solidFill>
                              <a:latin typeface="Cambria Math"/>
                              <a:ea typeface="Cambria Math"/>
                            </a:rPr>
                            <m:t>𝜕</m:t>
                          </m:r>
                        </m:num>
                        <m:den>
                          <m:r>
                            <a:rPr lang="en-US" b="0" i="1" smtClean="0">
                              <a:solidFill>
                                <a:srgbClr val="002060"/>
                              </a:solidFill>
                              <a:latin typeface="Cambria Math"/>
                              <a:ea typeface="Cambria Math"/>
                            </a:rPr>
                            <m:t>𝜕</m:t>
                          </m:r>
                          <m:r>
                            <a:rPr lang="en-US" b="0" i="1" smtClean="0">
                              <a:solidFill>
                                <a:srgbClr val="002060"/>
                              </a:solidFill>
                              <a:latin typeface="Cambria Math"/>
                              <a:ea typeface="Cambria Math"/>
                            </a:rPr>
                            <m:t>𝑧</m:t>
                          </m:r>
                        </m:den>
                      </m:f>
                      <m:f>
                        <m:fPr>
                          <m:ctrlPr>
                            <a:rPr lang="en-US" i="1">
                              <a:solidFill>
                                <a:srgbClr val="002060"/>
                              </a:solidFill>
                              <a:latin typeface="Cambria Math"/>
                              <a:ea typeface="Cambria Math"/>
                            </a:rPr>
                          </m:ctrlPr>
                        </m:fPr>
                        <m:num>
                          <m:r>
                            <a:rPr lang="en-US" i="1">
                              <a:solidFill>
                                <a:srgbClr val="002060"/>
                              </a:solidFill>
                              <a:latin typeface="Cambria Math"/>
                              <a:ea typeface="Cambria Math"/>
                            </a:rPr>
                            <m:t>𝜕</m:t>
                          </m:r>
                        </m:num>
                        <m:den>
                          <m:r>
                            <a:rPr lang="en-US" i="1">
                              <a:solidFill>
                                <a:srgbClr val="002060"/>
                              </a:solidFill>
                              <a:latin typeface="Cambria Math"/>
                              <a:ea typeface="Cambria Math"/>
                            </a:rPr>
                            <m:t>𝜕</m:t>
                          </m:r>
                          <m:r>
                            <a:rPr lang="en-US" i="1">
                              <a:solidFill>
                                <a:srgbClr val="002060"/>
                              </a:solidFill>
                              <a:latin typeface="Cambria Math"/>
                              <a:ea typeface="Cambria Math"/>
                            </a:rPr>
                            <m:t>𝑧</m:t>
                          </m:r>
                        </m:den>
                      </m:f>
                    </m:oMath>
                  </m:oMathPara>
                </a14:m>
                <a:endParaRPr lang="en-US" dirty="0" smtClean="0">
                  <a:solidFill>
                    <a:srgbClr val="00206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689684" y="3083933"/>
                <a:ext cx="3967946" cy="85773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81406" y="3884162"/>
                <a:ext cx="4299318" cy="8965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2060"/>
                              </a:solidFill>
                              <a:latin typeface="Cambria Math"/>
                              <a:ea typeface="Cambria Math"/>
                            </a:rPr>
                          </m:ctrlPr>
                        </m:sSupPr>
                        <m:e>
                          <m:r>
                            <a:rPr lang="en-US" b="1">
                              <a:solidFill>
                                <a:srgbClr val="002060"/>
                              </a:solidFill>
                              <a:latin typeface="Cambria Math"/>
                              <a:ea typeface="Cambria Math"/>
                            </a:rPr>
                            <m:t>𝛁</m:t>
                          </m:r>
                        </m:e>
                        <m:sup>
                          <m:r>
                            <a:rPr lang="en-US" i="1">
                              <a:solidFill>
                                <a:srgbClr val="002060"/>
                              </a:solidFill>
                              <a:latin typeface="Cambria Math"/>
                              <a:ea typeface="Cambria Math"/>
                            </a:rPr>
                            <m:t>2</m:t>
                          </m:r>
                        </m:sup>
                      </m:sSup>
                      <m:r>
                        <m:rPr>
                          <m:sty m:val="p"/>
                        </m:rPr>
                        <a:rPr lang="el-GR" i="1">
                          <a:solidFill>
                            <a:srgbClr val="002060"/>
                          </a:solidFill>
                          <a:latin typeface="Cambria Math"/>
                          <a:ea typeface="Cambria Math"/>
                        </a:rPr>
                        <m:t>Φ</m:t>
                      </m:r>
                      <m:r>
                        <a:rPr lang="en-US" b="1">
                          <a:solidFill>
                            <a:srgbClr val="002060"/>
                          </a:solidFill>
                          <a:latin typeface="Cambria Math"/>
                          <a:ea typeface="Cambria Math"/>
                        </a:rPr>
                        <m:t>=</m:t>
                      </m:r>
                      <m:f>
                        <m:fPr>
                          <m:ctrlPr>
                            <a:rPr lang="en-US" i="1" smtClean="0">
                              <a:solidFill>
                                <a:srgbClr val="002060"/>
                              </a:solidFill>
                              <a:latin typeface="Cambria Math"/>
                              <a:ea typeface="Cambria Math"/>
                            </a:rPr>
                          </m:ctrlPr>
                        </m:fPr>
                        <m:num>
                          <m:sSup>
                            <m:sSupPr>
                              <m:ctrlPr>
                                <a:rPr lang="en-US" i="1" smtClean="0">
                                  <a:solidFill>
                                    <a:srgbClr val="002060"/>
                                  </a:solidFill>
                                  <a:latin typeface="Cambria Math"/>
                                  <a:ea typeface="Cambria Math"/>
                                </a:rPr>
                              </m:ctrlPr>
                            </m:sSupPr>
                            <m:e>
                              <m:r>
                                <a:rPr lang="en-US" i="1">
                                  <a:solidFill>
                                    <a:srgbClr val="002060"/>
                                  </a:solidFill>
                                  <a:latin typeface="Cambria Math"/>
                                  <a:ea typeface="Cambria Math"/>
                                </a:rPr>
                                <m:t>𝜕</m:t>
                              </m:r>
                            </m:e>
                            <m:sup>
                              <m:r>
                                <a:rPr lang="en-US" b="0" i="1" smtClean="0">
                                  <a:solidFill>
                                    <a:srgbClr val="002060"/>
                                  </a:solidFill>
                                  <a:latin typeface="Cambria Math"/>
                                  <a:ea typeface="Cambria Math"/>
                                </a:rPr>
                                <m:t>2</m:t>
                              </m:r>
                            </m:sup>
                          </m:sSup>
                          <m:r>
                            <m:rPr>
                              <m:sty m:val="p"/>
                            </m:rPr>
                            <a:rPr lang="el-GR" i="1">
                              <a:solidFill>
                                <a:srgbClr val="002060"/>
                              </a:solidFill>
                              <a:latin typeface="Cambria Math"/>
                              <a:ea typeface="Cambria Math"/>
                            </a:rPr>
                            <m:t>Φ</m:t>
                          </m:r>
                        </m:num>
                        <m:den>
                          <m:r>
                            <a:rPr lang="en-US" b="0" i="1" smtClean="0">
                              <a:solidFill>
                                <a:srgbClr val="002060"/>
                              </a:solidFill>
                              <a:latin typeface="Cambria Math"/>
                              <a:ea typeface="Cambria Math"/>
                            </a:rPr>
                            <m:t>𝜕</m:t>
                          </m:r>
                          <m:sSup>
                            <m:sSupPr>
                              <m:ctrlPr>
                                <a:rPr lang="en-US" b="0" i="1" smtClean="0">
                                  <a:solidFill>
                                    <a:srgbClr val="002060"/>
                                  </a:solidFill>
                                  <a:latin typeface="Cambria Math"/>
                                  <a:ea typeface="Cambria Math"/>
                                </a:rPr>
                              </m:ctrlPr>
                            </m:sSupPr>
                            <m:e>
                              <m:r>
                                <a:rPr lang="en-US" i="1">
                                  <a:solidFill>
                                    <a:srgbClr val="002060"/>
                                  </a:solidFill>
                                  <a:latin typeface="Cambria Math"/>
                                  <a:ea typeface="Cambria Math"/>
                                </a:rPr>
                                <m:t>𝑥</m:t>
                              </m:r>
                            </m:e>
                            <m:sup>
                              <m:r>
                                <a:rPr lang="en-US" b="0" i="1" smtClean="0">
                                  <a:solidFill>
                                    <a:srgbClr val="002060"/>
                                  </a:solidFill>
                                  <a:latin typeface="Cambria Math"/>
                                  <a:ea typeface="Cambria Math"/>
                                </a:rPr>
                                <m:t>2</m:t>
                              </m:r>
                            </m:sup>
                          </m:sSup>
                        </m:den>
                      </m:f>
                      <m:r>
                        <a:rPr lang="en-US" b="1" i="1" smtClean="0">
                          <a:solidFill>
                            <a:srgbClr val="002060"/>
                          </a:solidFill>
                          <a:latin typeface="Cambria Math"/>
                          <a:ea typeface="Cambria Math"/>
                        </a:rPr>
                        <m:t>+</m:t>
                      </m:r>
                      <m:f>
                        <m:fPr>
                          <m:ctrlPr>
                            <a:rPr lang="en-US" i="1">
                              <a:solidFill>
                                <a:srgbClr val="002060"/>
                              </a:solidFill>
                              <a:latin typeface="Cambria Math"/>
                              <a:ea typeface="Cambria Math"/>
                            </a:rPr>
                          </m:ctrlPr>
                        </m:fPr>
                        <m:num>
                          <m:sSup>
                            <m:sSupPr>
                              <m:ctrlPr>
                                <a:rPr lang="en-US" i="1">
                                  <a:solidFill>
                                    <a:srgbClr val="002060"/>
                                  </a:solidFill>
                                  <a:latin typeface="Cambria Math"/>
                                  <a:ea typeface="Cambria Math"/>
                                </a:rPr>
                              </m:ctrlPr>
                            </m:sSupPr>
                            <m:e>
                              <m:r>
                                <a:rPr lang="en-US" i="1">
                                  <a:solidFill>
                                    <a:srgbClr val="002060"/>
                                  </a:solidFill>
                                  <a:latin typeface="Cambria Math"/>
                                  <a:ea typeface="Cambria Math"/>
                                </a:rPr>
                                <m:t>𝜕</m:t>
                              </m:r>
                            </m:e>
                            <m:sup>
                              <m:r>
                                <a:rPr lang="en-US" i="1">
                                  <a:solidFill>
                                    <a:srgbClr val="002060"/>
                                  </a:solidFill>
                                  <a:latin typeface="Cambria Math"/>
                                  <a:ea typeface="Cambria Math"/>
                                </a:rPr>
                                <m:t>2</m:t>
                              </m:r>
                            </m:sup>
                          </m:sSup>
                          <m:r>
                            <m:rPr>
                              <m:sty m:val="p"/>
                            </m:rPr>
                            <a:rPr lang="el-GR" i="1">
                              <a:solidFill>
                                <a:srgbClr val="002060"/>
                              </a:solidFill>
                              <a:latin typeface="Cambria Math"/>
                              <a:ea typeface="Cambria Math"/>
                            </a:rPr>
                            <m:t>Φ</m:t>
                          </m:r>
                        </m:num>
                        <m:den>
                          <m:r>
                            <a:rPr lang="en-US" i="1">
                              <a:solidFill>
                                <a:srgbClr val="002060"/>
                              </a:solidFill>
                              <a:latin typeface="Cambria Math"/>
                              <a:ea typeface="Cambria Math"/>
                            </a:rPr>
                            <m:t>𝜕</m:t>
                          </m:r>
                          <m:sSup>
                            <m:sSupPr>
                              <m:ctrlPr>
                                <a:rPr lang="en-US" i="1">
                                  <a:solidFill>
                                    <a:srgbClr val="002060"/>
                                  </a:solidFill>
                                  <a:latin typeface="Cambria Math"/>
                                  <a:ea typeface="Cambria Math"/>
                                </a:rPr>
                              </m:ctrlPr>
                            </m:sSupPr>
                            <m:e>
                              <m:r>
                                <a:rPr lang="en-US" b="0" i="1" smtClean="0">
                                  <a:solidFill>
                                    <a:srgbClr val="002060"/>
                                  </a:solidFill>
                                  <a:latin typeface="Cambria Math"/>
                                  <a:ea typeface="Cambria Math"/>
                                </a:rPr>
                                <m:t>𝑦</m:t>
                              </m:r>
                            </m:e>
                            <m:sup>
                              <m:r>
                                <a:rPr lang="en-US" i="1">
                                  <a:solidFill>
                                    <a:srgbClr val="002060"/>
                                  </a:solidFill>
                                  <a:latin typeface="Cambria Math"/>
                                  <a:ea typeface="Cambria Math"/>
                                </a:rPr>
                                <m:t>2</m:t>
                              </m:r>
                            </m:sup>
                          </m:sSup>
                        </m:den>
                      </m:f>
                      <m:r>
                        <a:rPr lang="en-US" b="1" i="1" smtClean="0">
                          <a:solidFill>
                            <a:srgbClr val="002060"/>
                          </a:solidFill>
                          <a:latin typeface="Cambria Math"/>
                          <a:ea typeface="Cambria Math"/>
                        </a:rPr>
                        <m:t>+</m:t>
                      </m:r>
                      <m:f>
                        <m:fPr>
                          <m:ctrlPr>
                            <a:rPr lang="en-US" i="1">
                              <a:solidFill>
                                <a:srgbClr val="002060"/>
                              </a:solidFill>
                              <a:latin typeface="Cambria Math"/>
                              <a:ea typeface="Cambria Math"/>
                            </a:rPr>
                          </m:ctrlPr>
                        </m:fPr>
                        <m:num>
                          <m:sSup>
                            <m:sSupPr>
                              <m:ctrlPr>
                                <a:rPr lang="en-US" i="1">
                                  <a:solidFill>
                                    <a:srgbClr val="002060"/>
                                  </a:solidFill>
                                  <a:latin typeface="Cambria Math"/>
                                  <a:ea typeface="Cambria Math"/>
                                </a:rPr>
                              </m:ctrlPr>
                            </m:sSupPr>
                            <m:e>
                              <m:r>
                                <a:rPr lang="en-US" i="1">
                                  <a:solidFill>
                                    <a:srgbClr val="002060"/>
                                  </a:solidFill>
                                  <a:latin typeface="Cambria Math"/>
                                  <a:ea typeface="Cambria Math"/>
                                </a:rPr>
                                <m:t>𝜕</m:t>
                              </m:r>
                            </m:e>
                            <m:sup>
                              <m:r>
                                <a:rPr lang="en-US" i="1">
                                  <a:solidFill>
                                    <a:srgbClr val="002060"/>
                                  </a:solidFill>
                                  <a:latin typeface="Cambria Math"/>
                                  <a:ea typeface="Cambria Math"/>
                                </a:rPr>
                                <m:t>2</m:t>
                              </m:r>
                            </m:sup>
                          </m:sSup>
                          <m:r>
                            <m:rPr>
                              <m:sty m:val="p"/>
                            </m:rPr>
                            <a:rPr lang="el-GR" i="1">
                              <a:solidFill>
                                <a:srgbClr val="002060"/>
                              </a:solidFill>
                              <a:latin typeface="Cambria Math"/>
                              <a:ea typeface="Cambria Math"/>
                            </a:rPr>
                            <m:t>Φ</m:t>
                          </m:r>
                        </m:num>
                        <m:den>
                          <m:r>
                            <a:rPr lang="en-US" i="1">
                              <a:solidFill>
                                <a:srgbClr val="002060"/>
                              </a:solidFill>
                              <a:latin typeface="Cambria Math"/>
                              <a:ea typeface="Cambria Math"/>
                            </a:rPr>
                            <m:t>𝜕</m:t>
                          </m:r>
                          <m:sSup>
                            <m:sSupPr>
                              <m:ctrlPr>
                                <a:rPr lang="en-US" i="1">
                                  <a:solidFill>
                                    <a:srgbClr val="002060"/>
                                  </a:solidFill>
                                  <a:latin typeface="Cambria Math"/>
                                  <a:ea typeface="Cambria Math"/>
                                </a:rPr>
                              </m:ctrlPr>
                            </m:sSupPr>
                            <m:e>
                              <m:r>
                                <a:rPr lang="en-US" b="0" i="1" smtClean="0">
                                  <a:solidFill>
                                    <a:srgbClr val="002060"/>
                                  </a:solidFill>
                                  <a:latin typeface="Cambria Math"/>
                                  <a:ea typeface="Cambria Math"/>
                                </a:rPr>
                                <m:t>𝑧</m:t>
                              </m:r>
                            </m:e>
                            <m:sup>
                              <m:r>
                                <a:rPr lang="en-US" i="1">
                                  <a:solidFill>
                                    <a:srgbClr val="002060"/>
                                  </a:solidFill>
                                  <a:latin typeface="Cambria Math"/>
                                  <a:ea typeface="Cambria Math"/>
                                </a:rPr>
                                <m:t>2</m:t>
                              </m:r>
                            </m:sup>
                          </m:sSup>
                        </m:den>
                      </m:f>
                      <m:r>
                        <a:rPr lang="en-US" b="0" i="1" smtClean="0">
                          <a:solidFill>
                            <a:srgbClr val="002060"/>
                          </a:solidFill>
                          <a:latin typeface="Cambria Math"/>
                          <a:ea typeface="Cambria Math"/>
                        </a:rPr>
                        <m:t>=0</m:t>
                      </m:r>
                    </m:oMath>
                  </m:oMathPara>
                </a14:m>
                <a:endParaRPr lang="en-US" dirty="0" smtClean="0">
                  <a:solidFill>
                    <a:srgbClr val="00206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81406" y="3884162"/>
                <a:ext cx="4299318" cy="896592"/>
              </a:xfrm>
              <a:prstGeom prst="rect">
                <a:avLst/>
              </a:prstGeom>
              <a:blipFill rotWithShape="1">
                <a:blip r:embed="rId6"/>
                <a:stretch>
                  <a:fillRect/>
                </a:stretch>
              </a:blipFill>
            </p:spPr>
            <p:txBody>
              <a:bodyPr/>
              <a:lstStyle/>
              <a:p>
                <a:r>
                  <a:rPr lang="en-US">
                    <a:noFill/>
                  </a:rPr>
                  <a:t> </a:t>
                </a:r>
              </a:p>
            </p:txBody>
          </p:sp>
        </mc:Fallback>
      </mc:AlternateContent>
      <p:sp>
        <p:nvSpPr>
          <p:cNvPr id="59" name="Oval 58"/>
          <p:cNvSpPr/>
          <p:nvPr/>
        </p:nvSpPr>
        <p:spPr bwMode="auto">
          <a:xfrm>
            <a:off x="6278408" y="3244886"/>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bwMode="auto">
          <a:xfrm>
            <a:off x="7361392" y="2490978"/>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60448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Why Potential Functions?</a:t>
            </a:r>
            <a:endParaRPr lang="en-US" dirty="0"/>
          </a:p>
        </p:txBody>
      </p:sp>
      <p:sp>
        <p:nvSpPr>
          <p:cNvPr id="62" name="Content Placeholder 61"/>
          <p:cNvSpPr>
            <a:spLocks noGrp="1"/>
          </p:cNvSpPr>
          <p:nvPr>
            <p:ph sz="quarter" idx="10"/>
          </p:nvPr>
        </p:nvSpPr>
        <p:spPr>
          <a:xfrm>
            <a:off x="533400" y="1504950"/>
            <a:ext cx="4838700" cy="2743200"/>
          </a:xfrm>
        </p:spPr>
        <p:txBody>
          <a:bodyPr/>
          <a:lstStyle/>
          <a:p>
            <a:r>
              <a:rPr lang="en-US" sz="1800" dirty="0" smtClean="0"/>
              <a:t>Linear PDE:</a:t>
            </a:r>
          </a:p>
          <a:p>
            <a:pPr lvl="1"/>
            <a:r>
              <a:rPr lang="en-US" sz="1400" dirty="0" smtClean="0"/>
              <a:t>Principle of superposition applies</a:t>
            </a:r>
          </a:p>
          <a:p>
            <a:pPr lvl="1"/>
            <a:r>
              <a:rPr lang="en-US" sz="1400" dirty="0" smtClean="0"/>
              <a:t>If f and g are both solutions, then </a:t>
            </a:r>
            <a:r>
              <a:rPr lang="en-US" sz="1400" dirty="0" err="1" smtClean="0"/>
              <a:t>f+g</a:t>
            </a:r>
            <a:r>
              <a:rPr lang="en-US" sz="1400" dirty="0" smtClean="0"/>
              <a:t> is also a solution</a:t>
            </a:r>
          </a:p>
          <a:p>
            <a:r>
              <a:rPr lang="en-US" sz="1800" dirty="0" smtClean="0">
                <a:solidFill>
                  <a:srgbClr val="002060"/>
                </a:solidFill>
              </a:rPr>
              <a:t>A number of basis functions automatically satisfy Laplace’s </a:t>
            </a:r>
            <a:r>
              <a:rPr lang="en-US" sz="1800" dirty="0" smtClean="0">
                <a:solidFill>
                  <a:srgbClr val="002060"/>
                </a:solidFill>
              </a:rPr>
              <a:t>Equation</a:t>
            </a:r>
          </a:p>
          <a:p>
            <a:r>
              <a:rPr lang="en-US" sz="1800" dirty="0" smtClean="0">
                <a:solidFill>
                  <a:srgbClr val="002060"/>
                </a:solidFill>
              </a:rPr>
              <a:t>Laplace’s Equation </a:t>
            </a:r>
            <a:r>
              <a:rPr lang="en-US" sz="1800" dirty="0" smtClean="0">
                <a:solidFill>
                  <a:srgbClr val="002060"/>
                </a:solidFill>
              </a:rPr>
              <a:t>represents the continuity equation (conservation of mass), one of the governing conservation law equations of fluid flow</a:t>
            </a:r>
            <a:endParaRPr lang="en-US" sz="1800" dirty="0" smtClean="0"/>
          </a:p>
        </p:txBody>
      </p:sp>
      <p:grpSp>
        <p:nvGrpSpPr>
          <p:cNvPr id="57" name="Group 56"/>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30" name="Straight Connector 29"/>
            <p:cNvCxnSpPr/>
            <p:nvPr/>
          </p:nvCxnSpPr>
          <p:spPr bwMode="auto">
            <a:xfrm>
              <a:off x="5715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a:off x="5943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2" name="Straight Connector 31"/>
            <p:cNvCxnSpPr/>
            <p:nvPr/>
          </p:nvCxnSpPr>
          <p:spPr bwMode="auto">
            <a:xfrm>
              <a:off x="6172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a:off x="6400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4" name="Straight Connector 33"/>
            <p:cNvCxnSpPr/>
            <p:nvPr/>
          </p:nvCxnSpPr>
          <p:spPr bwMode="auto">
            <a:xfrm>
              <a:off x="6629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6858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a:off x="7086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7" name="Straight Connector 36"/>
            <p:cNvCxnSpPr/>
            <p:nvPr/>
          </p:nvCxnSpPr>
          <p:spPr bwMode="auto">
            <a:xfrm>
              <a:off x="7315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a:off x="7543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9" name="Straight Connector 38"/>
            <p:cNvCxnSpPr/>
            <p:nvPr/>
          </p:nvCxnSpPr>
          <p:spPr bwMode="auto">
            <a:xfrm>
              <a:off x="7772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8001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1" name="Straight Connector 40"/>
            <p:cNvCxnSpPr/>
            <p:nvPr/>
          </p:nvCxnSpPr>
          <p:spPr bwMode="auto">
            <a:xfrm>
              <a:off x="5486400" y="1885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4" name="Straight Connector 43"/>
            <p:cNvCxnSpPr/>
            <p:nvPr/>
          </p:nvCxnSpPr>
          <p:spPr bwMode="auto">
            <a:xfrm>
              <a:off x="5486400" y="2114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5" name="Straight Connector 44"/>
            <p:cNvCxnSpPr/>
            <p:nvPr/>
          </p:nvCxnSpPr>
          <p:spPr bwMode="auto">
            <a:xfrm>
              <a:off x="5486400" y="2343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a:off x="5486400" y="2571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7" name="Straight Connector 46"/>
            <p:cNvCxnSpPr/>
            <p:nvPr/>
          </p:nvCxnSpPr>
          <p:spPr bwMode="auto">
            <a:xfrm>
              <a:off x="5486400" y="2800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8" name="Straight Connector 47"/>
            <p:cNvCxnSpPr/>
            <p:nvPr/>
          </p:nvCxnSpPr>
          <p:spPr bwMode="auto">
            <a:xfrm>
              <a:off x="5486400" y="3028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5486400" y="3257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0" name="Straight Connector 49"/>
            <p:cNvCxnSpPr/>
            <p:nvPr/>
          </p:nvCxnSpPr>
          <p:spPr bwMode="auto">
            <a:xfrm>
              <a:off x="5486400" y="3486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a:off x="5486400" y="3714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2" name="Straight Connector 51"/>
            <p:cNvCxnSpPr/>
            <p:nvPr/>
          </p:nvCxnSpPr>
          <p:spPr bwMode="auto">
            <a:xfrm>
              <a:off x="5486400" y="3943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5486400" y="4171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gr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sp>
        <p:nvSpPr>
          <p:cNvPr id="2" name="TextBox 1"/>
          <p:cNvSpPr txBox="1"/>
          <p:nvPr/>
        </p:nvSpPr>
        <p:spPr>
          <a:xfrm>
            <a:off x="6057900" y="3257550"/>
            <a:ext cx="394660" cy="461665"/>
          </a:xfrm>
          <a:prstGeom prst="rect">
            <a:avLst/>
          </a:prstGeom>
          <a:noFill/>
        </p:spPr>
        <p:txBody>
          <a:bodyPr wrap="none" rtlCol="0">
            <a:spAutoFit/>
          </a:bodyPr>
          <a:lstStyle/>
          <a:p>
            <a:r>
              <a:rPr lang="en-US" dirty="0" smtClean="0">
                <a:solidFill>
                  <a:srgbClr val="FF0000"/>
                </a:solidFill>
              </a:rPr>
              <a:t>A</a:t>
            </a:r>
            <a:endParaRPr lang="en-US" dirty="0">
              <a:solidFill>
                <a:srgbClr val="FF0000"/>
              </a:solidFill>
            </a:endParaRPr>
          </a:p>
        </p:txBody>
      </p:sp>
      <p:sp>
        <p:nvSpPr>
          <p:cNvPr id="193" name="TextBox 192"/>
          <p:cNvSpPr txBox="1"/>
          <p:nvPr/>
        </p:nvSpPr>
        <p:spPr>
          <a:xfrm>
            <a:off x="7377740" y="2114550"/>
            <a:ext cx="396262" cy="461665"/>
          </a:xfrm>
          <a:prstGeom prst="rect">
            <a:avLst/>
          </a:prstGeom>
          <a:noFill/>
        </p:spPr>
        <p:txBody>
          <a:bodyPr wrap="none" rtlCol="0">
            <a:spAutoFit/>
          </a:bodyPr>
          <a:lstStyle/>
          <a:p>
            <a:r>
              <a:rPr lang="en-US" dirty="0">
                <a:solidFill>
                  <a:srgbClr val="FF0000"/>
                </a:solidFill>
              </a:rPr>
              <a:t>B</a:t>
            </a:r>
          </a:p>
        </p:txBody>
      </p:sp>
      <p:sp>
        <p:nvSpPr>
          <p:cNvPr id="6" name="Freeform 5"/>
          <p:cNvSpPr/>
          <p:nvPr/>
        </p:nvSpPr>
        <p:spPr bwMode="auto">
          <a:xfrm>
            <a:off x="6344156" y="2512970"/>
            <a:ext cx="1084332" cy="788580"/>
          </a:xfrm>
          <a:custGeom>
            <a:avLst/>
            <a:gdLst>
              <a:gd name="connsiteX0" fmla="*/ 0 w 1084332"/>
              <a:gd name="connsiteY0" fmla="*/ 865847 h 865847"/>
              <a:gd name="connsiteX1" fmla="*/ 169932 w 1084332"/>
              <a:gd name="connsiteY1" fmla="*/ 307497 h 865847"/>
              <a:gd name="connsiteX2" fmla="*/ 493614 w 1084332"/>
              <a:gd name="connsiteY2" fmla="*/ 0 h 865847"/>
              <a:gd name="connsiteX3" fmla="*/ 1084332 w 1084332"/>
              <a:gd name="connsiteY3" fmla="*/ 89012 h 865847"/>
              <a:gd name="connsiteX0" fmla="*/ 0 w 1084332"/>
              <a:gd name="connsiteY0" fmla="*/ 865847 h 865847"/>
              <a:gd name="connsiteX1" fmla="*/ 169932 w 1084332"/>
              <a:gd name="connsiteY1" fmla="*/ 307497 h 865847"/>
              <a:gd name="connsiteX2" fmla="*/ 493614 w 1084332"/>
              <a:gd name="connsiteY2" fmla="*/ 0 h 865847"/>
              <a:gd name="connsiteX3" fmla="*/ 1084332 w 1084332"/>
              <a:gd name="connsiteY3" fmla="*/ 89012 h 865847"/>
              <a:gd name="connsiteX0" fmla="*/ 0 w 1084332"/>
              <a:gd name="connsiteY0" fmla="*/ 868899 h 868899"/>
              <a:gd name="connsiteX1" fmla="*/ 169932 w 1084332"/>
              <a:gd name="connsiteY1" fmla="*/ 310549 h 868899"/>
              <a:gd name="connsiteX2" fmla="*/ 493614 w 1084332"/>
              <a:gd name="connsiteY2" fmla="*/ 3052 h 868899"/>
              <a:gd name="connsiteX3" fmla="*/ 1084332 w 1084332"/>
              <a:gd name="connsiteY3" fmla="*/ 92064 h 868899"/>
              <a:gd name="connsiteX0" fmla="*/ 0 w 1084332"/>
              <a:gd name="connsiteY0" fmla="*/ 776835 h 776835"/>
              <a:gd name="connsiteX1" fmla="*/ 169932 w 1084332"/>
              <a:gd name="connsiteY1" fmla="*/ 218485 h 776835"/>
              <a:gd name="connsiteX2" fmla="*/ 1084332 w 1084332"/>
              <a:gd name="connsiteY2" fmla="*/ 0 h 776835"/>
              <a:gd name="connsiteX0" fmla="*/ 0 w 1084332"/>
              <a:gd name="connsiteY0" fmla="*/ 788580 h 788580"/>
              <a:gd name="connsiteX1" fmla="*/ 372233 w 1084332"/>
              <a:gd name="connsiteY1" fmla="*/ 60297 h 788580"/>
              <a:gd name="connsiteX2" fmla="*/ 1084332 w 1084332"/>
              <a:gd name="connsiteY2" fmla="*/ 11745 h 788580"/>
            </a:gdLst>
            <a:ahLst/>
            <a:cxnLst>
              <a:cxn ang="0">
                <a:pos x="connsiteX0" y="connsiteY0"/>
              </a:cxn>
              <a:cxn ang="0">
                <a:pos x="connsiteX1" y="connsiteY1"/>
              </a:cxn>
              <a:cxn ang="0">
                <a:pos x="connsiteX2" y="connsiteY2"/>
              </a:cxn>
            </a:cxnLst>
            <a:rect l="l" t="t" r="r" b="b"/>
            <a:pathLst>
              <a:path w="1084332" h="788580">
                <a:moveTo>
                  <a:pt x="0" y="788580"/>
                </a:moveTo>
                <a:cubicBezTo>
                  <a:pt x="56644" y="602463"/>
                  <a:pt x="191511" y="189769"/>
                  <a:pt x="372233" y="60297"/>
                </a:cubicBezTo>
                <a:cubicBezTo>
                  <a:pt x="552955" y="-69175"/>
                  <a:pt x="893832" y="57263"/>
                  <a:pt x="1084332" y="11745"/>
                </a:cubicBezTo>
              </a:path>
            </a:pathLst>
          </a:custGeom>
          <a:noFill/>
          <a:ln w="1905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0" name="Freeform 9"/>
          <p:cNvSpPr/>
          <p:nvPr/>
        </p:nvSpPr>
        <p:spPr bwMode="auto">
          <a:xfrm>
            <a:off x="6352248" y="2532807"/>
            <a:ext cx="1068148" cy="776835"/>
          </a:xfrm>
          <a:custGeom>
            <a:avLst/>
            <a:gdLst>
              <a:gd name="connsiteX0" fmla="*/ 0 w 1068148"/>
              <a:gd name="connsiteY0" fmla="*/ 776835 h 776835"/>
              <a:gd name="connsiteX1" fmla="*/ 582626 w 1068148"/>
              <a:gd name="connsiteY1" fmla="*/ 428878 h 776835"/>
              <a:gd name="connsiteX2" fmla="*/ 1068148 w 1068148"/>
              <a:gd name="connsiteY2" fmla="*/ 0 h 776835"/>
              <a:gd name="connsiteX0" fmla="*/ 0 w 1068148"/>
              <a:gd name="connsiteY0" fmla="*/ 776835 h 776835"/>
              <a:gd name="connsiteX1" fmla="*/ 582626 w 1068148"/>
              <a:gd name="connsiteY1" fmla="*/ 428878 h 776835"/>
              <a:gd name="connsiteX2" fmla="*/ 1068148 w 1068148"/>
              <a:gd name="connsiteY2" fmla="*/ 0 h 776835"/>
            </a:gdLst>
            <a:ahLst/>
            <a:cxnLst>
              <a:cxn ang="0">
                <a:pos x="connsiteX0" y="connsiteY0"/>
              </a:cxn>
              <a:cxn ang="0">
                <a:pos x="connsiteX1" y="connsiteY1"/>
              </a:cxn>
              <a:cxn ang="0">
                <a:pos x="connsiteX2" y="connsiteY2"/>
              </a:cxn>
            </a:cxnLst>
            <a:rect l="l" t="t" r="r" b="b"/>
            <a:pathLst>
              <a:path w="1068148" h="776835">
                <a:moveTo>
                  <a:pt x="0" y="776835"/>
                </a:moveTo>
                <a:cubicBezTo>
                  <a:pt x="194209" y="660849"/>
                  <a:pt x="404601" y="558350"/>
                  <a:pt x="582626" y="428878"/>
                </a:cubicBezTo>
                <a:cubicBezTo>
                  <a:pt x="760651" y="299406"/>
                  <a:pt x="906307" y="142959"/>
                  <a:pt x="1068148" y="0"/>
                </a:cubicBezTo>
              </a:path>
            </a:pathLst>
          </a:custGeom>
          <a:noFill/>
          <a:ln w="1905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98" name="TextBox 197"/>
          <p:cNvSpPr txBox="1"/>
          <p:nvPr/>
        </p:nvSpPr>
        <p:spPr>
          <a:xfrm>
            <a:off x="6376524" y="2123654"/>
            <a:ext cx="474810" cy="461665"/>
          </a:xfrm>
          <a:prstGeom prst="rect">
            <a:avLst/>
          </a:prstGeom>
          <a:noFill/>
        </p:spPr>
        <p:txBody>
          <a:bodyPr wrap="none" rtlCol="0">
            <a:spAutoFit/>
          </a:bodyPr>
          <a:lstStyle/>
          <a:p>
            <a:r>
              <a:rPr lang="en-US" i="1" dirty="0" smtClean="0">
                <a:solidFill>
                  <a:srgbClr val="FF0000"/>
                </a:solidFill>
              </a:rPr>
              <a:t>c</a:t>
            </a:r>
            <a:r>
              <a:rPr lang="en-US" baseline="-25000" dirty="0" smtClean="0">
                <a:solidFill>
                  <a:srgbClr val="FF0000"/>
                </a:solidFill>
              </a:rPr>
              <a:t>1</a:t>
            </a:r>
            <a:endParaRPr lang="en-US" baseline="-25000" dirty="0">
              <a:solidFill>
                <a:srgbClr val="FF0000"/>
              </a:solidFill>
            </a:endParaRPr>
          </a:p>
        </p:txBody>
      </p:sp>
      <p:sp>
        <p:nvSpPr>
          <p:cNvPr id="199" name="TextBox 198"/>
          <p:cNvSpPr txBox="1"/>
          <p:nvPr/>
        </p:nvSpPr>
        <p:spPr>
          <a:xfrm>
            <a:off x="6832298" y="2802965"/>
            <a:ext cx="474810" cy="461665"/>
          </a:xfrm>
          <a:prstGeom prst="rect">
            <a:avLst/>
          </a:prstGeom>
          <a:noFill/>
        </p:spPr>
        <p:txBody>
          <a:bodyPr wrap="none" rtlCol="0">
            <a:spAutoFit/>
          </a:bodyPr>
          <a:lstStyle/>
          <a:p>
            <a:r>
              <a:rPr lang="en-US" i="1" dirty="0" smtClean="0">
                <a:solidFill>
                  <a:srgbClr val="FF0000"/>
                </a:solidFill>
              </a:rPr>
              <a:t>c</a:t>
            </a:r>
            <a:r>
              <a:rPr lang="en-US" baseline="-25000" dirty="0" smtClean="0">
                <a:solidFill>
                  <a:srgbClr val="FF0000"/>
                </a:solidFill>
              </a:rPr>
              <a:t>2</a:t>
            </a:r>
            <a:endParaRPr lang="en-US" baseline="-25000" dirty="0">
              <a:solidFill>
                <a:srgbClr val="FF0000"/>
              </a:solidFill>
            </a:endParaRPr>
          </a:p>
        </p:txBody>
      </p:sp>
      <p:sp>
        <p:nvSpPr>
          <p:cNvPr id="54" name="Oval 53"/>
          <p:cNvSpPr/>
          <p:nvPr/>
        </p:nvSpPr>
        <p:spPr bwMode="auto">
          <a:xfrm>
            <a:off x="6278408" y="3244886"/>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p:cNvSpPr/>
          <p:nvPr/>
        </p:nvSpPr>
        <p:spPr bwMode="auto">
          <a:xfrm>
            <a:off x="7361392" y="2490978"/>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204277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0583" t="9471" r="17649" b="9146"/>
          <a:stretch/>
        </p:blipFill>
        <p:spPr>
          <a:xfrm>
            <a:off x="5465280" y="1633398"/>
            <a:ext cx="2807936" cy="2791752"/>
          </a:xfrm>
          <a:prstGeom prst="rect">
            <a:avLst/>
          </a:prstGeom>
        </p:spPr>
      </p:pic>
      <p:sp>
        <p:nvSpPr>
          <p:cNvPr id="2" name="Title 1"/>
          <p:cNvSpPr>
            <a:spLocks noGrp="1"/>
          </p:cNvSpPr>
          <p:nvPr>
            <p:ph type="title"/>
          </p:nvPr>
        </p:nvSpPr>
        <p:spPr/>
        <p:txBody>
          <a:bodyPr/>
          <a:lstStyle/>
          <a:p>
            <a:r>
              <a:rPr lang="en-US" dirty="0" smtClean="0"/>
              <a:t>3D Point Source Basis Function</a:t>
            </a:r>
            <a:endParaRPr lang="en-US" dirty="0"/>
          </a:p>
        </p:txBody>
      </p:sp>
      <p:sp>
        <p:nvSpPr>
          <p:cNvPr id="3" name="Content Placeholder 2"/>
          <p:cNvSpPr>
            <a:spLocks noGrp="1"/>
          </p:cNvSpPr>
          <p:nvPr>
            <p:ph sz="quarter" idx="10"/>
          </p:nvPr>
        </p:nvSpPr>
        <p:spPr>
          <a:xfrm>
            <a:off x="533400" y="1504950"/>
            <a:ext cx="5940552" cy="2743200"/>
          </a:xfrm>
        </p:spPr>
        <p:txBody>
          <a:bodyPr/>
          <a:lstStyle/>
          <a:p>
            <a:r>
              <a:rPr lang="en-US" dirty="0" smtClean="0"/>
              <a:t>Purpose: Attract/repel</a:t>
            </a:r>
            <a:br>
              <a:rPr lang="en-US" dirty="0" smtClean="0"/>
            </a:br>
            <a:r>
              <a:rPr lang="en-US" dirty="0" smtClean="0"/>
              <a:t/>
            </a:r>
            <a:br>
              <a:rPr lang="en-US" dirty="0" smtClean="0"/>
            </a:br>
            <a:r>
              <a:rPr lang="en-US" dirty="0" smtClean="0"/>
              <a:t/>
            </a:r>
            <a:br>
              <a:rPr lang="en-US" dirty="0" smtClean="0"/>
            </a:br>
            <a:endParaRPr lang="en-US" dirty="0" smtClean="0"/>
          </a:p>
        </p:txBody>
      </p:sp>
      <p:grpSp>
        <p:nvGrpSpPr>
          <p:cNvPr id="4" name="Group 3"/>
          <p:cNvGrpSpPr/>
          <p:nvPr/>
        </p:nvGrpSpPr>
        <p:grpSpPr>
          <a:xfrm>
            <a:off x="5486400" y="1657350"/>
            <a:ext cx="2743200" cy="2743200"/>
            <a:chOff x="5486400" y="1657350"/>
            <a:chExt cx="2743200" cy="2743200"/>
          </a:xfrm>
        </p:grpSpPr>
        <p:cxnSp>
          <p:nvCxnSpPr>
            <p:cNvPr id="5" name="Straight Connector 4"/>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6" name="Straight Connector 5"/>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7" name="Straight Connector 6"/>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grpSp>
      <p:grpSp>
        <p:nvGrpSpPr>
          <p:cNvPr id="31" name="Group 30"/>
          <p:cNvGrpSpPr/>
          <p:nvPr/>
        </p:nvGrpSpPr>
        <p:grpSpPr>
          <a:xfrm>
            <a:off x="5084762" y="3404218"/>
            <a:ext cx="1430338" cy="1495544"/>
            <a:chOff x="4970926" y="3502938"/>
            <a:chExt cx="1430338" cy="1495544"/>
          </a:xfrm>
        </p:grpSpPr>
        <p:cxnSp>
          <p:nvCxnSpPr>
            <p:cNvPr id="32" name="Straight Arrow Connector 31"/>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3" name="Straight Arrow Connector 32"/>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 name="TextBox 33"/>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5" name="TextBox 34"/>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mc:AlternateContent xmlns:mc="http://schemas.openxmlformats.org/markup-compatibility/2006" xmlns:a14="http://schemas.microsoft.com/office/drawing/2010/main">
        <mc:Choice Requires="a14">
          <p:sp>
            <p:nvSpPr>
              <p:cNvPr id="41" name="TextBox 40"/>
              <p:cNvSpPr txBox="1"/>
              <p:nvPr/>
            </p:nvSpPr>
            <p:spPr>
              <a:xfrm>
                <a:off x="961241" y="1943788"/>
                <a:ext cx="1255087" cy="584263"/>
              </a:xfrm>
              <a:prstGeom prst="rect">
                <a:avLst/>
              </a:prstGeom>
              <a:noFill/>
            </p:spPr>
            <p:txBody>
              <a:bodyPr wrap="none" rtlCol="0">
                <a:spAutoFit/>
              </a:bodyPr>
              <a:lstStyle/>
              <a:p>
                <a14:m>
                  <m:oMath xmlns:m="http://schemas.openxmlformats.org/officeDocument/2006/math">
                    <m:r>
                      <m:rPr>
                        <m:sty m:val="p"/>
                      </m:rPr>
                      <a:rPr lang="el-GR" i="1" smtClean="0">
                        <a:solidFill>
                          <a:srgbClr val="002060"/>
                        </a:solidFill>
                        <a:latin typeface="Cambria Math"/>
                        <a:ea typeface="Cambria Math"/>
                      </a:rPr>
                      <m:t>Φ</m:t>
                    </m:r>
                    <m:r>
                      <a:rPr lang="en-US" b="1">
                        <a:solidFill>
                          <a:srgbClr val="002060"/>
                        </a:solidFill>
                        <a:latin typeface="Cambria Math"/>
                        <a:ea typeface="Cambria Math"/>
                      </a:rPr>
                      <m:t>=</m:t>
                    </m:r>
                  </m:oMath>
                </a14:m>
                <a:r>
                  <a:rPr lang="en-US" dirty="0">
                    <a:solidFill>
                      <a:srgbClr val="002060"/>
                    </a:solidFill>
                    <a:ea typeface="Cambria Math"/>
                  </a:rPr>
                  <a:t> </a:t>
                </a:r>
                <a14:m>
                  <m:oMath xmlns:m="http://schemas.openxmlformats.org/officeDocument/2006/math">
                    <m:f>
                      <m:fPr>
                        <m:ctrlPr>
                          <a:rPr lang="en-US" i="1" dirty="0" smtClean="0">
                            <a:solidFill>
                              <a:srgbClr val="002060"/>
                            </a:solidFill>
                            <a:latin typeface="Cambria Math"/>
                            <a:ea typeface="Cambria Math"/>
                          </a:rPr>
                        </m:ctrlPr>
                      </m:fPr>
                      <m:num>
                        <m:r>
                          <a:rPr lang="en-US" b="0" i="1" dirty="0" smtClean="0">
                            <a:solidFill>
                              <a:srgbClr val="002060"/>
                            </a:solidFill>
                            <a:latin typeface="Cambria Math"/>
                            <a:ea typeface="Cambria Math"/>
                          </a:rPr>
                          <m:t>−</m:t>
                        </m:r>
                        <m:r>
                          <a:rPr lang="en-US" b="0" i="1" dirty="0" smtClean="0">
                            <a:solidFill>
                              <a:srgbClr val="002060"/>
                            </a:solidFill>
                            <a:latin typeface="Cambria Math"/>
                            <a:ea typeface="Cambria Math"/>
                          </a:rPr>
                          <m:t>𝜎</m:t>
                        </m:r>
                      </m:num>
                      <m:den>
                        <m:r>
                          <a:rPr lang="en-US" b="0" i="1" dirty="0" smtClean="0">
                            <a:solidFill>
                              <a:srgbClr val="002060"/>
                            </a:solidFill>
                            <a:latin typeface="Cambria Math"/>
                            <a:ea typeface="Cambria Math"/>
                          </a:rPr>
                          <m:t>4</m:t>
                        </m:r>
                        <m:r>
                          <a:rPr lang="en-US" b="0" i="1" dirty="0" smtClean="0">
                            <a:solidFill>
                              <a:srgbClr val="002060"/>
                            </a:solidFill>
                            <a:latin typeface="Cambria Math"/>
                            <a:ea typeface="Cambria Math"/>
                          </a:rPr>
                          <m:t>𝜋</m:t>
                        </m:r>
                        <m:r>
                          <a:rPr lang="en-US" b="0" i="1" dirty="0" smtClean="0">
                            <a:solidFill>
                              <a:srgbClr val="002060"/>
                            </a:solidFill>
                            <a:latin typeface="Cambria Math"/>
                            <a:ea typeface="Cambria Math"/>
                          </a:rPr>
                          <m:t>𝑟</m:t>
                        </m:r>
                      </m:den>
                    </m:f>
                  </m:oMath>
                </a14:m>
                <a:endParaRPr lang="en-US" dirty="0" smtClean="0">
                  <a:solidFill>
                    <a:srgbClr val="002060"/>
                  </a:solidFill>
                  <a:ea typeface="Cambria Math"/>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961241" y="1943788"/>
                <a:ext cx="1255087" cy="584263"/>
              </a:xfrm>
              <a:prstGeom prst="rect">
                <a:avLst/>
              </a:prstGeom>
              <a:blipFill rotWithShape="1">
                <a:blip r:embed="rId4"/>
                <a:stretch>
                  <a:fillRect/>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36" y="2569464"/>
            <a:ext cx="4702575" cy="23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2738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286500" y="2446020"/>
            <a:ext cx="1143000" cy="1143000"/>
            <a:chOff x="5829300" y="2000250"/>
            <a:chExt cx="1143000" cy="1143000"/>
          </a:xfrm>
        </p:grpSpPr>
        <p:grpSp>
          <p:nvGrpSpPr>
            <p:cNvPr id="29" name="Group 28"/>
            <p:cNvGrpSpPr/>
            <p:nvPr/>
          </p:nvGrpSpPr>
          <p:grpSpPr>
            <a:xfrm>
              <a:off x="5829300" y="2000250"/>
              <a:ext cx="1143000" cy="1143000"/>
              <a:chOff x="5829300" y="2000250"/>
              <a:chExt cx="1143000" cy="1143000"/>
            </a:xfrm>
          </p:grpSpPr>
          <p:cxnSp>
            <p:nvCxnSpPr>
              <p:cNvPr id="25" name="Straight Arrow Connector 24"/>
              <p:cNvCxnSpPr/>
              <p:nvPr/>
            </p:nvCxnSpPr>
            <p:spPr bwMode="auto">
              <a:xfrm>
                <a:off x="6400800" y="2571750"/>
                <a:ext cx="571500" cy="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p:cxnSp>
            <p:nvCxnSpPr>
              <p:cNvPr id="26" name="Straight Arrow Connector 25"/>
              <p:cNvCxnSpPr/>
              <p:nvPr/>
            </p:nvCxnSpPr>
            <p:spPr bwMode="auto">
              <a:xfrm flipH="1">
                <a:off x="5829300" y="2571750"/>
                <a:ext cx="571500" cy="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p:cxnSp>
            <p:nvCxnSpPr>
              <p:cNvPr id="27" name="Straight Arrow Connector 26"/>
              <p:cNvCxnSpPr/>
              <p:nvPr/>
            </p:nvCxnSpPr>
            <p:spPr bwMode="auto">
              <a:xfrm rot="16200000">
                <a:off x="6115050" y="2286000"/>
                <a:ext cx="571500" cy="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p:cxnSp>
            <p:nvCxnSpPr>
              <p:cNvPr id="28" name="Straight Arrow Connector 27"/>
              <p:cNvCxnSpPr/>
              <p:nvPr/>
            </p:nvCxnSpPr>
            <p:spPr bwMode="auto">
              <a:xfrm rot="16200000" flipH="1">
                <a:off x="6115050" y="2857500"/>
                <a:ext cx="571500" cy="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p:grpSp>
        <p:grpSp>
          <p:nvGrpSpPr>
            <p:cNvPr id="30" name="Group 29"/>
            <p:cNvGrpSpPr/>
            <p:nvPr/>
          </p:nvGrpSpPr>
          <p:grpSpPr>
            <a:xfrm rot="2700000">
              <a:off x="5829300" y="2000250"/>
              <a:ext cx="1143000" cy="1143000"/>
              <a:chOff x="5829300" y="2000250"/>
              <a:chExt cx="1143000" cy="1143000"/>
            </a:xfrm>
          </p:grpSpPr>
          <p:cxnSp>
            <p:nvCxnSpPr>
              <p:cNvPr id="31" name="Straight Arrow Connector 30"/>
              <p:cNvCxnSpPr/>
              <p:nvPr/>
            </p:nvCxnSpPr>
            <p:spPr bwMode="auto">
              <a:xfrm>
                <a:off x="6400800" y="2571750"/>
                <a:ext cx="571500" cy="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p:cxnSp>
            <p:nvCxnSpPr>
              <p:cNvPr id="32" name="Straight Arrow Connector 31"/>
              <p:cNvCxnSpPr/>
              <p:nvPr/>
            </p:nvCxnSpPr>
            <p:spPr bwMode="auto">
              <a:xfrm flipH="1">
                <a:off x="5829300" y="2571750"/>
                <a:ext cx="571500" cy="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p:cxnSp>
            <p:nvCxnSpPr>
              <p:cNvPr id="33" name="Straight Arrow Connector 32"/>
              <p:cNvCxnSpPr/>
              <p:nvPr/>
            </p:nvCxnSpPr>
            <p:spPr bwMode="auto">
              <a:xfrm rot="16200000">
                <a:off x="6115050" y="2286000"/>
                <a:ext cx="571500" cy="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p:cxnSp>
            <p:nvCxnSpPr>
              <p:cNvPr id="34" name="Straight Arrow Connector 33"/>
              <p:cNvCxnSpPr/>
              <p:nvPr/>
            </p:nvCxnSpPr>
            <p:spPr bwMode="auto">
              <a:xfrm rot="16200000" flipH="1">
                <a:off x="6115050" y="2857500"/>
                <a:ext cx="571500" cy="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p:grpSp>
      </p:grpSp>
      <p:sp>
        <p:nvSpPr>
          <p:cNvPr id="2" name="Title 1"/>
          <p:cNvSpPr>
            <a:spLocks noGrp="1"/>
          </p:cNvSpPr>
          <p:nvPr>
            <p:ph type="title"/>
          </p:nvPr>
        </p:nvSpPr>
        <p:spPr/>
        <p:txBody>
          <a:bodyPr/>
          <a:lstStyle/>
          <a:p>
            <a:r>
              <a:rPr lang="en-US" dirty="0" smtClean="0"/>
              <a:t>Relate to a Flow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0"/>
              </p:nvPr>
            </p:nvSpPr>
            <p:spPr/>
            <p:txBody>
              <a:bodyPr/>
              <a:lstStyle/>
              <a:p>
                <a:r>
                  <a:rPr lang="en-US" dirty="0" smtClean="0"/>
                  <a:t>Velocity Potential</a:t>
                </a:r>
              </a:p>
              <a:p>
                <a:endParaRPr lang="en-US" dirty="0" smtClean="0"/>
              </a:p>
              <a:p>
                <a:pPr marL="0" indent="0">
                  <a:buNone/>
                </a:pPr>
                <a:endParaRPr lang="en-US" dirty="0" smtClean="0"/>
              </a:p>
              <a:p>
                <a:r>
                  <a:rPr lang="en-US" dirty="0" smtClean="0"/>
                  <a:t>Derivative of </a:t>
                </a:r>
                <a14:m>
                  <m:oMath xmlns:m="http://schemas.openxmlformats.org/officeDocument/2006/math">
                    <m:r>
                      <m:rPr>
                        <m:sty m:val="p"/>
                      </m:rPr>
                      <a:rPr lang="el-GR" sz="2400" b="0" i="0" smtClean="0">
                        <a:solidFill>
                          <a:srgbClr val="000000"/>
                        </a:solidFill>
                        <a:latin typeface="Cambria Math"/>
                        <a:ea typeface="Cambria Math"/>
                      </a:rPr>
                      <m:t>Φ</m:t>
                    </m:r>
                  </m:oMath>
                </a14:m>
                <a:r>
                  <a:rPr lang="en-US" dirty="0" smtClean="0"/>
                  <a:t> in any direction is the velocity projection in the direction</a:t>
                </a:r>
              </a:p>
              <a:p>
                <a:r>
                  <a:rPr lang="en-US" dirty="0" smtClean="0"/>
                  <a:t>For 3D point source: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0"/>
              </p:nvPr>
            </p:nvSpPr>
            <p:spPr>
              <a:blipFill rotWithShape="1">
                <a:blip r:embed="rId3"/>
                <a:stretch>
                  <a:fillRect l="-616" t="-1111" r="-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61241" y="1943788"/>
                <a:ext cx="129439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i="1" smtClean="0">
                              <a:solidFill>
                                <a:srgbClr val="002060"/>
                              </a:solidFill>
                              <a:latin typeface="Cambria Math"/>
                              <a:ea typeface="Cambria Math"/>
                            </a:rPr>
                          </m:ctrlPr>
                        </m:accPr>
                        <m:e>
                          <m:r>
                            <a:rPr lang="en-US" b="0" i="1" smtClean="0">
                              <a:solidFill>
                                <a:srgbClr val="002060"/>
                              </a:solidFill>
                              <a:latin typeface="Cambria Math"/>
                              <a:ea typeface="Cambria Math"/>
                            </a:rPr>
                            <m:t>𝑣</m:t>
                          </m:r>
                        </m:e>
                      </m:acc>
                      <m:r>
                        <a:rPr lang="en-US" b="0" i="1" smtClean="0">
                          <a:solidFill>
                            <a:srgbClr val="002060"/>
                          </a:solidFill>
                          <a:latin typeface="Cambria Math"/>
                          <a:ea typeface="Cambria Math"/>
                        </a:rPr>
                        <m:t>=</m:t>
                      </m:r>
                      <m:r>
                        <a:rPr lang="en-US" b="0" i="0" smtClean="0">
                          <a:solidFill>
                            <a:srgbClr val="002060"/>
                          </a:solidFill>
                          <a:latin typeface="Cambria Math"/>
                          <a:ea typeface="Cambria Math"/>
                        </a:rPr>
                        <m:t>𝛻</m:t>
                      </m:r>
                      <m:r>
                        <m:rPr>
                          <m:sty m:val="p"/>
                        </m:rPr>
                        <a:rPr lang="el-GR" i="1" smtClean="0">
                          <a:solidFill>
                            <a:srgbClr val="002060"/>
                          </a:solidFill>
                          <a:latin typeface="Cambria Math"/>
                          <a:ea typeface="Cambria Math"/>
                        </a:rPr>
                        <m:t>Φ</m:t>
                      </m:r>
                    </m:oMath>
                  </m:oMathPara>
                </a14:m>
                <a:endParaRPr lang="en-US" dirty="0" smtClean="0">
                  <a:solidFill>
                    <a:srgbClr val="002060"/>
                  </a:solidFill>
                  <a:ea typeface="Cambria Math"/>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61241" y="1943788"/>
                <a:ext cx="1294393" cy="461665"/>
              </a:xfrm>
              <a:prstGeom prst="rect">
                <a:avLst/>
              </a:prstGeom>
              <a:blipFill rotWithShape="1">
                <a:blip r:embed="rId4"/>
                <a:stretch>
                  <a:fillRect t="-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59796" y="4012037"/>
                <a:ext cx="1736245" cy="7223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i="1" smtClean="0">
                              <a:solidFill>
                                <a:srgbClr val="002060"/>
                              </a:solidFill>
                              <a:latin typeface="Cambria Math"/>
                              <a:ea typeface="Cambria Math"/>
                            </a:rPr>
                          </m:ctrlPr>
                        </m:accPr>
                        <m:e>
                          <m:r>
                            <a:rPr lang="en-US" b="0" i="1" smtClean="0">
                              <a:solidFill>
                                <a:srgbClr val="002060"/>
                              </a:solidFill>
                              <a:latin typeface="Cambria Math"/>
                              <a:ea typeface="Cambria Math"/>
                            </a:rPr>
                            <m:t>𝑣</m:t>
                          </m:r>
                        </m:e>
                      </m:acc>
                      <m:r>
                        <a:rPr lang="en-US" b="0" i="1" smtClean="0">
                          <a:solidFill>
                            <a:srgbClr val="002060"/>
                          </a:solidFill>
                          <a:latin typeface="Cambria Math"/>
                          <a:ea typeface="Cambria Math"/>
                        </a:rPr>
                        <m:t>=</m:t>
                      </m:r>
                      <m:f>
                        <m:fPr>
                          <m:ctrlPr>
                            <a:rPr lang="en-US" i="1" dirty="0">
                              <a:solidFill>
                                <a:srgbClr val="002060"/>
                              </a:solidFill>
                              <a:latin typeface="Cambria Math"/>
                              <a:ea typeface="Cambria Math"/>
                            </a:rPr>
                          </m:ctrlPr>
                        </m:fPr>
                        <m:num>
                          <m:r>
                            <a:rPr lang="en-US" i="1" dirty="0">
                              <a:solidFill>
                                <a:srgbClr val="002060"/>
                              </a:solidFill>
                              <a:latin typeface="Cambria Math"/>
                              <a:ea typeface="Cambria Math"/>
                            </a:rPr>
                            <m:t>𝜎</m:t>
                          </m:r>
                        </m:num>
                        <m:den>
                          <m:r>
                            <a:rPr lang="en-US" i="1" dirty="0">
                              <a:solidFill>
                                <a:srgbClr val="002060"/>
                              </a:solidFill>
                              <a:latin typeface="Cambria Math"/>
                              <a:ea typeface="Cambria Math"/>
                            </a:rPr>
                            <m:t>4</m:t>
                          </m:r>
                          <m:r>
                            <a:rPr lang="en-US" i="1" dirty="0">
                              <a:solidFill>
                                <a:srgbClr val="002060"/>
                              </a:solidFill>
                              <a:latin typeface="Cambria Math"/>
                              <a:ea typeface="Cambria Math"/>
                            </a:rPr>
                            <m:t>𝜋</m:t>
                          </m:r>
                          <m:sSup>
                            <m:sSupPr>
                              <m:ctrlPr>
                                <a:rPr lang="en-US" i="1" dirty="0" smtClean="0">
                                  <a:solidFill>
                                    <a:srgbClr val="002060"/>
                                  </a:solidFill>
                                  <a:latin typeface="Cambria Math"/>
                                  <a:ea typeface="Cambria Math"/>
                                </a:rPr>
                              </m:ctrlPr>
                            </m:sSupPr>
                            <m:e>
                              <m:r>
                                <a:rPr lang="en-US" b="0" i="1" dirty="0" smtClean="0">
                                  <a:solidFill>
                                    <a:srgbClr val="002060"/>
                                  </a:solidFill>
                                  <a:latin typeface="Cambria Math"/>
                                  <a:ea typeface="Cambria Math"/>
                                </a:rPr>
                                <m:t>𝑟</m:t>
                              </m:r>
                            </m:e>
                            <m:sup>
                              <m:r>
                                <a:rPr lang="en-US" b="0" i="1" dirty="0" smtClean="0">
                                  <a:solidFill>
                                    <a:srgbClr val="002060"/>
                                  </a:solidFill>
                                  <a:latin typeface="Cambria Math"/>
                                  <a:ea typeface="Cambria Math"/>
                                </a:rPr>
                                <m:t>2</m:t>
                              </m:r>
                            </m:sup>
                          </m:sSup>
                        </m:den>
                      </m:f>
                      <m:acc>
                        <m:accPr>
                          <m:chr m:val="̂"/>
                          <m:ctrlPr>
                            <a:rPr lang="en-US" i="1" dirty="0" smtClean="0">
                              <a:solidFill>
                                <a:srgbClr val="002060"/>
                              </a:solidFill>
                              <a:latin typeface="Cambria Math"/>
                              <a:ea typeface="Cambria Math"/>
                            </a:rPr>
                          </m:ctrlPr>
                        </m:accPr>
                        <m:e>
                          <m:r>
                            <a:rPr lang="en-US" b="0" i="1" dirty="0" smtClean="0">
                              <a:solidFill>
                                <a:srgbClr val="002060"/>
                              </a:solidFill>
                              <a:latin typeface="Cambria Math"/>
                              <a:ea typeface="Cambria Math"/>
                            </a:rPr>
                            <m:t>𝑟</m:t>
                          </m:r>
                        </m:e>
                      </m:acc>
                    </m:oMath>
                  </m:oMathPara>
                </a14:m>
                <a:endParaRPr lang="en-US" dirty="0" smtClean="0">
                  <a:solidFill>
                    <a:srgbClr val="002060"/>
                  </a:solidFill>
                  <a:ea typeface="Cambria Math"/>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59796" y="4012037"/>
                <a:ext cx="1736245" cy="722314"/>
              </a:xfrm>
              <a:prstGeom prst="rect">
                <a:avLst/>
              </a:prstGeom>
              <a:blipFill rotWithShape="1">
                <a:blip r:embed="rId5"/>
                <a:stretch>
                  <a:fillRect/>
                </a:stretch>
              </a:blipFill>
            </p:spPr>
            <p:txBody>
              <a:bodyPr/>
              <a:lstStyle/>
              <a:p>
                <a:r>
                  <a:rPr lang="en-US">
                    <a:noFill/>
                  </a:rPr>
                  <a:t> </a:t>
                </a:r>
              </a:p>
            </p:txBody>
          </p:sp>
        </mc:Fallback>
      </mc:AlternateContent>
      <p:grpSp>
        <p:nvGrpSpPr>
          <p:cNvPr id="7" name="Group 6"/>
          <p:cNvGrpSpPr/>
          <p:nvPr/>
        </p:nvGrpSpPr>
        <p:grpSpPr>
          <a:xfrm>
            <a:off x="5486400" y="1657350"/>
            <a:ext cx="2743200" cy="2743200"/>
            <a:chOff x="5486400" y="1657350"/>
            <a:chExt cx="2743200" cy="2743200"/>
          </a:xfrm>
        </p:grpSpPr>
        <p:cxnSp>
          <p:nvCxnSpPr>
            <p:cNvPr id="8" name="Straight Connector 7"/>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0" name="Straight Connector 9"/>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1" name="Straight Connector 10"/>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grpSp>
      <p:grpSp>
        <p:nvGrpSpPr>
          <p:cNvPr id="12" name="Group 11"/>
          <p:cNvGrpSpPr/>
          <p:nvPr/>
        </p:nvGrpSpPr>
        <p:grpSpPr>
          <a:xfrm>
            <a:off x="5084762" y="3404218"/>
            <a:ext cx="1430338" cy="1495544"/>
            <a:chOff x="4970926" y="3502938"/>
            <a:chExt cx="1430338" cy="1495544"/>
          </a:xfrm>
        </p:grpSpPr>
        <p:cxnSp>
          <p:nvCxnSpPr>
            <p:cNvPr id="13" name="Straight Arrow Connector 12"/>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5" name="TextBox 14"/>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16" name="TextBox 15"/>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sp>
        <p:nvSpPr>
          <p:cNvPr id="17" name="Oval 16"/>
          <p:cNvSpPr/>
          <p:nvPr/>
        </p:nvSpPr>
        <p:spPr bwMode="auto">
          <a:xfrm>
            <a:off x="6800708" y="2958226"/>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36747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Constant Source</a:t>
            </a:r>
            <a:endParaRPr lang="en-US" dirty="0"/>
          </a:p>
        </p:txBody>
      </p:sp>
      <p:sp>
        <p:nvSpPr>
          <p:cNvPr id="3" name="Content Placeholder 2"/>
          <p:cNvSpPr>
            <a:spLocks noGrp="1"/>
          </p:cNvSpPr>
          <p:nvPr>
            <p:ph sz="quarter" idx="10"/>
          </p:nvPr>
        </p:nvSpPr>
        <p:spPr>
          <a:xfrm>
            <a:off x="533400" y="1504950"/>
            <a:ext cx="4953000" cy="2743200"/>
          </a:xfrm>
        </p:spPr>
        <p:txBody>
          <a:bodyPr/>
          <a:lstStyle/>
          <a:p>
            <a:r>
              <a:rPr lang="en-US" dirty="0" smtClean="0"/>
              <a:t>Potential for single point</a:t>
            </a:r>
          </a:p>
          <a:p>
            <a:endParaRPr lang="en-US" dirty="0"/>
          </a:p>
          <a:p>
            <a:endParaRPr lang="en-US" dirty="0" smtClean="0"/>
          </a:p>
          <a:p>
            <a:r>
              <a:rPr lang="en-US" dirty="0" smtClean="0"/>
              <a:t>Potential for a line segment</a:t>
            </a:r>
          </a:p>
        </p:txBody>
      </p:sp>
      <p:grpSp>
        <p:nvGrpSpPr>
          <p:cNvPr id="4" name="Group 3"/>
          <p:cNvGrpSpPr/>
          <p:nvPr/>
        </p:nvGrpSpPr>
        <p:grpSpPr>
          <a:xfrm>
            <a:off x="5486400" y="1657350"/>
            <a:ext cx="2743200" cy="2743200"/>
            <a:chOff x="5486400" y="1657350"/>
            <a:chExt cx="2743200" cy="2743200"/>
          </a:xfrm>
        </p:grpSpPr>
        <p:cxnSp>
          <p:nvCxnSpPr>
            <p:cNvPr id="5" name="Straight Connector 4"/>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6" name="Straight Connector 5"/>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7" name="Straight Connector 6"/>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grpSp>
      <p:grpSp>
        <p:nvGrpSpPr>
          <p:cNvPr id="31" name="Group 30"/>
          <p:cNvGrpSpPr/>
          <p:nvPr/>
        </p:nvGrpSpPr>
        <p:grpSpPr>
          <a:xfrm>
            <a:off x="5084762" y="3404218"/>
            <a:ext cx="1430338" cy="1495544"/>
            <a:chOff x="4970926" y="3502938"/>
            <a:chExt cx="1430338" cy="1495544"/>
          </a:xfrm>
        </p:grpSpPr>
        <p:cxnSp>
          <p:nvCxnSpPr>
            <p:cNvPr id="32" name="Straight Arrow Connector 31"/>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3" name="Straight Arrow Connector 32"/>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 name="TextBox 33"/>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5" name="TextBox 34"/>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10" name="Group 9"/>
          <p:cNvGrpSpPr/>
          <p:nvPr/>
        </p:nvGrpSpPr>
        <p:grpSpPr>
          <a:xfrm>
            <a:off x="6263525" y="2500869"/>
            <a:ext cx="1229095" cy="1014251"/>
            <a:chOff x="6263525" y="2500869"/>
            <a:chExt cx="1229095" cy="1014251"/>
          </a:xfrm>
        </p:grpSpPr>
        <p:grpSp>
          <p:nvGrpSpPr>
            <p:cNvPr id="9" name="Group 8"/>
            <p:cNvGrpSpPr/>
            <p:nvPr/>
          </p:nvGrpSpPr>
          <p:grpSpPr>
            <a:xfrm rot="10577968">
              <a:off x="7149720" y="3168270"/>
              <a:ext cx="342900" cy="342900"/>
              <a:chOff x="6415925" y="2653269"/>
              <a:chExt cx="342900" cy="342900"/>
            </a:xfrm>
          </p:grpSpPr>
          <p:cxnSp>
            <p:nvCxnSpPr>
              <p:cNvPr id="29" name="Straight Arrow Connector 28"/>
              <p:cNvCxnSpPr/>
              <p:nvPr/>
            </p:nvCxnSpPr>
            <p:spPr bwMode="auto">
              <a:xfrm rot="14400000">
                <a:off x="6488546" y="2824719"/>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30" name="Straight Arrow Connector 29"/>
              <p:cNvCxnSpPr/>
              <p:nvPr/>
            </p:nvCxnSpPr>
            <p:spPr bwMode="auto">
              <a:xfrm rot="11760000">
                <a:off x="6415925" y="2928351"/>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grpSp>
        <p:cxnSp>
          <p:nvCxnSpPr>
            <p:cNvPr id="26" name="Straight Arrow Connector 25"/>
            <p:cNvCxnSpPr/>
            <p:nvPr/>
          </p:nvCxnSpPr>
          <p:spPr bwMode="auto">
            <a:xfrm rot="14400000">
              <a:off x="6336146" y="2672319"/>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27" name="Straight Arrow Connector 26"/>
            <p:cNvCxnSpPr/>
            <p:nvPr/>
          </p:nvCxnSpPr>
          <p:spPr bwMode="auto">
            <a:xfrm rot="11760000">
              <a:off x="6263525" y="2775951"/>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28" name="Straight Arrow Connector 27"/>
            <p:cNvCxnSpPr/>
            <p:nvPr/>
          </p:nvCxnSpPr>
          <p:spPr bwMode="auto">
            <a:xfrm rot="7427742" flipV="1">
              <a:off x="6324716" y="2962205"/>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44" name="Straight Arrow Connector 43"/>
            <p:cNvCxnSpPr/>
            <p:nvPr/>
          </p:nvCxnSpPr>
          <p:spPr bwMode="auto">
            <a:xfrm rot="7427742" flipV="1">
              <a:off x="6514689" y="3089360"/>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46" name="Straight Arrow Connector 45"/>
            <p:cNvCxnSpPr/>
            <p:nvPr/>
          </p:nvCxnSpPr>
          <p:spPr bwMode="auto">
            <a:xfrm rot="7427742" flipV="1">
              <a:off x="6704661" y="3216515"/>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47" name="Straight Arrow Connector 46"/>
            <p:cNvCxnSpPr/>
            <p:nvPr/>
          </p:nvCxnSpPr>
          <p:spPr bwMode="auto">
            <a:xfrm rot="7427742" flipV="1">
              <a:off x="6894634" y="3343670"/>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49" name="Straight Arrow Connector 48"/>
            <p:cNvCxnSpPr/>
            <p:nvPr/>
          </p:nvCxnSpPr>
          <p:spPr bwMode="auto">
            <a:xfrm rot="18227742">
              <a:off x="6515448" y="2677247"/>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50" name="Straight Arrow Connector 49"/>
            <p:cNvCxnSpPr/>
            <p:nvPr/>
          </p:nvCxnSpPr>
          <p:spPr bwMode="auto">
            <a:xfrm rot="18227742">
              <a:off x="6705421" y="2804402"/>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51" name="Straight Arrow Connector 50"/>
            <p:cNvCxnSpPr/>
            <p:nvPr/>
          </p:nvCxnSpPr>
          <p:spPr bwMode="auto">
            <a:xfrm rot="18227742">
              <a:off x="6895393" y="2931557"/>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52" name="Straight Arrow Connector 51"/>
            <p:cNvCxnSpPr/>
            <p:nvPr/>
          </p:nvCxnSpPr>
          <p:spPr bwMode="auto">
            <a:xfrm rot="18227742">
              <a:off x="7085366" y="3058712"/>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12" name="Straight Connector 11"/>
            <p:cNvCxnSpPr/>
            <p:nvPr/>
          </p:nvCxnSpPr>
          <p:spPr bwMode="auto">
            <a:xfrm rot="2027742">
              <a:off x="6533591" y="3010458"/>
              <a:ext cx="685800" cy="0"/>
            </a:xfrm>
            <a:prstGeom prst="line">
              <a:avLst/>
            </a:prstGeom>
            <a:solidFill>
              <a:schemeClr val="accent1"/>
            </a:solidFill>
            <a:ln w="38100" cap="flat" cmpd="sng" algn="ctr">
              <a:solidFill>
                <a:srgbClr val="00B050"/>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36" name="TextBox 35"/>
              <p:cNvSpPr txBox="1"/>
              <p:nvPr/>
            </p:nvSpPr>
            <p:spPr>
              <a:xfrm>
                <a:off x="961241" y="1943788"/>
                <a:ext cx="2044214" cy="584263"/>
              </a:xfrm>
              <a:prstGeom prst="rect">
                <a:avLst/>
              </a:prstGeom>
              <a:noFill/>
            </p:spPr>
            <p:txBody>
              <a:bodyPr wrap="none" rtlCol="0">
                <a:spAutoFit/>
              </a:bodyPr>
              <a:lstStyle/>
              <a:p>
                <a14:m>
                  <m:oMath xmlns:m="http://schemas.openxmlformats.org/officeDocument/2006/math">
                    <m:r>
                      <m:rPr>
                        <m:sty m:val="p"/>
                      </m:rPr>
                      <a:rPr lang="el-GR" i="1" smtClean="0">
                        <a:solidFill>
                          <a:srgbClr val="002060"/>
                        </a:solidFill>
                        <a:latin typeface="Cambria Math"/>
                        <a:ea typeface="Cambria Math"/>
                      </a:rPr>
                      <m:t>Φ</m:t>
                    </m:r>
                    <m:r>
                      <a:rPr lang="en-US" b="1">
                        <a:solidFill>
                          <a:srgbClr val="002060"/>
                        </a:solidFill>
                        <a:latin typeface="Cambria Math"/>
                        <a:ea typeface="Cambria Math"/>
                      </a:rPr>
                      <m:t>=</m:t>
                    </m:r>
                  </m:oMath>
                </a14:m>
                <a:r>
                  <a:rPr lang="en-US" dirty="0">
                    <a:solidFill>
                      <a:srgbClr val="002060"/>
                    </a:solidFill>
                    <a:ea typeface="Cambria Math"/>
                  </a:rPr>
                  <a:t> </a:t>
                </a:r>
                <a14:m>
                  <m:oMath xmlns:m="http://schemas.openxmlformats.org/officeDocument/2006/math">
                    <m:f>
                      <m:fPr>
                        <m:ctrlPr>
                          <a:rPr lang="en-US" i="1" dirty="0" smtClean="0">
                            <a:solidFill>
                              <a:srgbClr val="002060"/>
                            </a:solidFill>
                            <a:latin typeface="Cambria Math"/>
                            <a:ea typeface="Cambria Math"/>
                          </a:rPr>
                        </m:ctrlPr>
                      </m:fPr>
                      <m:num>
                        <m:r>
                          <a:rPr lang="en-US" b="0" i="1" dirty="0" smtClean="0">
                            <a:solidFill>
                              <a:srgbClr val="002060"/>
                            </a:solidFill>
                            <a:latin typeface="Cambria Math"/>
                            <a:ea typeface="Cambria Math"/>
                          </a:rPr>
                          <m:t>𝜎</m:t>
                        </m:r>
                      </m:num>
                      <m:den>
                        <m:r>
                          <a:rPr lang="en-US" b="0" i="1" dirty="0" smtClean="0">
                            <a:solidFill>
                              <a:srgbClr val="002060"/>
                            </a:solidFill>
                            <a:latin typeface="Cambria Math"/>
                            <a:ea typeface="Cambria Math"/>
                          </a:rPr>
                          <m:t>2</m:t>
                        </m:r>
                        <m:r>
                          <a:rPr lang="en-US" b="0" i="1" dirty="0" smtClean="0">
                            <a:solidFill>
                              <a:srgbClr val="002060"/>
                            </a:solidFill>
                            <a:latin typeface="Cambria Math"/>
                            <a:ea typeface="Cambria Math"/>
                          </a:rPr>
                          <m:t>𝜋</m:t>
                        </m:r>
                      </m:den>
                    </m:f>
                    <m:r>
                      <m:rPr>
                        <m:sty m:val="p"/>
                      </m:rPr>
                      <a:rPr lang="en-US" b="0" i="0" dirty="0" smtClean="0">
                        <a:solidFill>
                          <a:srgbClr val="002060"/>
                        </a:solidFill>
                        <a:latin typeface="Cambria Math"/>
                        <a:ea typeface="Cambria Math"/>
                      </a:rPr>
                      <m:t>ln</m:t>
                    </m:r>
                    <m:r>
                      <a:rPr lang="en-US" b="0" i="1" dirty="0" smtClean="0">
                        <a:solidFill>
                          <a:srgbClr val="002060"/>
                        </a:solidFill>
                        <a:latin typeface="Cambria Math"/>
                        <a:ea typeface="Cambria Math"/>
                      </a:rPr>
                      <m:t>⁡(</m:t>
                    </m:r>
                    <m:d>
                      <m:dPr>
                        <m:begChr m:val="|"/>
                        <m:endChr m:val="|"/>
                        <m:ctrlPr>
                          <a:rPr lang="en-US" b="0" i="1" dirty="0" smtClean="0">
                            <a:solidFill>
                              <a:srgbClr val="002060"/>
                            </a:solidFill>
                            <a:latin typeface="Cambria Math"/>
                            <a:ea typeface="Cambria Math"/>
                          </a:rPr>
                        </m:ctrlPr>
                      </m:dPr>
                      <m:e>
                        <m:acc>
                          <m:accPr>
                            <m:chr m:val="⃗"/>
                            <m:ctrlPr>
                              <a:rPr lang="en-US" b="0" i="1" dirty="0" smtClean="0">
                                <a:solidFill>
                                  <a:srgbClr val="002060"/>
                                </a:solidFill>
                                <a:latin typeface="Cambria Math"/>
                                <a:ea typeface="Cambria Math"/>
                              </a:rPr>
                            </m:ctrlPr>
                          </m:accPr>
                          <m:e>
                            <m:r>
                              <a:rPr lang="en-US" b="1" i="1" dirty="0" smtClean="0">
                                <a:solidFill>
                                  <a:srgbClr val="002060"/>
                                </a:solidFill>
                                <a:latin typeface="Cambria Math"/>
                                <a:ea typeface="Cambria Math"/>
                              </a:rPr>
                              <m:t>𝒓</m:t>
                            </m:r>
                          </m:e>
                        </m:acc>
                      </m:e>
                    </m:d>
                    <m:r>
                      <a:rPr lang="en-US" b="0" i="1" dirty="0" smtClean="0">
                        <a:solidFill>
                          <a:srgbClr val="002060"/>
                        </a:solidFill>
                        <a:latin typeface="Cambria Math"/>
                        <a:ea typeface="Cambria Math"/>
                      </a:rPr>
                      <m:t>)</m:t>
                    </m:r>
                  </m:oMath>
                </a14:m>
                <a:endParaRPr lang="en-US" dirty="0" smtClean="0">
                  <a:solidFill>
                    <a:srgbClr val="002060"/>
                  </a:solidFill>
                  <a:ea typeface="Cambria Math"/>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961241" y="1943788"/>
                <a:ext cx="2044214" cy="584263"/>
              </a:xfrm>
              <a:prstGeom prst="rect">
                <a:avLst/>
              </a:prstGeom>
              <a:blipFill rotWithShape="1">
                <a:blip r:embed="rId3"/>
                <a:stretch>
                  <a:fillRect/>
                </a:stretch>
              </a:blipFill>
            </p:spPr>
            <p:txBody>
              <a:bodyPr/>
              <a:lstStyle/>
              <a:p>
                <a:r>
                  <a:rPr lang="en-US">
                    <a:noFill/>
                  </a:rPr>
                  <a:t> </a:t>
                </a:r>
              </a:p>
            </p:txBody>
          </p:sp>
        </mc:Fallback>
      </mc:AlternateContent>
      <p:sp>
        <p:nvSpPr>
          <p:cNvPr id="37" name="Oval 36"/>
          <p:cNvSpPr/>
          <p:nvPr/>
        </p:nvSpPr>
        <p:spPr bwMode="auto">
          <a:xfrm>
            <a:off x="6532296" y="2760902"/>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p:cNvSpPr/>
          <p:nvPr/>
        </p:nvSpPr>
        <p:spPr bwMode="auto">
          <a:xfrm>
            <a:off x="7103796" y="3138678"/>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Box 39"/>
          <p:cNvSpPr txBox="1"/>
          <p:nvPr/>
        </p:nvSpPr>
        <p:spPr>
          <a:xfrm>
            <a:off x="6425076" y="2444740"/>
            <a:ext cx="332142" cy="369332"/>
          </a:xfrm>
          <a:prstGeom prst="rect">
            <a:avLst/>
          </a:prstGeom>
          <a:noFill/>
        </p:spPr>
        <p:txBody>
          <a:bodyPr wrap="none" rtlCol="0">
            <a:spAutoFit/>
          </a:bodyPr>
          <a:lstStyle/>
          <a:p>
            <a:r>
              <a:rPr lang="en-US" sz="1800" dirty="0" smtClean="0">
                <a:solidFill>
                  <a:srgbClr val="FF0000"/>
                </a:solidFill>
              </a:rPr>
              <a:t>1</a:t>
            </a:r>
            <a:endParaRPr lang="en-US" sz="1800" dirty="0">
              <a:solidFill>
                <a:srgbClr val="FF0000"/>
              </a:solidFill>
            </a:endParaRPr>
          </a:p>
        </p:txBody>
      </p:sp>
      <p:sp>
        <p:nvSpPr>
          <p:cNvPr id="41" name="TextBox 40"/>
          <p:cNvSpPr txBox="1"/>
          <p:nvPr/>
        </p:nvSpPr>
        <p:spPr>
          <a:xfrm>
            <a:off x="7160440" y="2931846"/>
            <a:ext cx="332142" cy="369332"/>
          </a:xfrm>
          <a:prstGeom prst="rect">
            <a:avLst/>
          </a:prstGeom>
          <a:noFill/>
        </p:spPr>
        <p:txBody>
          <a:bodyPr wrap="none" rtlCol="0">
            <a:spAutoFit/>
          </a:bodyPr>
          <a:lstStyle/>
          <a:p>
            <a:r>
              <a:rPr lang="en-US" sz="1800" dirty="0">
                <a:solidFill>
                  <a:srgbClr val="FF0000"/>
                </a:solidFill>
              </a:rPr>
              <a:t>2</a:t>
            </a:r>
          </a:p>
        </p:txBody>
      </p:sp>
      <mc:AlternateContent xmlns:mc="http://schemas.openxmlformats.org/markup-compatibility/2006" xmlns:a14="http://schemas.microsoft.com/office/drawing/2010/main">
        <mc:Choice Requires="a14">
          <p:sp>
            <p:nvSpPr>
              <p:cNvPr id="43" name="TextBox 42"/>
              <p:cNvSpPr txBox="1"/>
              <p:nvPr/>
            </p:nvSpPr>
            <p:spPr>
              <a:xfrm>
                <a:off x="-457200" y="2906558"/>
                <a:ext cx="6490046" cy="1091646"/>
              </a:xfrm>
              <a:prstGeom prst="rect">
                <a:avLst/>
              </a:prstGeom>
              <a:noFill/>
            </p:spPr>
            <p:txBody>
              <a:bodyPr wrap="none" rtlCol="0">
                <a:spAutoFit/>
              </a:bodyPr>
              <a:lstStyle/>
              <a:p>
                <a:pPr marL="1027113" indent="-1027113">
                  <a:tabLst>
                    <a:tab pos="1027113" algn="l"/>
                  </a:tabLst>
                </a:pPr>
                <a14:m>
                  <m:oMathPara xmlns:m="http://schemas.openxmlformats.org/officeDocument/2006/math">
                    <m:oMathParaPr>
                      <m:jc m:val="centerGroup"/>
                    </m:oMathParaPr>
                    <m:oMath xmlns:m="http://schemas.openxmlformats.org/officeDocument/2006/math">
                      <m:r>
                        <m:rPr>
                          <m:sty m:val="p"/>
                        </m:rPr>
                        <a:rPr lang="el-GR" i="1" smtClean="0">
                          <a:solidFill>
                            <a:srgbClr val="002060"/>
                          </a:solidFill>
                          <a:latin typeface="Cambria Math"/>
                          <a:ea typeface="Cambria Math"/>
                        </a:rPr>
                        <m:t>Φ</m:t>
                      </m:r>
                      <m:r>
                        <a:rPr lang="en-US" b="1">
                          <a:solidFill>
                            <a:srgbClr val="002060"/>
                          </a:solidFill>
                          <a:latin typeface="Cambria Math"/>
                          <a:ea typeface="Cambria Math"/>
                        </a:rPr>
                        <m:t>=</m:t>
                      </m:r>
                      <m:f>
                        <m:fPr>
                          <m:ctrlPr>
                            <a:rPr lang="en-US" i="1" dirty="0">
                              <a:solidFill>
                                <a:srgbClr val="002060"/>
                              </a:solidFill>
                              <a:latin typeface="Cambria Math"/>
                              <a:ea typeface="Cambria Math"/>
                            </a:rPr>
                          </m:ctrlPr>
                        </m:fPr>
                        <m:num>
                          <m:r>
                            <a:rPr lang="en-US" i="1" dirty="0">
                              <a:solidFill>
                                <a:srgbClr val="002060"/>
                              </a:solidFill>
                              <a:latin typeface="Cambria Math"/>
                              <a:ea typeface="Cambria Math"/>
                            </a:rPr>
                            <m:t>𝜎</m:t>
                          </m:r>
                        </m:num>
                        <m:den>
                          <m:r>
                            <a:rPr lang="en-US" b="0" i="1" dirty="0" smtClean="0">
                              <a:solidFill>
                                <a:srgbClr val="002060"/>
                              </a:solidFill>
                              <a:latin typeface="Cambria Math"/>
                              <a:ea typeface="Cambria Math"/>
                            </a:rPr>
                            <m:t>4</m:t>
                          </m:r>
                          <m:r>
                            <a:rPr lang="en-US" i="1" dirty="0">
                              <a:solidFill>
                                <a:srgbClr val="002060"/>
                              </a:solidFill>
                              <a:latin typeface="Cambria Math"/>
                              <a:ea typeface="Cambria Math"/>
                            </a:rPr>
                            <m:t>𝜋</m:t>
                          </m:r>
                        </m:den>
                      </m:f>
                      <m:d>
                        <m:dPr>
                          <m:begChr m:val="["/>
                          <m:endChr m:val=""/>
                          <m:ctrlPr>
                            <a:rPr lang="en-US" b="1" i="1" smtClean="0">
                              <a:solidFill>
                                <a:srgbClr val="002060"/>
                              </a:solidFill>
                              <a:latin typeface="Cambria Math"/>
                              <a:ea typeface="Cambria Math"/>
                            </a:rPr>
                          </m:ctrlPr>
                        </m:dPr>
                        <m:e>
                          <m:d>
                            <m:dPr>
                              <m:ctrlPr>
                                <a:rPr lang="en-US" b="1" i="1">
                                  <a:solidFill>
                                    <a:srgbClr val="002060"/>
                                  </a:solidFill>
                                  <a:latin typeface="Cambria Math"/>
                                  <a:ea typeface="Cambria Math"/>
                                </a:rPr>
                              </m:ctrlPr>
                            </m:dPr>
                            <m:e>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1" i="1">
                                          <a:solidFill>
                                            <a:srgbClr val="002060"/>
                                          </a:solidFill>
                                          <a:latin typeface="Cambria Math"/>
                                          <a:ea typeface="Cambria Math"/>
                                        </a:rPr>
                                        <m:t>𝒓</m:t>
                                      </m:r>
                                    </m:e>
                                  </m:acc>
                                </m:e>
                                <m:sub>
                                  <m:r>
                                    <a:rPr lang="en-US" b="1" i="1">
                                      <a:solidFill>
                                        <a:srgbClr val="002060"/>
                                      </a:solidFill>
                                      <a:latin typeface="Cambria Math"/>
                                      <a:ea typeface="Cambria Math"/>
                                    </a:rPr>
                                    <m:t>𝟏</m:t>
                                  </m:r>
                                </m:sub>
                              </m:sSub>
                              <m:r>
                                <a:rPr lang="en-US" b="1" i="1">
                                  <a:solidFill>
                                    <a:srgbClr val="002060"/>
                                  </a:solidFill>
                                  <a:latin typeface="Cambria Math"/>
                                  <a:ea typeface="Cambria Math"/>
                                </a:rPr>
                                <m:t>∙</m:t>
                              </m:r>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i="1">
                                          <a:solidFill>
                                            <a:srgbClr val="002060"/>
                                          </a:solidFill>
                                          <a:latin typeface="Cambria Math"/>
                                          <a:ea typeface="Cambria Math"/>
                                        </a:rPr>
                                        <m:t>𝑢</m:t>
                                      </m:r>
                                    </m:e>
                                  </m:acc>
                                </m:e>
                                <m:sub>
                                  <m:r>
                                    <a:rPr lang="en-US" b="1" i="1" smtClean="0">
                                      <a:solidFill>
                                        <a:srgbClr val="002060"/>
                                      </a:solidFill>
                                      <a:latin typeface="Cambria Math"/>
                                      <a:ea typeface="Cambria Math"/>
                                    </a:rPr>
                                    <m:t>𝟏𝟐</m:t>
                                  </m:r>
                                </m:sub>
                              </m:sSub>
                            </m:e>
                          </m:d>
                          <m:r>
                            <m:rPr>
                              <m:sty m:val="p"/>
                            </m:rPr>
                            <a:rPr lang="en-US">
                              <a:solidFill>
                                <a:srgbClr val="002060"/>
                              </a:solidFill>
                              <a:latin typeface="Cambria Math"/>
                              <a:ea typeface="Cambria Math"/>
                            </a:rPr>
                            <m:t>ln</m:t>
                          </m:r>
                          <m:d>
                            <m:dPr>
                              <m:ctrlPr>
                                <a:rPr lang="en-US" i="1">
                                  <a:solidFill>
                                    <a:srgbClr val="002060"/>
                                  </a:solidFill>
                                  <a:latin typeface="Cambria Math"/>
                                  <a:ea typeface="Cambria Math"/>
                                </a:rPr>
                              </m:ctrlPr>
                            </m:dPr>
                            <m:e>
                              <m:d>
                                <m:dPr>
                                  <m:begChr m:val="|"/>
                                  <m:endChr m:val="|"/>
                                  <m:ctrlPr>
                                    <a:rPr lang="en-US" i="1">
                                      <a:solidFill>
                                        <a:srgbClr val="002060"/>
                                      </a:solidFill>
                                      <a:latin typeface="Cambria Math"/>
                                      <a:ea typeface="Cambria Math"/>
                                    </a:rPr>
                                  </m:ctrlPr>
                                </m:dPr>
                                <m:e>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1" i="1">
                                              <a:solidFill>
                                                <a:srgbClr val="002060"/>
                                              </a:solidFill>
                                              <a:latin typeface="Cambria Math"/>
                                              <a:ea typeface="Cambria Math"/>
                                            </a:rPr>
                                            <m:t>𝒓</m:t>
                                          </m:r>
                                        </m:e>
                                      </m:acc>
                                    </m:e>
                                    <m:sub>
                                      <m:r>
                                        <a:rPr lang="en-US" b="1" i="1">
                                          <a:solidFill>
                                            <a:srgbClr val="002060"/>
                                          </a:solidFill>
                                          <a:latin typeface="Cambria Math"/>
                                          <a:ea typeface="Cambria Math"/>
                                        </a:rPr>
                                        <m:t>𝟏</m:t>
                                      </m:r>
                                    </m:sub>
                                  </m:sSub>
                                </m:e>
                              </m:d>
                            </m:e>
                          </m:d>
                          <m:r>
                            <a:rPr lang="en-US" i="1">
                              <a:solidFill>
                                <a:srgbClr val="002060"/>
                              </a:solidFill>
                              <a:latin typeface="Cambria Math"/>
                              <a:ea typeface="Cambria Math"/>
                            </a:rPr>
                            <m:t>−</m:t>
                          </m:r>
                        </m:e>
                      </m:d>
                    </m:oMath>
                    <m:oMath xmlns:m="http://schemas.openxmlformats.org/officeDocument/2006/math">
                      <m:r>
                        <a:rPr lang="en-US" b="0" i="1" smtClean="0">
                          <a:solidFill>
                            <a:srgbClr val="002060"/>
                          </a:solidFill>
                          <a:latin typeface="Cambria Math"/>
                          <a:ea typeface="Cambria Math"/>
                        </a:rPr>
                        <m:t> </m:t>
                      </m:r>
                      <m:d>
                        <m:dPr>
                          <m:ctrlPr>
                            <a:rPr lang="en-US" b="1" i="1">
                              <a:solidFill>
                                <a:srgbClr val="002060"/>
                              </a:solidFill>
                              <a:latin typeface="Cambria Math"/>
                              <a:ea typeface="Cambria Math"/>
                            </a:rPr>
                          </m:ctrlPr>
                        </m:dPr>
                        <m:e>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1" i="1">
                                      <a:solidFill>
                                        <a:srgbClr val="002060"/>
                                      </a:solidFill>
                                      <a:latin typeface="Cambria Math"/>
                                      <a:ea typeface="Cambria Math"/>
                                    </a:rPr>
                                    <m:t>𝒓</m:t>
                                  </m:r>
                                </m:e>
                              </m:acc>
                            </m:e>
                            <m:sub>
                              <m:r>
                                <a:rPr lang="en-US" b="1" i="1" smtClean="0">
                                  <a:solidFill>
                                    <a:srgbClr val="002060"/>
                                  </a:solidFill>
                                  <a:latin typeface="Cambria Math"/>
                                  <a:ea typeface="Cambria Math"/>
                                </a:rPr>
                                <m:t>𝟐</m:t>
                              </m:r>
                            </m:sub>
                          </m:sSub>
                          <m:r>
                            <a:rPr lang="en-US" b="1" i="1">
                              <a:solidFill>
                                <a:srgbClr val="002060"/>
                              </a:solidFill>
                              <a:latin typeface="Cambria Math"/>
                              <a:ea typeface="Cambria Math"/>
                            </a:rPr>
                            <m:t>∙</m:t>
                          </m:r>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i="1">
                                      <a:solidFill>
                                        <a:srgbClr val="002060"/>
                                      </a:solidFill>
                                      <a:latin typeface="Cambria Math"/>
                                      <a:ea typeface="Cambria Math"/>
                                    </a:rPr>
                                    <m:t>𝑢</m:t>
                                  </m:r>
                                </m:e>
                              </m:acc>
                            </m:e>
                            <m:sub>
                              <m:r>
                                <a:rPr lang="en-US" b="1" i="1" smtClean="0">
                                  <a:solidFill>
                                    <a:srgbClr val="002060"/>
                                  </a:solidFill>
                                  <a:latin typeface="Cambria Math"/>
                                  <a:ea typeface="Cambria Math"/>
                                </a:rPr>
                                <m:t>𝟏𝟐</m:t>
                              </m:r>
                            </m:sub>
                          </m:sSub>
                        </m:e>
                      </m:d>
                      <m:r>
                        <m:rPr>
                          <m:sty m:val="p"/>
                        </m:rPr>
                        <a:rPr lang="en-US">
                          <a:solidFill>
                            <a:srgbClr val="002060"/>
                          </a:solidFill>
                          <a:latin typeface="Cambria Math"/>
                          <a:ea typeface="Cambria Math"/>
                        </a:rPr>
                        <m:t>ln</m:t>
                      </m:r>
                      <m:d>
                        <m:dPr>
                          <m:ctrlPr>
                            <a:rPr lang="en-US" i="1">
                              <a:solidFill>
                                <a:srgbClr val="002060"/>
                              </a:solidFill>
                              <a:latin typeface="Cambria Math"/>
                              <a:ea typeface="Cambria Math"/>
                            </a:rPr>
                          </m:ctrlPr>
                        </m:dPr>
                        <m:e>
                          <m:d>
                            <m:dPr>
                              <m:begChr m:val="|"/>
                              <m:endChr m:val="|"/>
                              <m:ctrlPr>
                                <a:rPr lang="en-US" i="1">
                                  <a:solidFill>
                                    <a:srgbClr val="002060"/>
                                  </a:solidFill>
                                  <a:latin typeface="Cambria Math"/>
                                  <a:ea typeface="Cambria Math"/>
                                </a:rPr>
                              </m:ctrlPr>
                            </m:dPr>
                            <m:e>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1" i="1">
                                          <a:solidFill>
                                            <a:srgbClr val="002060"/>
                                          </a:solidFill>
                                          <a:latin typeface="Cambria Math"/>
                                          <a:ea typeface="Cambria Math"/>
                                        </a:rPr>
                                        <m:t>𝒓</m:t>
                                      </m:r>
                                    </m:e>
                                  </m:acc>
                                </m:e>
                                <m:sub>
                                  <m:r>
                                    <a:rPr lang="en-US" b="1" i="1" smtClean="0">
                                      <a:solidFill>
                                        <a:srgbClr val="002060"/>
                                      </a:solidFill>
                                      <a:latin typeface="Cambria Math"/>
                                      <a:ea typeface="Cambria Math"/>
                                    </a:rPr>
                                    <m:t>𝟐</m:t>
                                  </m:r>
                                </m:sub>
                              </m:sSub>
                            </m:e>
                          </m:d>
                        </m:e>
                      </m:d>
                      <m:r>
                        <a:rPr lang="en-US" b="0" i="1" smtClean="0">
                          <a:solidFill>
                            <a:srgbClr val="002060"/>
                          </a:solidFill>
                          <a:latin typeface="Cambria Math"/>
                          <a:ea typeface="Cambria Math"/>
                        </a:rPr>
                        <m:t>+</m:t>
                      </m:r>
                      <m:d>
                        <m:dPr>
                          <m:begChr m:val=""/>
                          <m:endChr m:val="]"/>
                          <m:ctrlPr>
                            <a:rPr lang="en-US" b="0" i="1" smtClean="0">
                              <a:solidFill>
                                <a:srgbClr val="002060"/>
                              </a:solidFill>
                              <a:latin typeface="Cambria Math"/>
                              <a:ea typeface="Cambria Math"/>
                            </a:rPr>
                          </m:ctrlPr>
                        </m:dPr>
                        <m:e>
                          <m:r>
                            <a:rPr lang="en-US" b="0" i="1" smtClean="0">
                              <a:solidFill>
                                <a:srgbClr val="002060"/>
                              </a:solidFill>
                              <a:latin typeface="Cambria Math"/>
                              <a:ea typeface="Cambria Math"/>
                            </a:rPr>
                            <m:t> </m:t>
                          </m:r>
                          <m:r>
                            <a:rPr lang="en-US" i="1">
                              <a:solidFill>
                                <a:srgbClr val="002060"/>
                              </a:solidFill>
                              <a:latin typeface="Cambria Math"/>
                              <a:ea typeface="Cambria Math"/>
                            </a:rPr>
                            <m:t>2</m:t>
                          </m:r>
                          <m:r>
                            <a:rPr lang="en-US" i="1">
                              <a:solidFill>
                                <a:srgbClr val="002060"/>
                              </a:solidFill>
                              <a:latin typeface="Cambria Math"/>
                              <a:ea typeface="Cambria Math"/>
                            </a:rPr>
                            <m:t>𝑧</m:t>
                          </m:r>
                          <m:r>
                            <a:rPr lang="en-US" i="1">
                              <a:solidFill>
                                <a:srgbClr val="002060"/>
                              </a:solidFill>
                              <a:latin typeface="Cambria Math"/>
                              <a:ea typeface="Cambria Math"/>
                            </a:rPr>
                            <m:t>(</m:t>
                          </m:r>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𝜃</m:t>
                              </m:r>
                            </m:e>
                            <m:sub>
                              <m:r>
                                <a:rPr lang="en-US" i="1">
                                  <a:solidFill>
                                    <a:srgbClr val="002060"/>
                                  </a:solidFill>
                                  <a:latin typeface="Cambria Math"/>
                                  <a:ea typeface="Cambria Math"/>
                                </a:rPr>
                                <m:t>2</m:t>
                              </m:r>
                            </m:sub>
                          </m:sSub>
                          <m:r>
                            <a:rPr lang="en-US" i="1">
                              <a:solidFill>
                                <a:srgbClr val="002060"/>
                              </a:solidFill>
                              <a:latin typeface="Cambria Math"/>
                              <a:ea typeface="Cambria Math"/>
                            </a:rPr>
                            <m:t>−</m:t>
                          </m:r>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𝜃</m:t>
                              </m:r>
                            </m:e>
                            <m:sub>
                              <m:r>
                                <a:rPr lang="en-US" i="1">
                                  <a:solidFill>
                                    <a:srgbClr val="002060"/>
                                  </a:solidFill>
                                  <a:latin typeface="Cambria Math"/>
                                  <a:ea typeface="Cambria Math"/>
                                </a:rPr>
                                <m:t>1</m:t>
                              </m:r>
                            </m:sub>
                          </m:sSub>
                          <m:r>
                            <a:rPr lang="en-US" i="1">
                              <a:solidFill>
                                <a:srgbClr val="002060"/>
                              </a:solidFill>
                              <a:latin typeface="Cambria Math"/>
                              <a:ea typeface="Cambria Math"/>
                            </a:rPr>
                            <m:t>)</m:t>
                          </m:r>
                        </m:e>
                      </m:d>
                    </m:oMath>
                  </m:oMathPara>
                </a14:m>
                <a:endParaRPr lang="en-US" dirty="0" smtClean="0">
                  <a:solidFill>
                    <a:srgbClr val="002060"/>
                  </a:solidFill>
                  <a:ea typeface="Cambria Math"/>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57200" y="2906558"/>
                <a:ext cx="6490046" cy="1091646"/>
              </a:xfrm>
              <a:prstGeom prst="rect">
                <a:avLst/>
              </a:prstGeom>
              <a:blipFill rotWithShape="1">
                <a:blip r:embed="rId4"/>
                <a:stretch>
                  <a:fillRect b="-832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71849" y="4057650"/>
                <a:ext cx="4273991" cy="461665"/>
              </a:xfrm>
              <a:prstGeom prst="rect">
                <a:avLst/>
              </a:prstGeom>
              <a:noFill/>
            </p:spPr>
            <p:txBody>
              <a:bodyPr wrap="none" rtlCol="0">
                <a:spAutoFit/>
              </a:bodyPr>
              <a:lstStyle/>
              <a:p>
                <a:pPr marL="1027113" indent="-1027113">
                  <a:tabLst>
                    <a:tab pos="1027113" algn="l"/>
                  </a:tabLst>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a:ea typeface="Cambria Math"/>
                        </a:rPr>
                        <m:t>𝑧</m:t>
                      </m:r>
                      <m:r>
                        <a:rPr lang="en-US" b="1">
                          <a:solidFill>
                            <a:srgbClr val="002060"/>
                          </a:solidFill>
                          <a:latin typeface="Cambria Math"/>
                          <a:ea typeface="Cambria Math"/>
                        </a:rPr>
                        <m:t>=</m:t>
                      </m:r>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1" i="1">
                                  <a:solidFill>
                                    <a:srgbClr val="002060"/>
                                  </a:solidFill>
                                  <a:latin typeface="Cambria Math"/>
                                  <a:ea typeface="Cambria Math"/>
                                </a:rPr>
                                <m:t>𝒓</m:t>
                              </m:r>
                            </m:e>
                          </m:acc>
                        </m:e>
                        <m:sub>
                          <m:r>
                            <a:rPr lang="en-US" b="1" i="1">
                              <a:solidFill>
                                <a:srgbClr val="002060"/>
                              </a:solidFill>
                              <a:latin typeface="Cambria Math"/>
                              <a:ea typeface="Cambria Math"/>
                            </a:rPr>
                            <m:t>𝟏</m:t>
                          </m:r>
                        </m:sub>
                      </m:sSub>
                      <m:r>
                        <a:rPr lang="en-US" b="1" i="0" smtClean="0">
                          <a:solidFill>
                            <a:srgbClr val="002060"/>
                          </a:solidFill>
                          <a:latin typeface="Cambria Math"/>
                          <a:ea typeface="Cambria Math"/>
                        </a:rPr>
                        <m:t>−</m:t>
                      </m:r>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i="1">
                                  <a:solidFill>
                                    <a:srgbClr val="002060"/>
                                  </a:solidFill>
                                  <a:latin typeface="Cambria Math"/>
                                  <a:ea typeface="Cambria Math"/>
                                </a:rPr>
                                <m:t>𝑢</m:t>
                              </m:r>
                            </m:e>
                          </m:acc>
                        </m:e>
                        <m:sub>
                          <m:r>
                            <a:rPr lang="en-US" b="1" i="1" smtClean="0">
                              <a:solidFill>
                                <a:srgbClr val="002060"/>
                              </a:solidFill>
                              <a:latin typeface="Cambria Math"/>
                              <a:ea typeface="Cambria Math"/>
                            </a:rPr>
                            <m:t>𝟏𝟐</m:t>
                          </m:r>
                        </m:sub>
                      </m:sSub>
                      <m:d>
                        <m:dPr>
                          <m:ctrlPr>
                            <a:rPr lang="en-US" b="1" i="1" smtClean="0">
                              <a:solidFill>
                                <a:srgbClr val="002060"/>
                              </a:solidFill>
                              <a:latin typeface="Cambria Math"/>
                              <a:ea typeface="Cambria Math"/>
                            </a:rPr>
                          </m:ctrlPr>
                        </m:dPr>
                        <m:e>
                          <m:sSub>
                            <m:sSubPr>
                              <m:ctrlPr>
                                <a:rPr lang="en-US" b="1" i="1" smtClean="0">
                                  <a:solidFill>
                                    <a:srgbClr val="002060"/>
                                  </a:solidFill>
                                  <a:latin typeface="Cambria Math"/>
                                  <a:ea typeface="Cambria Math"/>
                                </a:rPr>
                              </m:ctrlPr>
                            </m:sSubPr>
                            <m:e>
                              <m:acc>
                                <m:accPr>
                                  <m:chr m:val="⃗"/>
                                  <m:ctrlPr>
                                    <a:rPr lang="en-US" b="1" i="1" smtClean="0">
                                      <a:solidFill>
                                        <a:srgbClr val="002060"/>
                                      </a:solidFill>
                                      <a:latin typeface="Cambria Math"/>
                                      <a:ea typeface="Cambria Math"/>
                                    </a:rPr>
                                  </m:ctrlPr>
                                </m:accPr>
                                <m:e>
                                  <m:r>
                                    <a:rPr lang="en-US" b="1" i="1" smtClean="0">
                                      <a:solidFill>
                                        <a:srgbClr val="002060"/>
                                      </a:solidFill>
                                      <a:latin typeface="Cambria Math"/>
                                      <a:ea typeface="Cambria Math"/>
                                    </a:rPr>
                                    <m:t>𝒓</m:t>
                                  </m:r>
                                </m:e>
                              </m:acc>
                            </m:e>
                            <m:sub>
                              <m:r>
                                <a:rPr lang="en-US" b="1" i="1" smtClean="0">
                                  <a:solidFill>
                                    <a:srgbClr val="002060"/>
                                  </a:solidFill>
                                  <a:latin typeface="Cambria Math"/>
                                  <a:ea typeface="Cambria Math"/>
                                </a:rPr>
                                <m:t>𝟏</m:t>
                              </m:r>
                            </m:sub>
                          </m:sSub>
                          <m:r>
                            <a:rPr lang="en-US" b="1" i="1" smtClean="0">
                              <a:solidFill>
                                <a:srgbClr val="002060"/>
                              </a:solidFill>
                              <a:latin typeface="Cambria Math"/>
                              <a:ea typeface="Cambria Math"/>
                            </a:rPr>
                            <m:t>∙</m:t>
                          </m:r>
                          <m:sSub>
                            <m:sSubPr>
                              <m:ctrlPr>
                                <a:rPr lang="en-US" b="1" i="1" smtClean="0">
                                  <a:solidFill>
                                    <a:srgbClr val="002060"/>
                                  </a:solidFill>
                                  <a:latin typeface="Cambria Math"/>
                                  <a:ea typeface="Cambria Math"/>
                                </a:rPr>
                              </m:ctrlPr>
                            </m:sSubPr>
                            <m:e>
                              <m:acc>
                                <m:accPr>
                                  <m:chr m:val="̂"/>
                                  <m:ctrlPr>
                                    <a:rPr lang="en-US" b="1" i="1" smtClean="0">
                                      <a:solidFill>
                                        <a:srgbClr val="002060"/>
                                      </a:solidFill>
                                      <a:latin typeface="Cambria Math"/>
                                      <a:ea typeface="Cambria Math"/>
                                    </a:rPr>
                                  </m:ctrlPr>
                                </m:accPr>
                                <m:e>
                                  <m:r>
                                    <a:rPr lang="en-US" b="0" i="1" smtClean="0">
                                      <a:solidFill>
                                        <a:srgbClr val="002060"/>
                                      </a:solidFill>
                                      <a:latin typeface="Cambria Math"/>
                                      <a:ea typeface="Cambria Math"/>
                                    </a:rPr>
                                    <m:t>𝑢</m:t>
                                  </m:r>
                                </m:e>
                              </m:acc>
                            </m:e>
                            <m:sub>
                              <m:r>
                                <a:rPr lang="en-US" b="1" i="1" smtClean="0">
                                  <a:solidFill>
                                    <a:srgbClr val="002060"/>
                                  </a:solidFill>
                                  <a:latin typeface="Cambria Math"/>
                                  <a:ea typeface="Cambria Math"/>
                                </a:rPr>
                                <m:t>𝟏𝟐</m:t>
                              </m:r>
                            </m:sub>
                          </m:sSub>
                        </m:e>
                      </m:d>
                    </m:oMath>
                  </m:oMathPara>
                </a14:m>
                <a:endParaRPr lang="en-US" dirty="0" smtClean="0">
                  <a:solidFill>
                    <a:srgbClr val="002060"/>
                  </a:solidFill>
                  <a:ea typeface="Cambria Math"/>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71849" y="4057650"/>
                <a:ext cx="4273991" cy="461665"/>
              </a:xfrm>
              <a:prstGeom prst="rect">
                <a:avLst/>
              </a:prstGeom>
              <a:blipFill rotWithShape="1">
                <a:blip r:embed="rId5"/>
                <a:stretch>
                  <a:fillRect t="-1333" b="-5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02440" y="4514850"/>
                <a:ext cx="4573881" cy="461665"/>
              </a:xfrm>
              <a:prstGeom prst="rect">
                <a:avLst/>
              </a:prstGeom>
              <a:noFill/>
            </p:spPr>
            <p:txBody>
              <a:bodyPr wrap="none" rtlCol="0">
                <a:spAutoFit/>
              </a:bodyPr>
              <a:lstStyle/>
              <a:p>
                <a:pPr marL="1027113" indent="-1027113">
                  <a:tabLst>
                    <a:tab pos="1027113" algn="l"/>
                  </a:tabLst>
                </a:pPr>
                <a14:m>
                  <m:oMathPara xmlns:m="http://schemas.openxmlformats.org/officeDocument/2006/math">
                    <m:oMathParaPr>
                      <m:jc m:val="centerGroup"/>
                    </m:oMathParaPr>
                    <m:oMath xmlns:m="http://schemas.openxmlformats.org/officeDocument/2006/math">
                      <m:sSub>
                        <m:sSubPr>
                          <m:ctrlPr>
                            <a:rPr lang="en-US" i="1" smtClean="0">
                              <a:solidFill>
                                <a:srgbClr val="002060"/>
                              </a:solidFill>
                              <a:latin typeface="Cambria Math"/>
                              <a:ea typeface="Cambria Math"/>
                            </a:rPr>
                          </m:ctrlPr>
                        </m:sSubPr>
                        <m:e>
                          <m:r>
                            <a:rPr lang="en-US" i="1">
                              <a:solidFill>
                                <a:srgbClr val="002060"/>
                              </a:solidFill>
                              <a:latin typeface="Cambria Math"/>
                              <a:ea typeface="Cambria Math"/>
                            </a:rPr>
                            <m:t>𝜃</m:t>
                          </m:r>
                        </m:e>
                        <m:sub>
                          <m:r>
                            <a:rPr lang="en-US" b="0" i="1" smtClean="0">
                              <a:solidFill>
                                <a:srgbClr val="002060"/>
                              </a:solidFill>
                              <a:latin typeface="Cambria Math"/>
                              <a:ea typeface="Cambria Math"/>
                            </a:rPr>
                            <m:t>𝑖</m:t>
                          </m:r>
                        </m:sub>
                      </m:sSub>
                      <m:r>
                        <a:rPr lang="en-US" b="1">
                          <a:solidFill>
                            <a:srgbClr val="002060"/>
                          </a:solidFill>
                          <a:latin typeface="Cambria Math"/>
                          <a:ea typeface="Cambria Math"/>
                        </a:rPr>
                        <m:t>=</m:t>
                      </m:r>
                      <m:r>
                        <a:rPr lang="en-US" b="1" i="0" smtClean="0">
                          <a:solidFill>
                            <a:srgbClr val="002060"/>
                          </a:solidFill>
                          <a:latin typeface="Cambria Math"/>
                          <a:ea typeface="Cambria Math"/>
                        </a:rPr>
                        <m:t>𝐚𝐫𝐜𝐭𝐚𝐧𝟐</m:t>
                      </m:r>
                      <m:r>
                        <a:rPr lang="en-US" b="1" i="0" smtClean="0">
                          <a:solidFill>
                            <a:srgbClr val="002060"/>
                          </a:solidFill>
                          <a:latin typeface="Cambria Math"/>
                          <a:ea typeface="Cambria Math"/>
                        </a:rPr>
                        <m:t>(</m:t>
                      </m:r>
                      <m:r>
                        <a:rPr lang="en-US" b="1" i="0" smtClean="0">
                          <a:solidFill>
                            <a:srgbClr val="002060"/>
                          </a:solidFill>
                          <a:latin typeface="Cambria Math"/>
                          <a:ea typeface="Cambria Math"/>
                        </a:rPr>
                        <m:t>𝐳</m:t>
                      </m:r>
                      <m:r>
                        <a:rPr lang="en-US" b="1" i="0" smtClean="0">
                          <a:solidFill>
                            <a:srgbClr val="002060"/>
                          </a:solidFill>
                          <a:latin typeface="Cambria Math"/>
                          <a:ea typeface="Cambria Math"/>
                        </a:rPr>
                        <m:t>,</m:t>
                      </m:r>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1" i="1">
                                  <a:solidFill>
                                    <a:srgbClr val="002060"/>
                                  </a:solidFill>
                                  <a:latin typeface="Cambria Math"/>
                                  <a:ea typeface="Cambria Math"/>
                                </a:rPr>
                                <m:t>𝒓</m:t>
                              </m:r>
                            </m:e>
                          </m:acc>
                        </m:e>
                        <m:sub>
                          <m:r>
                            <a:rPr lang="en-US" b="1" i="1" smtClean="0">
                              <a:solidFill>
                                <a:srgbClr val="002060"/>
                              </a:solidFill>
                              <a:latin typeface="Cambria Math"/>
                              <a:ea typeface="Cambria Math"/>
                            </a:rPr>
                            <m:t>𝒊</m:t>
                          </m:r>
                        </m:sub>
                      </m:sSub>
                      <m:r>
                        <a:rPr lang="en-US" b="1" i="1">
                          <a:solidFill>
                            <a:srgbClr val="002060"/>
                          </a:solidFill>
                          <a:latin typeface="Cambria Math"/>
                          <a:ea typeface="Cambria Math"/>
                        </a:rPr>
                        <m:t>∙</m:t>
                      </m:r>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i="1">
                                  <a:solidFill>
                                    <a:srgbClr val="002060"/>
                                  </a:solidFill>
                                  <a:latin typeface="Cambria Math"/>
                                  <a:ea typeface="Cambria Math"/>
                                </a:rPr>
                                <m:t>𝑢</m:t>
                              </m:r>
                            </m:e>
                          </m:acc>
                        </m:e>
                        <m:sub>
                          <m:r>
                            <a:rPr lang="en-US" b="1" i="1" smtClean="0">
                              <a:solidFill>
                                <a:srgbClr val="002060"/>
                              </a:solidFill>
                              <a:latin typeface="Cambria Math"/>
                              <a:ea typeface="Cambria Math"/>
                            </a:rPr>
                            <m:t>𝟏𝟐</m:t>
                          </m:r>
                        </m:sub>
                      </m:sSub>
                      <m:r>
                        <a:rPr lang="en-US" b="1" i="0" smtClean="0">
                          <a:solidFill>
                            <a:srgbClr val="002060"/>
                          </a:solidFill>
                          <a:latin typeface="Cambria Math"/>
                          <a:ea typeface="Cambria Math"/>
                        </a:rPr>
                        <m:t>)</m:t>
                      </m:r>
                    </m:oMath>
                  </m:oMathPara>
                </a14:m>
                <a:endParaRPr lang="en-US" dirty="0" smtClean="0">
                  <a:solidFill>
                    <a:srgbClr val="002060"/>
                  </a:solidFill>
                  <a:ea typeface="Cambria Math"/>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02440" y="4514850"/>
                <a:ext cx="4573881" cy="461665"/>
              </a:xfrm>
              <a:prstGeom prst="rect">
                <a:avLst/>
              </a:prstGeom>
              <a:blipFill rotWithShape="1">
                <a:blip r:embed="rId6"/>
                <a:stretch>
                  <a:fillRect t="-1333" b="-21333"/>
                </a:stretch>
              </a:blipFill>
            </p:spPr>
            <p:txBody>
              <a:bodyPr/>
              <a:lstStyle/>
              <a:p>
                <a:r>
                  <a:rPr lang="en-US">
                    <a:noFill/>
                  </a:rPr>
                  <a:t> </a:t>
                </a:r>
              </a:p>
            </p:txBody>
          </p:sp>
        </mc:Fallback>
      </mc:AlternateContent>
      <p:sp>
        <p:nvSpPr>
          <p:cNvPr id="39" name="Oval 38"/>
          <p:cNvSpPr/>
          <p:nvPr/>
        </p:nvSpPr>
        <p:spPr bwMode="auto">
          <a:xfrm>
            <a:off x="7429500" y="2228850"/>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 name="Straight Arrow Connector 16"/>
          <p:cNvCxnSpPr>
            <a:stCxn id="37" idx="7"/>
          </p:cNvCxnSpPr>
          <p:nvPr/>
        </p:nvCxnSpPr>
        <p:spPr bwMode="auto">
          <a:xfrm flipV="1">
            <a:off x="6633760" y="2343150"/>
            <a:ext cx="795740" cy="43516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8" name="Rectangle 17"/>
              <p:cNvSpPr/>
              <p:nvPr/>
            </p:nvSpPr>
            <p:spPr>
              <a:xfrm>
                <a:off x="6760896" y="2025538"/>
                <a:ext cx="60619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1" i="1">
                                  <a:solidFill>
                                    <a:srgbClr val="002060"/>
                                  </a:solidFill>
                                  <a:latin typeface="Cambria Math"/>
                                  <a:ea typeface="Cambria Math"/>
                                </a:rPr>
                                <m:t>𝒓</m:t>
                              </m:r>
                            </m:e>
                          </m:acc>
                        </m:e>
                        <m:sub>
                          <m:r>
                            <a:rPr lang="en-US" b="1" i="1">
                              <a:solidFill>
                                <a:srgbClr val="002060"/>
                              </a:solidFill>
                              <a:latin typeface="Cambria Math"/>
                              <a:ea typeface="Cambria Math"/>
                            </a:rPr>
                            <m:t>𝟏</m:t>
                          </m:r>
                        </m:sub>
                      </m:sSub>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6760896" y="2025538"/>
                <a:ext cx="606192" cy="461665"/>
              </a:xfrm>
              <a:prstGeom prst="rect">
                <a:avLst/>
              </a:prstGeom>
              <a:blipFill rotWithShape="1">
                <a:blip r:embed="rId7"/>
                <a:stretch>
                  <a:fillRect b="-3947"/>
                </a:stretch>
              </a:blipFill>
            </p:spPr>
            <p:txBody>
              <a:bodyPr/>
              <a:lstStyle/>
              <a:p>
                <a:r>
                  <a:rPr lang="en-US">
                    <a:noFill/>
                  </a:rPr>
                  <a:t> </a:t>
                </a:r>
              </a:p>
            </p:txBody>
          </p:sp>
        </mc:Fallback>
      </mc:AlternateContent>
      <p:cxnSp>
        <p:nvCxnSpPr>
          <p:cNvPr id="53" name="Straight Arrow Connector 52"/>
          <p:cNvCxnSpPr/>
          <p:nvPr/>
        </p:nvCxnSpPr>
        <p:spPr bwMode="auto">
          <a:xfrm>
            <a:off x="7535708" y="3478058"/>
            <a:ext cx="337842" cy="21191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54" name="Rectangle 53"/>
              <p:cNvSpPr/>
              <p:nvPr/>
            </p:nvSpPr>
            <p:spPr>
              <a:xfrm>
                <a:off x="7429500" y="3595985"/>
                <a:ext cx="75206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i="1">
                                  <a:solidFill>
                                    <a:srgbClr val="002060"/>
                                  </a:solidFill>
                                  <a:latin typeface="Cambria Math"/>
                                  <a:ea typeface="Cambria Math"/>
                                </a:rPr>
                                <m:t>𝑢</m:t>
                              </m:r>
                            </m:e>
                          </m:acc>
                        </m:e>
                        <m:sub>
                          <m:r>
                            <a:rPr lang="en-US" b="1" i="1" smtClean="0">
                              <a:solidFill>
                                <a:srgbClr val="002060"/>
                              </a:solidFill>
                              <a:latin typeface="Cambria Math"/>
                              <a:ea typeface="Cambria Math"/>
                            </a:rPr>
                            <m:t>𝟏𝟐</m:t>
                          </m:r>
                        </m:sub>
                      </m:sSub>
                    </m:oMath>
                  </m:oMathPara>
                </a14:m>
                <a:endParaRPr lang="en-US" dirty="0"/>
              </a:p>
            </p:txBody>
          </p:sp>
        </mc:Choice>
        <mc:Fallback xmlns="">
          <p:sp>
            <p:nvSpPr>
              <p:cNvPr id="54" name="Rectangle 53"/>
              <p:cNvSpPr>
                <a:spLocks noRot="1" noChangeAspect="1" noMove="1" noResize="1" noEditPoints="1" noAdjustHandles="1" noChangeArrowheads="1" noChangeShapeType="1" noTextEdit="1"/>
              </p:cNvSpPr>
              <p:nvPr/>
            </p:nvSpPr>
            <p:spPr>
              <a:xfrm>
                <a:off x="7429500" y="3595985"/>
                <a:ext cx="752065" cy="461665"/>
              </a:xfrm>
              <a:prstGeom prst="rect">
                <a:avLst/>
              </a:prstGeom>
              <a:blipFill rotWithShape="1">
                <a:blip r:embed="rId8"/>
                <a:stretch>
                  <a:fillRect t="-1316" r="-7317" b="-3947"/>
                </a:stretch>
              </a:blipFill>
            </p:spPr>
            <p:txBody>
              <a:bodyPr/>
              <a:lstStyle/>
              <a:p>
                <a:r>
                  <a:rPr lang="en-US">
                    <a:noFill/>
                  </a:rPr>
                  <a:t> </a:t>
                </a:r>
              </a:p>
            </p:txBody>
          </p:sp>
        </mc:Fallback>
      </mc:AlternateContent>
      <p:cxnSp>
        <p:nvCxnSpPr>
          <p:cNvPr id="55" name="Straight Arrow Connector 54"/>
          <p:cNvCxnSpPr/>
          <p:nvPr/>
        </p:nvCxnSpPr>
        <p:spPr bwMode="auto">
          <a:xfrm rot="16200000">
            <a:off x="7472742" y="3206216"/>
            <a:ext cx="337842" cy="21191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56" name="Rectangle 55"/>
              <p:cNvSpPr/>
              <p:nvPr/>
            </p:nvSpPr>
            <p:spPr>
              <a:xfrm>
                <a:off x="7578498" y="2768994"/>
                <a:ext cx="77450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0" i="1" smtClean="0">
                                  <a:solidFill>
                                    <a:srgbClr val="002060"/>
                                  </a:solidFill>
                                  <a:latin typeface="Cambria Math"/>
                                  <a:ea typeface="Cambria Math"/>
                                </a:rPr>
                                <m:t>𝑛</m:t>
                              </m:r>
                            </m:e>
                          </m:acc>
                        </m:e>
                        <m:sub>
                          <m:r>
                            <a:rPr lang="en-US" b="1" i="1" smtClean="0">
                              <a:solidFill>
                                <a:srgbClr val="002060"/>
                              </a:solidFill>
                              <a:latin typeface="Cambria Math"/>
                              <a:ea typeface="Cambria Math"/>
                            </a:rPr>
                            <m:t>𝟏𝟐</m:t>
                          </m:r>
                        </m:sub>
                      </m:sSub>
                    </m:oMath>
                  </m:oMathPara>
                </a14:m>
                <a:endParaRPr lang="en-US" dirty="0"/>
              </a:p>
            </p:txBody>
          </p:sp>
        </mc:Choice>
        <mc:Fallback xmlns="">
          <p:sp>
            <p:nvSpPr>
              <p:cNvPr id="56" name="Rectangle 55"/>
              <p:cNvSpPr>
                <a:spLocks noRot="1" noChangeAspect="1" noMove="1" noResize="1" noEditPoints="1" noAdjustHandles="1" noChangeArrowheads="1" noChangeShapeType="1" noTextEdit="1"/>
              </p:cNvSpPr>
              <p:nvPr/>
            </p:nvSpPr>
            <p:spPr>
              <a:xfrm>
                <a:off x="7578498" y="2768994"/>
                <a:ext cx="774506" cy="461665"/>
              </a:xfrm>
              <a:prstGeom prst="rect">
                <a:avLst/>
              </a:prstGeom>
              <a:blipFill rotWithShape="1">
                <a:blip r:embed="rId9"/>
                <a:stretch>
                  <a:fillRect t="-1316" r="-6299" b="-3947"/>
                </a:stretch>
              </a:blipFill>
            </p:spPr>
            <p:txBody>
              <a:bodyPr/>
              <a:lstStyle/>
              <a:p>
                <a:r>
                  <a:rPr lang="en-US">
                    <a:noFill/>
                  </a:rPr>
                  <a:t> </a:t>
                </a:r>
              </a:p>
            </p:txBody>
          </p:sp>
        </mc:Fallback>
      </mc:AlternateContent>
    </p:spTree>
    <p:extLst>
      <p:ext uri="{BB962C8B-B14F-4D97-AF65-F5344CB8AC3E}">
        <p14:creationId xmlns:p14="http://schemas.microsoft.com/office/powerpoint/2010/main" val="40499736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Constant Source</a:t>
            </a:r>
            <a:endParaRPr lang="en-US" dirty="0"/>
          </a:p>
        </p:txBody>
      </p:sp>
      <p:sp>
        <p:nvSpPr>
          <p:cNvPr id="3" name="Content Placeholder 2"/>
          <p:cNvSpPr>
            <a:spLocks noGrp="1"/>
          </p:cNvSpPr>
          <p:nvPr>
            <p:ph sz="quarter" idx="10"/>
          </p:nvPr>
        </p:nvSpPr>
        <p:spPr>
          <a:xfrm>
            <a:off x="533400" y="1504950"/>
            <a:ext cx="4953000" cy="2743200"/>
          </a:xfrm>
        </p:spPr>
        <p:txBody>
          <a:bodyPr/>
          <a:lstStyle/>
          <a:p>
            <a:r>
              <a:rPr lang="en-US" dirty="0" smtClean="0"/>
              <a:t>Velocity components</a:t>
            </a:r>
          </a:p>
        </p:txBody>
      </p:sp>
      <p:grpSp>
        <p:nvGrpSpPr>
          <p:cNvPr id="4" name="Group 3"/>
          <p:cNvGrpSpPr/>
          <p:nvPr/>
        </p:nvGrpSpPr>
        <p:grpSpPr>
          <a:xfrm>
            <a:off x="5486400" y="1657350"/>
            <a:ext cx="2743200" cy="2743200"/>
            <a:chOff x="5486400" y="1657350"/>
            <a:chExt cx="2743200" cy="2743200"/>
          </a:xfrm>
        </p:grpSpPr>
        <p:cxnSp>
          <p:nvCxnSpPr>
            <p:cNvPr id="5" name="Straight Connector 4"/>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6" name="Straight Connector 5"/>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7" name="Straight Connector 6"/>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grpSp>
      <p:grpSp>
        <p:nvGrpSpPr>
          <p:cNvPr id="31" name="Group 30"/>
          <p:cNvGrpSpPr/>
          <p:nvPr/>
        </p:nvGrpSpPr>
        <p:grpSpPr>
          <a:xfrm>
            <a:off x="5084762" y="3404218"/>
            <a:ext cx="1430338" cy="1495544"/>
            <a:chOff x="4970926" y="3502938"/>
            <a:chExt cx="1430338" cy="1495544"/>
          </a:xfrm>
        </p:grpSpPr>
        <p:cxnSp>
          <p:nvCxnSpPr>
            <p:cNvPr id="32" name="Straight Arrow Connector 31"/>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3" name="Straight Arrow Connector 32"/>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 name="TextBox 33"/>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5" name="TextBox 34"/>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mc:AlternateContent xmlns:mc="http://schemas.openxmlformats.org/markup-compatibility/2006" xmlns:a14="http://schemas.microsoft.com/office/drawing/2010/main">
        <mc:Choice Requires="a14">
          <p:sp>
            <p:nvSpPr>
              <p:cNvPr id="36" name="TextBox 35"/>
              <p:cNvSpPr txBox="1"/>
              <p:nvPr/>
            </p:nvSpPr>
            <p:spPr>
              <a:xfrm>
                <a:off x="512133" y="1943788"/>
                <a:ext cx="12943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i="1" smtClean="0">
                              <a:solidFill>
                                <a:srgbClr val="002060"/>
                              </a:solidFill>
                              <a:latin typeface="Cambria Math"/>
                              <a:ea typeface="Cambria Math"/>
                            </a:rPr>
                          </m:ctrlPr>
                        </m:accPr>
                        <m:e>
                          <m:r>
                            <a:rPr lang="en-US" b="0" i="1" smtClean="0">
                              <a:solidFill>
                                <a:srgbClr val="002060"/>
                              </a:solidFill>
                              <a:latin typeface="Cambria Math"/>
                              <a:ea typeface="Cambria Math"/>
                            </a:rPr>
                            <m:t>𝑣</m:t>
                          </m:r>
                        </m:e>
                      </m:acc>
                      <m:r>
                        <a:rPr lang="en-US" b="0" i="1" smtClean="0">
                          <a:solidFill>
                            <a:srgbClr val="002060"/>
                          </a:solidFill>
                          <a:latin typeface="Cambria Math"/>
                          <a:ea typeface="Cambria Math"/>
                        </a:rPr>
                        <m:t>=</m:t>
                      </m:r>
                      <m:r>
                        <a:rPr lang="en-US" b="0" i="0" smtClean="0">
                          <a:solidFill>
                            <a:srgbClr val="002060"/>
                          </a:solidFill>
                          <a:latin typeface="Cambria Math"/>
                          <a:ea typeface="Cambria Math"/>
                        </a:rPr>
                        <m:t>𝛻</m:t>
                      </m:r>
                      <m:r>
                        <m:rPr>
                          <m:sty m:val="p"/>
                        </m:rPr>
                        <a:rPr lang="el-GR" i="1" smtClean="0">
                          <a:solidFill>
                            <a:srgbClr val="002060"/>
                          </a:solidFill>
                          <a:latin typeface="Cambria Math"/>
                          <a:ea typeface="Cambria Math"/>
                        </a:rPr>
                        <m:t>Φ</m:t>
                      </m:r>
                    </m:oMath>
                  </m:oMathPara>
                </a14:m>
                <a:endParaRPr lang="en-US" dirty="0" smtClean="0">
                  <a:solidFill>
                    <a:srgbClr val="002060"/>
                  </a:solidFill>
                  <a:ea typeface="Cambria Math"/>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12133" y="1943788"/>
                <a:ext cx="1294392" cy="461665"/>
              </a:xfrm>
              <a:prstGeom prst="rect">
                <a:avLst/>
              </a:prstGeom>
              <a:blipFill rotWithShape="1">
                <a:blip r:embed="rId3"/>
                <a:stretch>
                  <a:fillRect t="-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14300" y="2597416"/>
                <a:ext cx="4169731" cy="1574534"/>
              </a:xfrm>
              <a:prstGeom prst="rect">
                <a:avLst/>
              </a:prstGeom>
              <a:noFill/>
            </p:spPr>
            <p:txBody>
              <a:bodyPr wrap="none" rtlCol="0">
                <a:spAutoFit/>
              </a:bodyPr>
              <a:lstStyle/>
              <a:p>
                <a:pPr marL="801688" indent="-801688"/>
                <a14:m>
                  <m:oMathPara xmlns:m="http://schemas.openxmlformats.org/officeDocument/2006/math">
                    <m:oMathParaPr>
                      <m:jc m:val="centerGroup"/>
                    </m:oMathParaPr>
                    <m:oMath xmlns:m="http://schemas.openxmlformats.org/officeDocument/2006/math">
                      <m:acc>
                        <m:accPr>
                          <m:chr m:val="⃗"/>
                          <m:ctrlPr>
                            <a:rPr lang="el-GR" i="1" smtClean="0">
                              <a:solidFill>
                                <a:srgbClr val="002060"/>
                              </a:solidFill>
                              <a:latin typeface="Cambria Math"/>
                              <a:ea typeface="Cambria Math"/>
                            </a:rPr>
                          </m:ctrlPr>
                        </m:accPr>
                        <m:e>
                          <m:r>
                            <a:rPr lang="en-US" b="0" i="1" smtClean="0">
                              <a:solidFill>
                                <a:srgbClr val="002060"/>
                              </a:solidFill>
                              <a:latin typeface="Cambria Math"/>
                              <a:ea typeface="Cambria Math"/>
                            </a:rPr>
                            <m:t>𝑣</m:t>
                          </m:r>
                        </m:e>
                      </m:acc>
                      <m:r>
                        <a:rPr lang="en-US" b="0" i="1" smtClean="0">
                          <a:solidFill>
                            <a:srgbClr val="002060"/>
                          </a:solidFill>
                          <a:latin typeface="Cambria Math"/>
                          <a:ea typeface="Cambria Math"/>
                        </a:rPr>
                        <m:t>=</m:t>
                      </m:r>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i="1">
                                  <a:solidFill>
                                    <a:srgbClr val="002060"/>
                                  </a:solidFill>
                                  <a:latin typeface="Cambria Math"/>
                                  <a:ea typeface="Cambria Math"/>
                                </a:rPr>
                                <m:t>𝑢</m:t>
                              </m:r>
                            </m:e>
                          </m:acc>
                        </m:e>
                        <m:sub>
                          <m:r>
                            <a:rPr lang="en-US" b="1" i="1" smtClean="0">
                              <a:solidFill>
                                <a:srgbClr val="002060"/>
                              </a:solidFill>
                              <a:latin typeface="Cambria Math"/>
                              <a:ea typeface="Cambria Math"/>
                            </a:rPr>
                            <m:t>𝟏𝟐</m:t>
                          </m:r>
                        </m:sub>
                      </m:sSub>
                      <m:f>
                        <m:fPr>
                          <m:ctrlPr>
                            <a:rPr lang="en-US" i="1" dirty="0">
                              <a:solidFill>
                                <a:srgbClr val="002060"/>
                              </a:solidFill>
                              <a:latin typeface="Cambria Math"/>
                              <a:ea typeface="Cambria Math"/>
                            </a:rPr>
                          </m:ctrlPr>
                        </m:fPr>
                        <m:num>
                          <m:r>
                            <a:rPr lang="en-US" i="1" dirty="0">
                              <a:solidFill>
                                <a:srgbClr val="002060"/>
                              </a:solidFill>
                              <a:latin typeface="Cambria Math"/>
                              <a:ea typeface="Cambria Math"/>
                            </a:rPr>
                            <m:t>𝜎</m:t>
                          </m:r>
                        </m:num>
                        <m:den>
                          <m:r>
                            <a:rPr lang="en-US" i="1" dirty="0">
                              <a:solidFill>
                                <a:srgbClr val="002060"/>
                              </a:solidFill>
                              <a:latin typeface="Cambria Math"/>
                              <a:ea typeface="Cambria Math"/>
                            </a:rPr>
                            <m:t>4</m:t>
                          </m:r>
                          <m:r>
                            <m:rPr>
                              <m:sty m:val="p"/>
                            </m:rPr>
                            <a:rPr lang="en-US" i="0" dirty="0">
                              <a:solidFill>
                                <a:srgbClr val="002060"/>
                              </a:solidFill>
                              <a:latin typeface="Cambria Math"/>
                              <a:ea typeface="Cambria Math"/>
                            </a:rPr>
                            <m:t>π</m:t>
                          </m:r>
                        </m:den>
                      </m:f>
                      <m:func>
                        <m:funcPr>
                          <m:ctrlPr>
                            <a:rPr lang="en-US" b="0" i="1" dirty="0" smtClean="0">
                              <a:solidFill>
                                <a:srgbClr val="002060"/>
                              </a:solidFill>
                              <a:latin typeface="Cambria Math"/>
                              <a:ea typeface="Cambria Math"/>
                            </a:rPr>
                          </m:ctrlPr>
                        </m:funcPr>
                        <m:fName>
                          <m:r>
                            <m:rPr>
                              <m:sty m:val="p"/>
                            </m:rPr>
                            <a:rPr lang="en-US" b="0" i="0" dirty="0" smtClean="0">
                              <a:solidFill>
                                <a:srgbClr val="002060"/>
                              </a:solidFill>
                              <a:latin typeface="Cambria Math"/>
                              <a:ea typeface="Cambria Math"/>
                            </a:rPr>
                            <m:t>ln</m:t>
                          </m:r>
                        </m:fName>
                        <m:e>
                          <m:d>
                            <m:dPr>
                              <m:ctrlPr>
                                <a:rPr lang="en-US" b="0" i="1" dirty="0" smtClean="0">
                                  <a:solidFill>
                                    <a:srgbClr val="002060"/>
                                  </a:solidFill>
                                  <a:latin typeface="Cambria Math"/>
                                  <a:ea typeface="Cambria Math"/>
                                </a:rPr>
                              </m:ctrlPr>
                            </m:dPr>
                            <m:e>
                              <m:f>
                                <m:fPr>
                                  <m:ctrlPr>
                                    <a:rPr lang="en-US" b="0" i="1" dirty="0" smtClean="0">
                                      <a:solidFill>
                                        <a:srgbClr val="002060"/>
                                      </a:solidFill>
                                      <a:latin typeface="Cambria Math"/>
                                      <a:ea typeface="Cambria Math"/>
                                    </a:rPr>
                                  </m:ctrlPr>
                                </m:fPr>
                                <m:num>
                                  <m:sSup>
                                    <m:sSupPr>
                                      <m:ctrlPr>
                                        <a:rPr lang="en-US" b="1" i="1">
                                          <a:solidFill>
                                            <a:srgbClr val="002060"/>
                                          </a:solidFill>
                                          <a:latin typeface="Cambria Math"/>
                                          <a:ea typeface="Cambria Math"/>
                                        </a:rPr>
                                      </m:ctrlPr>
                                    </m:sSupPr>
                                    <m:e>
                                      <m:d>
                                        <m:dPr>
                                          <m:begChr m:val="|"/>
                                          <m:endChr m:val="|"/>
                                          <m:ctrlPr>
                                            <a:rPr lang="en-US" b="1" i="1">
                                              <a:solidFill>
                                                <a:srgbClr val="002060"/>
                                              </a:solidFill>
                                              <a:latin typeface="Cambria Math"/>
                                              <a:ea typeface="Cambria Math"/>
                                            </a:rPr>
                                          </m:ctrlPr>
                                        </m:dPr>
                                        <m:e>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1" i="1">
                                                      <a:solidFill>
                                                        <a:srgbClr val="002060"/>
                                                      </a:solidFill>
                                                      <a:latin typeface="Cambria Math"/>
                                                      <a:ea typeface="Cambria Math"/>
                                                    </a:rPr>
                                                    <m:t>𝒓</m:t>
                                                  </m:r>
                                                </m:e>
                                              </m:acc>
                                            </m:e>
                                            <m:sub>
                                              <m:r>
                                                <a:rPr lang="en-US" b="1" i="1">
                                                  <a:solidFill>
                                                    <a:srgbClr val="002060"/>
                                                  </a:solidFill>
                                                  <a:latin typeface="Cambria Math"/>
                                                  <a:ea typeface="Cambria Math"/>
                                                </a:rPr>
                                                <m:t>𝟏</m:t>
                                              </m:r>
                                            </m:sub>
                                          </m:sSub>
                                        </m:e>
                                      </m:d>
                                    </m:e>
                                    <m:sup>
                                      <m:r>
                                        <a:rPr lang="en-US" b="1" i="1">
                                          <a:solidFill>
                                            <a:srgbClr val="002060"/>
                                          </a:solidFill>
                                          <a:latin typeface="Cambria Math"/>
                                          <a:ea typeface="Cambria Math"/>
                                        </a:rPr>
                                        <m:t>𝟐</m:t>
                                      </m:r>
                                    </m:sup>
                                  </m:sSup>
                                </m:num>
                                <m:den>
                                  <m:sSup>
                                    <m:sSupPr>
                                      <m:ctrlPr>
                                        <a:rPr lang="en-US" b="1" i="1">
                                          <a:solidFill>
                                            <a:srgbClr val="002060"/>
                                          </a:solidFill>
                                          <a:latin typeface="Cambria Math"/>
                                          <a:ea typeface="Cambria Math"/>
                                        </a:rPr>
                                      </m:ctrlPr>
                                    </m:sSupPr>
                                    <m:e>
                                      <m:d>
                                        <m:dPr>
                                          <m:begChr m:val="|"/>
                                          <m:endChr m:val="|"/>
                                          <m:ctrlPr>
                                            <a:rPr lang="en-US" b="1" i="1">
                                              <a:solidFill>
                                                <a:srgbClr val="002060"/>
                                              </a:solidFill>
                                              <a:latin typeface="Cambria Math"/>
                                              <a:ea typeface="Cambria Math"/>
                                            </a:rPr>
                                          </m:ctrlPr>
                                        </m:dPr>
                                        <m:e>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1" i="1">
                                                      <a:solidFill>
                                                        <a:srgbClr val="002060"/>
                                                      </a:solidFill>
                                                      <a:latin typeface="Cambria Math"/>
                                                      <a:ea typeface="Cambria Math"/>
                                                    </a:rPr>
                                                    <m:t>𝒓</m:t>
                                                  </m:r>
                                                </m:e>
                                              </m:acc>
                                            </m:e>
                                            <m:sub>
                                              <m:r>
                                                <a:rPr lang="en-US" b="1" i="1" smtClean="0">
                                                  <a:solidFill>
                                                    <a:srgbClr val="002060"/>
                                                  </a:solidFill>
                                                  <a:latin typeface="Cambria Math"/>
                                                  <a:ea typeface="Cambria Math"/>
                                                </a:rPr>
                                                <m:t>𝟐</m:t>
                                              </m:r>
                                            </m:sub>
                                          </m:sSub>
                                        </m:e>
                                      </m:d>
                                    </m:e>
                                    <m:sup>
                                      <m:r>
                                        <a:rPr lang="en-US" b="1" i="1">
                                          <a:solidFill>
                                            <a:srgbClr val="002060"/>
                                          </a:solidFill>
                                          <a:latin typeface="Cambria Math"/>
                                          <a:ea typeface="Cambria Math"/>
                                        </a:rPr>
                                        <m:t>𝟐</m:t>
                                      </m:r>
                                    </m:sup>
                                  </m:sSup>
                                </m:den>
                              </m:f>
                            </m:e>
                          </m:d>
                        </m:e>
                      </m:func>
                      <m:r>
                        <a:rPr lang="en-US" b="0" i="1" dirty="0" smtClean="0">
                          <a:solidFill>
                            <a:srgbClr val="002060"/>
                          </a:solidFill>
                          <a:latin typeface="Cambria Math"/>
                          <a:ea typeface="Cambria Math"/>
                        </a:rPr>
                        <m:t>+</m:t>
                      </m:r>
                    </m:oMath>
                    <m:oMath xmlns:m="http://schemas.openxmlformats.org/officeDocument/2006/math">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i="1">
                                  <a:solidFill>
                                    <a:srgbClr val="002060"/>
                                  </a:solidFill>
                                  <a:latin typeface="Cambria Math"/>
                                  <a:ea typeface="Cambria Math"/>
                                </a:rPr>
                                <m:t>𝑛</m:t>
                              </m:r>
                            </m:e>
                          </m:acc>
                        </m:e>
                        <m:sub>
                          <m:r>
                            <a:rPr lang="en-US" b="1" i="1">
                              <a:solidFill>
                                <a:srgbClr val="002060"/>
                              </a:solidFill>
                              <a:latin typeface="Cambria Math"/>
                              <a:ea typeface="Cambria Math"/>
                            </a:rPr>
                            <m:t>𝟏𝟐</m:t>
                          </m:r>
                          <m:r>
                            <a:rPr lang="en-US" b="1" i="1" smtClean="0">
                              <a:solidFill>
                                <a:srgbClr val="002060"/>
                              </a:solidFill>
                              <a:latin typeface="Cambria Math"/>
                              <a:ea typeface="Cambria Math"/>
                            </a:rPr>
                            <m:t>`</m:t>
                          </m:r>
                        </m:sub>
                      </m:sSub>
                      <m:f>
                        <m:fPr>
                          <m:ctrlPr>
                            <a:rPr lang="en-US" i="1" smtClean="0">
                              <a:solidFill>
                                <a:srgbClr val="002060"/>
                              </a:solidFill>
                              <a:latin typeface="Cambria Math"/>
                              <a:ea typeface="Cambria Math"/>
                            </a:rPr>
                          </m:ctrlPr>
                        </m:fPr>
                        <m:num>
                          <m:r>
                            <m:rPr>
                              <m:sty m:val="p"/>
                            </m:rPr>
                            <a:rPr lang="en-US" b="0" i="0" smtClean="0">
                              <a:solidFill>
                                <a:srgbClr val="002060"/>
                              </a:solidFill>
                              <a:latin typeface="Cambria Math"/>
                              <a:ea typeface="Cambria Math"/>
                            </a:rPr>
                            <m:t>σ</m:t>
                          </m:r>
                        </m:num>
                        <m:den>
                          <m:r>
                            <a:rPr lang="en-US" b="0" i="0" smtClean="0">
                              <a:solidFill>
                                <a:srgbClr val="002060"/>
                              </a:solidFill>
                              <a:latin typeface="Cambria Math"/>
                              <a:ea typeface="Cambria Math"/>
                            </a:rPr>
                            <m:t>2</m:t>
                          </m:r>
                          <m:r>
                            <m:rPr>
                              <m:sty m:val="p"/>
                            </m:rPr>
                            <a:rPr lang="en-US" b="0" i="0" smtClean="0">
                              <a:solidFill>
                                <a:srgbClr val="002060"/>
                              </a:solidFill>
                              <a:latin typeface="Cambria Math"/>
                              <a:ea typeface="Cambria Math"/>
                            </a:rPr>
                            <m:t>π</m:t>
                          </m:r>
                        </m:den>
                      </m:f>
                      <m:d>
                        <m:dPr>
                          <m:ctrlPr>
                            <a:rPr lang="en-US" b="1" i="1" smtClean="0">
                              <a:solidFill>
                                <a:srgbClr val="002060"/>
                              </a:solidFill>
                              <a:latin typeface="Cambria Math"/>
                              <a:ea typeface="Cambria Math"/>
                            </a:rPr>
                          </m:ctrlPr>
                        </m:dPr>
                        <m:e>
                          <m:sSub>
                            <m:sSubPr>
                              <m:ctrlPr>
                                <a:rPr lang="en-US" b="1" i="1" smtClean="0">
                                  <a:solidFill>
                                    <a:srgbClr val="002060"/>
                                  </a:solidFill>
                                  <a:latin typeface="Cambria Math"/>
                                  <a:ea typeface="Cambria Math"/>
                                </a:rPr>
                              </m:ctrlPr>
                            </m:sSubPr>
                            <m:e>
                              <m:r>
                                <a:rPr lang="en-US" b="0" i="1" smtClean="0">
                                  <a:solidFill>
                                    <a:srgbClr val="002060"/>
                                  </a:solidFill>
                                  <a:latin typeface="Cambria Math"/>
                                  <a:ea typeface="Cambria Math"/>
                                </a:rPr>
                                <m:t>𝜃</m:t>
                              </m:r>
                            </m:e>
                            <m:sub>
                              <m:r>
                                <a:rPr lang="en-US" b="1" i="1" smtClean="0">
                                  <a:solidFill>
                                    <a:srgbClr val="002060"/>
                                  </a:solidFill>
                                  <a:latin typeface="Cambria Math"/>
                                  <a:ea typeface="Cambria Math"/>
                                </a:rPr>
                                <m:t>𝟐</m:t>
                              </m:r>
                            </m:sub>
                          </m:sSub>
                          <m:r>
                            <a:rPr lang="en-US" b="1" i="1" smtClean="0">
                              <a:solidFill>
                                <a:srgbClr val="002060"/>
                              </a:solidFill>
                              <a:latin typeface="Cambria Math"/>
                              <a:ea typeface="Cambria Math"/>
                            </a:rPr>
                            <m:t>−</m:t>
                          </m:r>
                          <m:sSub>
                            <m:sSubPr>
                              <m:ctrlPr>
                                <a:rPr lang="en-US" b="1" i="1" smtClean="0">
                                  <a:solidFill>
                                    <a:srgbClr val="002060"/>
                                  </a:solidFill>
                                  <a:latin typeface="Cambria Math"/>
                                  <a:ea typeface="Cambria Math"/>
                                </a:rPr>
                              </m:ctrlPr>
                            </m:sSubPr>
                            <m:e>
                              <m:r>
                                <a:rPr lang="en-US" b="0" i="1" smtClean="0">
                                  <a:solidFill>
                                    <a:srgbClr val="002060"/>
                                  </a:solidFill>
                                  <a:latin typeface="Cambria Math"/>
                                  <a:ea typeface="Cambria Math"/>
                                </a:rPr>
                                <m:t>𝜃</m:t>
                              </m:r>
                            </m:e>
                            <m:sub>
                              <m:r>
                                <a:rPr lang="en-US" b="1" i="1" smtClean="0">
                                  <a:solidFill>
                                    <a:srgbClr val="002060"/>
                                  </a:solidFill>
                                  <a:latin typeface="Cambria Math"/>
                                  <a:ea typeface="Cambria Math"/>
                                </a:rPr>
                                <m:t>𝟏</m:t>
                              </m:r>
                            </m:sub>
                          </m:sSub>
                        </m:e>
                      </m:d>
                    </m:oMath>
                  </m:oMathPara>
                </a14:m>
                <a:endParaRPr lang="en-US" dirty="0" smtClean="0">
                  <a:solidFill>
                    <a:srgbClr val="002060"/>
                  </a:solidFill>
                  <a:ea typeface="Cambria Math"/>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14300" y="2597416"/>
                <a:ext cx="4169731" cy="1574534"/>
              </a:xfrm>
              <a:prstGeom prst="rect">
                <a:avLst/>
              </a:prstGeom>
              <a:blipFill rotWithShape="1">
                <a:blip r:embed="rId4"/>
                <a:stretch>
                  <a:fillRect/>
                </a:stretch>
              </a:blipFill>
            </p:spPr>
            <p:txBody>
              <a:bodyPr/>
              <a:lstStyle/>
              <a:p>
                <a:r>
                  <a:rPr lang="en-US">
                    <a:noFill/>
                  </a:rPr>
                  <a:t> </a:t>
                </a:r>
              </a:p>
            </p:txBody>
          </p:sp>
        </mc:Fallback>
      </mc:AlternateContent>
      <p:grpSp>
        <p:nvGrpSpPr>
          <p:cNvPr id="42" name="Group 41"/>
          <p:cNvGrpSpPr/>
          <p:nvPr/>
        </p:nvGrpSpPr>
        <p:grpSpPr>
          <a:xfrm>
            <a:off x="6263525" y="2500869"/>
            <a:ext cx="1229095" cy="1014251"/>
            <a:chOff x="6263525" y="2500869"/>
            <a:chExt cx="1229095" cy="1014251"/>
          </a:xfrm>
        </p:grpSpPr>
        <p:grpSp>
          <p:nvGrpSpPr>
            <p:cNvPr id="43" name="Group 42"/>
            <p:cNvGrpSpPr/>
            <p:nvPr/>
          </p:nvGrpSpPr>
          <p:grpSpPr>
            <a:xfrm rot="10577968">
              <a:off x="7149720" y="3168270"/>
              <a:ext cx="342900" cy="342900"/>
              <a:chOff x="6415925" y="2653269"/>
              <a:chExt cx="342900" cy="342900"/>
            </a:xfrm>
          </p:grpSpPr>
          <p:cxnSp>
            <p:nvCxnSpPr>
              <p:cNvPr id="62" name="Straight Arrow Connector 61"/>
              <p:cNvCxnSpPr/>
              <p:nvPr/>
            </p:nvCxnSpPr>
            <p:spPr bwMode="auto">
              <a:xfrm rot="14400000">
                <a:off x="6488546" y="2824719"/>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63" name="Straight Arrow Connector 62"/>
              <p:cNvCxnSpPr/>
              <p:nvPr/>
            </p:nvCxnSpPr>
            <p:spPr bwMode="auto">
              <a:xfrm rot="11760000">
                <a:off x="6415925" y="2928351"/>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grpSp>
        <p:cxnSp>
          <p:nvCxnSpPr>
            <p:cNvPr id="45" name="Straight Arrow Connector 44"/>
            <p:cNvCxnSpPr/>
            <p:nvPr/>
          </p:nvCxnSpPr>
          <p:spPr bwMode="auto">
            <a:xfrm rot="14400000">
              <a:off x="6336146" y="2672319"/>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48" name="Straight Arrow Connector 47"/>
            <p:cNvCxnSpPr/>
            <p:nvPr/>
          </p:nvCxnSpPr>
          <p:spPr bwMode="auto">
            <a:xfrm rot="11760000">
              <a:off x="6263525" y="2775951"/>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53" name="Straight Arrow Connector 52"/>
            <p:cNvCxnSpPr/>
            <p:nvPr/>
          </p:nvCxnSpPr>
          <p:spPr bwMode="auto">
            <a:xfrm rot="7427742" flipV="1">
              <a:off x="6324716" y="2962205"/>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54" name="Straight Arrow Connector 53"/>
            <p:cNvCxnSpPr/>
            <p:nvPr/>
          </p:nvCxnSpPr>
          <p:spPr bwMode="auto">
            <a:xfrm rot="7427742" flipV="1">
              <a:off x="6514689" y="3089360"/>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55" name="Straight Arrow Connector 54"/>
            <p:cNvCxnSpPr/>
            <p:nvPr/>
          </p:nvCxnSpPr>
          <p:spPr bwMode="auto">
            <a:xfrm rot="7427742" flipV="1">
              <a:off x="6704661" y="3216515"/>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56" name="Straight Arrow Connector 55"/>
            <p:cNvCxnSpPr/>
            <p:nvPr/>
          </p:nvCxnSpPr>
          <p:spPr bwMode="auto">
            <a:xfrm rot="7427742" flipV="1">
              <a:off x="6894634" y="3343670"/>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57" name="Straight Arrow Connector 56"/>
            <p:cNvCxnSpPr/>
            <p:nvPr/>
          </p:nvCxnSpPr>
          <p:spPr bwMode="auto">
            <a:xfrm rot="18227742">
              <a:off x="6515448" y="2677247"/>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58" name="Straight Arrow Connector 57"/>
            <p:cNvCxnSpPr/>
            <p:nvPr/>
          </p:nvCxnSpPr>
          <p:spPr bwMode="auto">
            <a:xfrm rot="18227742">
              <a:off x="6705421" y="2804402"/>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59" name="Straight Arrow Connector 58"/>
            <p:cNvCxnSpPr/>
            <p:nvPr/>
          </p:nvCxnSpPr>
          <p:spPr bwMode="auto">
            <a:xfrm rot="18227742">
              <a:off x="6895393" y="2931557"/>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60" name="Straight Arrow Connector 59"/>
            <p:cNvCxnSpPr/>
            <p:nvPr/>
          </p:nvCxnSpPr>
          <p:spPr bwMode="auto">
            <a:xfrm rot="18227742">
              <a:off x="7085366" y="3058712"/>
              <a:ext cx="342900" cy="0"/>
            </a:xfrm>
            <a:prstGeom prst="straightConnector1">
              <a:avLst/>
            </a:prstGeom>
            <a:solidFill>
              <a:schemeClr val="accent1"/>
            </a:solidFill>
            <a:ln w="9525" cap="flat" cmpd="sng" algn="ctr">
              <a:solidFill>
                <a:schemeClr val="tx1">
                  <a:lumMod val="75000"/>
                </a:schemeClr>
              </a:solidFill>
              <a:prstDash val="solid"/>
              <a:round/>
              <a:headEnd type="none" w="med" len="med"/>
              <a:tailEnd type="arrow"/>
            </a:ln>
            <a:effectLst/>
          </p:spPr>
        </p:cxnSp>
        <p:cxnSp>
          <p:nvCxnSpPr>
            <p:cNvPr id="61" name="Straight Connector 60"/>
            <p:cNvCxnSpPr/>
            <p:nvPr/>
          </p:nvCxnSpPr>
          <p:spPr bwMode="auto">
            <a:xfrm rot="2027742">
              <a:off x="6533591" y="3010458"/>
              <a:ext cx="685800" cy="0"/>
            </a:xfrm>
            <a:prstGeom prst="line">
              <a:avLst/>
            </a:prstGeom>
            <a:solidFill>
              <a:schemeClr val="accent1"/>
            </a:solidFill>
            <a:ln w="38100" cap="flat" cmpd="sng" algn="ctr">
              <a:solidFill>
                <a:srgbClr val="00B050"/>
              </a:solidFill>
              <a:prstDash val="solid"/>
              <a:round/>
              <a:headEnd type="none" w="med" len="med"/>
              <a:tailEnd type="none" w="med" len="med"/>
            </a:ln>
            <a:effectLst/>
          </p:spPr>
        </p:cxnSp>
      </p:grpSp>
      <p:sp>
        <p:nvSpPr>
          <p:cNvPr id="64" name="Oval 63"/>
          <p:cNvSpPr/>
          <p:nvPr/>
        </p:nvSpPr>
        <p:spPr bwMode="auto">
          <a:xfrm>
            <a:off x="6532296" y="2760902"/>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bwMode="auto">
          <a:xfrm>
            <a:off x="7103796" y="3138678"/>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TextBox 65"/>
          <p:cNvSpPr txBox="1"/>
          <p:nvPr/>
        </p:nvSpPr>
        <p:spPr>
          <a:xfrm>
            <a:off x="6425076" y="2444740"/>
            <a:ext cx="332142" cy="369332"/>
          </a:xfrm>
          <a:prstGeom prst="rect">
            <a:avLst/>
          </a:prstGeom>
          <a:noFill/>
        </p:spPr>
        <p:txBody>
          <a:bodyPr wrap="none" rtlCol="0">
            <a:spAutoFit/>
          </a:bodyPr>
          <a:lstStyle/>
          <a:p>
            <a:r>
              <a:rPr lang="en-US" sz="1800" dirty="0" smtClean="0">
                <a:solidFill>
                  <a:srgbClr val="FF0000"/>
                </a:solidFill>
              </a:rPr>
              <a:t>1</a:t>
            </a:r>
            <a:endParaRPr lang="en-US" sz="1800" dirty="0">
              <a:solidFill>
                <a:srgbClr val="FF0000"/>
              </a:solidFill>
            </a:endParaRPr>
          </a:p>
        </p:txBody>
      </p:sp>
      <p:sp>
        <p:nvSpPr>
          <p:cNvPr id="67" name="TextBox 66"/>
          <p:cNvSpPr txBox="1"/>
          <p:nvPr/>
        </p:nvSpPr>
        <p:spPr>
          <a:xfrm>
            <a:off x="7160440" y="2931846"/>
            <a:ext cx="332142" cy="369332"/>
          </a:xfrm>
          <a:prstGeom prst="rect">
            <a:avLst/>
          </a:prstGeom>
          <a:noFill/>
        </p:spPr>
        <p:txBody>
          <a:bodyPr wrap="none" rtlCol="0">
            <a:spAutoFit/>
          </a:bodyPr>
          <a:lstStyle/>
          <a:p>
            <a:r>
              <a:rPr lang="en-US" sz="1800" dirty="0">
                <a:solidFill>
                  <a:srgbClr val="FF0000"/>
                </a:solidFill>
              </a:rPr>
              <a:t>2</a:t>
            </a:r>
          </a:p>
        </p:txBody>
      </p:sp>
      <p:sp>
        <p:nvSpPr>
          <p:cNvPr id="68" name="Oval 67"/>
          <p:cNvSpPr/>
          <p:nvPr/>
        </p:nvSpPr>
        <p:spPr bwMode="auto">
          <a:xfrm>
            <a:off x="7429500" y="2228850"/>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9" name="Straight Arrow Connector 68"/>
          <p:cNvCxnSpPr/>
          <p:nvPr/>
        </p:nvCxnSpPr>
        <p:spPr bwMode="auto">
          <a:xfrm>
            <a:off x="7535708" y="3478058"/>
            <a:ext cx="337842" cy="21191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70" name="Rectangle 69"/>
              <p:cNvSpPr/>
              <p:nvPr/>
            </p:nvSpPr>
            <p:spPr>
              <a:xfrm>
                <a:off x="7429500" y="3595985"/>
                <a:ext cx="75206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i="1">
                                  <a:solidFill>
                                    <a:srgbClr val="002060"/>
                                  </a:solidFill>
                                  <a:latin typeface="Cambria Math"/>
                                  <a:ea typeface="Cambria Math"/>
                                </a:rPr>
                                <m:t>𝑢</m:t>
                              </m:r>
                            </m:e>
                          </m:acc>
                        </m:e>
                        <m:sub>
                          <m:r>
                            <a:rPr lang="en-US" b="1" i="1" smtClean="0">
                              <a:solidFill>
                                <a:srgbClr val="002060"/>
                              </a:solidFill>
                              <a:latin typeface="Cambria Math"/>
                              <a:ea typeface="Cambria Math"/>
                            </a:rPr>
                            <m:t>𝟏𝟐</m:t>
                          </m:r>
                        </m:sub>
                      </m:sSub>
                    </m:oMath>
                  </m:oMathPara>
                </a14:m>
                <a:endParaRPr lang="en-US" dirty="0"/>
              </a:p>
            </p:txBody>
          </p:sp>
        </mc:Choice>
        <mc:Fallback xmlns="">
          <p:sp>
            <p:nvSpPr>
              <p:cNvPr id="70" name="Rectangle 69"/>
              <p:cNvSpPr>
                <a:spLocks noRot="1" noChangeAspect="1" noMove="1" noResize="1" noEditPoints="1" noAdjustHandles="1" noChangeArrowheads="1" noChangeShapeType="1" noTextEdit="1"/>
              </p:cNvSpPr>
              <p:nvPr/>
            </p:nvSpPr>
            <p:spPr>
              <a:xfrm>
                <a:off x="7429500" y="3595985"/>
                <a:ext cx="752065" cy="461665"/>
              </a:xfrm>
              <a:prstGeom prst="rect">
                <a:avLst/>
              </a:prstGeom>
              <a:blipFill rotWithShape="1">
                <a:blip r:embed="rId5"/>
                <a:stretch>
                  <a:fillRect t="-1316" r="-7317" b="-3947"/>
                </a:stretch>
              </a:blipFill>
            </p:spPr>
            <p:txBody>
              <a:bodyPr/>
              <a:lstStyle/>
              <a:p>
                <a:r>
                  <a:rPr lang="en-US">
                    <a:noFill/>
                  </a:rPr>
                  <a:t> </a:t>
                </a:r>
              </a:p>
            </p:txBody>
          </p:sp>
        </mc:Fallback>
      </mc:AlternateContent>
      <p:cxnSp>
        <p:nvCxnSpPr>
          <p:cNvPr id="71" name="Straight Arrow Connector 70"/>
          <p:cNvCxnSpPr>
            <a:stCxn id="64" idx="7"/>
          </p:cNvCxnSpPr>
          <p:nvPr/>
        </p:nvCxnSpPr>
        <p:spPr bwMode="auto">
          <a:xfrm flipV="1">
            <a:off x="6633760" y="2343150"/>
            <a:ext cx="795740" cy="43516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72" name="Rectangle 71"/>
              <p:cNvSpPr/>
              <p:nvPr/>
            </p:nvSpPr>
            <p:spPr>
              <a:xfrm>
                <a:off x="6760896" y="2025538"/>
                <a:ext cx="60619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1" i="1">
                                  <a:solidFill>
                                    <a:srgbClr val="002060"/>
                                  </a:solidFill>
                                  <a:latin typeface="Cambria Math"/>
                                  <a:ea typeface="Cambria Math"/>
                                </a:rPr>
                                <m:t>𝒓</m:t>
                              </m:r>
                            </m:e>
                          </m:acc>
                        </m:e>
                        <m:sub>
                          <m:r>
                            <a:rPr lang="en-US" b="1" i="1">
                              <a:solidFill>
                                <a:srgbClr val="002060"/>
                              </a:solidFill>
                              <a:latin typeface="Cambria Math"/>
                              <a:ea typeface="Cambria Math"/>
                            </a:rPr>
                            <m:t>𝟏</m:t>
                          </m:r>
                        </m:sub>
                      </m:sSub>
                    </m:oMath>
                  </m:oMathPara>
                </a14:m>
                <a:endParaRPr lang="en-US" dirty="0"/>
              </a:p>
            </p:txBody>
          </p:sp>
        </mc:Choice>
        <mc:Fallback xmlns="">
          <p:sp>
            <p:nvSpPr>
              <p:cNvPr id="72" name="Rectangle 71"/>
              <p:cNvSpPr>
                <a:spLocks noRot="1" noChangeAspect="1" noMove="1" noResize="1" noEditPoints="1" noAdjustHandles="1" noChangeArrowheads="1" noChangeShapeType="1" noTextEdit="1"/>
              </p:cNvSpPr>
              <p:nvPr/>
            </p:nvSpPr>
            <p:spPr>
              <a:xfrm>
                <a:off x="6760896" y="2025538"/>
                <a:ext cx="606192" cy="461665"/>
              </a:xfrm>
              <a:prstGeom prst="rect">
                <a:avLst/>
              </a:prstGeom>
              <a:blipFill rotWithShape="1">
                <a:blip r:embed="rId6"/>
                <a:stretch>
                  <a:fillRect b="-3947"/>
                </a:stretch>
              </a:blipFill>
            </p:spPr>
            <p:txBody>
              <a:bodyPr/>
              <a:lstStyle/>
              <a:p>
                <a:r>
                  <a:rPr lang="en-US">
                    <a:noFill/>
                  </a:rPr>
                  <a:t> </a:t>
                </a:r>
              </a:p>
            </p:txBody>
          </p:sp>
        </mc:Fallback>
      </mc:AlternateContent>
      <p:cxnSp>
        <p:nvCxnSpPr>
          <p:cNvPr id="73" name="Straight Arrow Connector 72"/>
          <p:cNvCxnSpPr/>
          <p:nvPr/>
        </p:nvCxnSpPr>
        <p:spPr bwMode="auto">
          <a:xfrm rot="16200000">
            <a:off x="7472742" y="3206216"/>
            <a:ext cx="337842" cy="211910"/>
          </a:xfrm>
          <a:prstGeom prst="straightConnector1">
            <a:avLst/>
          </a:prstGeom>
          <a:solidFill>
            <a:schemeClr val="accent1"/>
          </a:solidFill>
          <a:ln w="25400" cap="flat" cmpd="sng" algn="ctr">
            <a:solidFill>
              <a:srgbClr val="00206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74" name="Rectangle 73"/>
              <p:cNvSpPr/>
              <p:nvPr/>
            </p:nvSpPr>
            <p:spPr>
              <a:xfrm>
                <a:off x="7578498" y="2768994"/>
                <a:ext cx="77450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b="0" i="1" smtClean="0">
                                  <a:solidFill>
                                    <a:srgbClr val="002060"/>
                                  </a:solidFill>
                                  <a:latin typeface="Cambria Math"/>
                                  <a:ea typeface="Cambria Math"/>
                                </a:rPr>
                                <m:t>𝑛</m:t>
                              </m:r>
                            </m:e>
                          </m:acc>
                        </m:e>
                        <m:sub>
                          <m:r>
                            <a:rPr lang="en-US" b="1" i="1" smtClean="0">
                              <a:solidFill>
                                <a:srgbClr val="002060"/>
                              </a:solidFill>
                              <a:latin typeface="Cambria Math"/>
                              <a:ea typeface="Cambria Math"/>
                            </a:rPr>
                            <m:t>𝟏𝟐</m:t>
                          </m:r>
                        </m:sub>
                      </m:sSub>
                    </m:oMath>
                  </m:oMathPara>
                </a14:m>
                <a:endParaRPr lang="en-US" dirty="0"/>
              </a:p>
            </p:txBody>
          </p:sp>
        </mc:Choice>
        <mc:Fallback xmlns="">
          <p:sp>
            <p:nvSpPr>
              <p:cNvPr id="74" name="Rectangle 73"/>
              <p:cNvSpPr>
                <a:spLocks noRot="1" noChangeAspect="1" noMove="1" noResize="1" noEditPoints="1" noAdjustHandles="1" noChangeArrowheads="1" noChangeShapeType="1" noTextEdit="1"/>
              </p:cNvSpPr>
              <p:nvPr/>
            </p:nvSpPr>
            <p:spPr>
              <a:xfrm>
                <a:off x="7578498" y="2768994"/>
                <a:ext cx="774506" cy="461665"/>
              </a:xfrm>
              <a:prstGeom prst="rect">
                <a:avLst/>
              </a:prstGeom>
              <a:blipFill rotWithShape="1">
                <a:blip r:embed="rId7"/>
                <a:stretch>
                  <a:fillRect t="-1316" r="-6299" b="-3947"/>
                </a:stretch>
              </a:blipFill>
            </p:spPr>
            <p:txBody>
              <a:bodyPr/>
              <a:lstStyle/>
              <a:p>
                <a:r>
                  <a:rPr lang="en-US">
                    <a:noFill/>
                  </a:rPr>
                  <a:t> </a:t>
                </a:r>
              </a:p>
            </p:txBody>
          </p:sp>
        </mc:Fallback>
      </mc:AlternateContent>
    </p:spTree>
    <p:extLst>
      <p:ext uri="{BB962C8B-B14F-4D97-AF65-F5344CB8AC3E}">
        <p14:creationId xmlns:p14="http://schemas.microsoft.com/office/powerpoint/2010/main" val="40161694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bwMode="auto">
          <a:xfrm>
            <a:off x="5850542" y="2095837"/>
            <a:ext cx="1893536" cy="1561763"/>
          </a:xfrm>
          <a:custGeom>
            <a:avLst/>
            <a:gdLst>
              <a:gd name="connsiteX0" fmla="*/ 275129 w 1893536"/>
              <a:gd name="connsiteY0" fmla="*/ 1068149 h 1561763"/>
              <a:gd name="connsiteX1" fmla="*/ 833479 w 1893536"/>
              <a:gd name="connsiteY1" fmla="*/ 1464659 h 1561763"/>
              <a:gd name="connsiteX2" fmla="*/ 1529394 w 1893536"/>
              <a:gd name="connsiteY2" fmla="*/ 1561763 h 1561763"/>
              <a:gd name="connsiteX3" fmla="*/ 1893536 w 1893536"/>
              <a:gd name="connsiteY3" fmla="*/ 1254266 h 1561763"/>
              <a:gd name="connsiteX4" fmla="*/ 1375646 w 1893536"/>
              <a:gd name="connsiteY4" fmla="*/ 372234 h 1561763"/>
              <a:gd name="connsiteX5" fmla="*/ 582626 w 1893536"/>
              <a:gd name="connsiteY5" fmla="*/ 0 h 1561763"/>
              <a:gd name="connsiteX6" fmla="*/ 40460 w 1893536"/>
              <a:gd name="connsiteY6" fmla="*/ 137565 h 1561763"/>
              <a:gd name="connsiteX7" fmla="*/ 0 w 1893536"/>
              <a:gd name="connsiteY7" fmla="*/ 760651 h 1561763"/>
              <a:gd name="connsiteX8" fmla="*/ 275129 w 1893536"/>
              <a:gd name="connsiteY8" fmla="*/ 1068149 h 1561763"/>
              <a:gd name="connsiteX0" fmla="*/ 256079 w 1893536"/>
              <a:gd name="connsiteY0" fmla="*/ 1075769 h 1561763"/>
              <a:gd name="connsiteX1" fmla="*/ 833479 w 1893536"/>
              <a:gd name="connsiteY1" fmla="*/ 1464659 h 1561763"/>
              <a:gd name="connsiteX2" fmla="*/ 1529394 w 1893536"/>
              <a:gd name="connsiteY2" fmla="*/ 1561763 h 1561763"/>
              <a:gd name="connsiteX3" fmla="*/ 1893536 w 1893536"/>
              <a:gd name="connsiteY3" fmla="*/ 1254266 h 1561763"/>
              <a:gd name="connsiteX4" fmla="*/ 1375646 w 1893536"/>
              <a:gd name="connsiteY4" fmla="*/ 372234 h 1561763"/>
              <a:gd name="connsiteX5" fmla="*/ 582626 w 1893536"/>
              <a:gd name="connsiteY5" fmla="*/ 0 h 1561763"/>
              <a:gd name="connsiteX6" fmla="*/ 40460 w 1893536"/>
              <a:gd name="connsiteY6" fmla="*/ 137565 h 1561763"/>
              <a:gd name="connsiteX7" fmla="*/ 0 w 1893536"/>
              <a:gd name="connsiteY7" fmla="*/ 760651 h 1561763"/>
              <a:gd name="connsiteX8" fmla="*/ 256079 w 1893536"/>
              <a:gd name="connsiteY8" fmla="*/ 1075769 h 15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536" h="1561763">
                <a:moveTo>
                  <a:pt x="256079" y="1075769"/>
                </a:moveTo>
                <a:lnTo>
                  <a:pt x="833479" y="1464659"/>
                </a:lnTo>
                <a:lnTo>
                  <a:pt x="1529394" y="1561763"/>
                </a:lnTo>
                <a:lnTo>
                  <a:pt x="1893536" y="1254266"/>
                </a:lnTo>
                <a:lnTo>
                  <a:pt x="1375646" y="372234"/>
                </a:lnTo>
                <a:lnTo>
                  <a:pt x="582626" y="0"/>
                </a:lnTo>
                <a:lnTo>
                  <a:pt x="40460" y="137565"/>
                </a:lnTo>
                <a:lnTo>
                  <a:pt x="0" y="760651"/>
                </a:lnTo>
                <a:lnTo>
                  <a:pt x="256079" y="1075769"/>
                </a:lnTo>
                <a:close/>
              </a:path>
            </a:pathLst>
          </a:custGeom>
          <a:solidFill>
            <a:srgbClr val="FFFF00">
              <a:alpha val="50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Hand-crafted Mesh as Support</a:t>
            </a:r>
            <a:endParaRPr lang="en-US" dirty="0"/>
          </a:p>
        </p:txBody>
      </p:sp>
      <p:sp>
        <p:nvSpPr>
          <p:cNvPr id="16" name="Content Placeholder 15"/>
          <p:cNvSpPr>
            <a:spLocks noGrp="1"/>
          </p:cNvSpPr>
          <p:nvPr>
            <p:ph sz="quarter" idx="10"/>
          </p:nvPr>
        </p:nvSpPr>
        <p:spPr>
          <a:xfrm>
            <a:off x="533400" y="1504950"/>
            <a:ext cx="4724400" cy="2743200"/>
          </a:xfrm>
        </p:spPr>
        <p:txBody>
          <a:bodyPr/>
          <a:lstStyle/>
          <a:p>
            <a:r>
              <a:rPr lang="en-US" sz="1800" dirty="0" smtClean="0"/>
              <a:t>Idea</a:t>
            </a:r>
          </a:p>
          <a:p>
            <a:pPr lvl="1"/>
            <a:r>
              <a:rPr lang="en-US" sz="1600" dirty="0" smtClean="0"/>
              <a:t>Compute flow field based on source segments such that the total potential is constant on the boundary</a:t>
            </a:r>
          </a:p>
          <a:p>
            <a:pPr lvl="1"/>
            <a:r>
              <a:rPr lang="en-US" sz="1600" dirty="0" smtClean="0"/>
              <a:t>Then, the model surfaces will be an </a:t>
            </a:r>
            <a:r>
              <a:rPr lang="en-US" sz="1600" dirty="0" err="1" smtClean="0"/>
              <a:t>isosurface</a:t>
            </a:r>
            <a:r>
              <a:rPr lang="en-US" sz="1600" dirty="0" smtClean="0"/>
              <a:t> in the potential </a:t>
            </a:r>
            <a:r>
              <a:rPr lang="en-US" sz="1600" dirty="0" smtClean="0"/>
              <a:t>field</a:t>
            </a:r>
          </a:p>
          <a:p>
            <a:pPr lvl="1"/>
            <a:r>
              <a:rPr lang="en-US" sz="1600" dirty="0" smtClean="0"/>
              <a:t>If we use linear or polygonal sources, may be able to model surfaces that are perfectly flat and/or that contain slope discontinuities</a:t>
            </a:r>
            <a:endParaRPr lang="en-US" sz="1600" dirty="0"/>
          </a:p>
        </p:txBody>
      </p:sp>
      <p:grpSp>
        <p:nvGrpSpPr>
          <p:cNvPr id="4" name="Group 3"/>
          <p:cNvGrpSpPr/>
          <p:nvPr/>
        </p:nvGrpSpPr>
        <p:grpSpPr>
          <a:xfrm>
            <a:off x="5486400" y="1657350"/>
            <a:ext cx="2743200" cy="2743200"/>
            <a:chOff x="5486400" y="1657350"/>
            <a:chExt cx="2743200" cy="2743200"/>
          </a:xfrm>
        </p:grpSpPr>
        <p:cxnSp>
          <p:nvCxnSpPr>
            <p:cNvPr id="5" name="Straight Connector 4"/>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6" name="Straight Connector 5"/>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7" name="Straight Connector 6"/>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grpSp>
      <p:grpSp>
        <p:nvGrpSpPr>
          <p:cNvPr id="31" name="Group 30"/>
          <p:cNvGrpSpPr/>
          <p:nvPr/>
        </p:nvGrpSpPr>
        <p:grpSpPr>
          <a:xfrm>
            <a:off x="5084762" y="3404218"/>
            <a:ext cx="1430338" cy="1495544"/>
            <a:chOff x="4970926" y="3502938"/>
            <a:chExt cx="1430338" cy="1495544"/>
          </a:xfrm>
        </p:grpSpPr>
        <p:cxnSp>
          <p:nvCxnSpPr>
            <p:cNvPr id="32" name="Straight Arrow Connector 31"/>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3" name="Straight Arrow Connector 32"/>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 name="TextBox 33"/>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5" name="TextBox 34"/>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spTree>
    <p:extLst>
      <p:ext uri="{BB962C8B-B14F-4D97-AF65-F5344CB8AC3E}">
        <p14:creationId xmlns:p14="http://schemas.microsoft.com/office/powerpoint/2010/main" val="23945674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bwMode="auto">
          <a:xfrm>
            <a:off x="5850542" y="2095837"/>
            <a:ext cx="1893536" cy="1561763"/>
          </a:xfrm>
          <a:custGeom>
            <a:avLst/>
            <a:gdLst>
              <a:gd name="connsiteX0" fmla="*/ 275129 w 1893536"/>
              <a:gd name="connsiteY0" fmla="*/ 1068149 h 1561763"/>
              <a:gd name="connsiteX1" fmla="*/ 833479 w 1893536"/>
              <a:gd name="connsiteY1" fmla="*/ 1464659 h 1561763"/>
              <a:gd name="connsiteX2" fmla="*/ 1529394 w 1893536"/>
              <a:gd name="connsiteY2" fmla="*/ 1561763 h 1561763"/>
              <a:gd name="connsiteX3" fmla="*/ 1893536 w 1893536"/>
              <a:gd name="connsiteY3" fmla="*/ 1254266 h 1561763"/>
              <a:gd name="connsiteX4" fmla="*/ 1375646 w 1893536"/>
              <a:gd name="connsiteY4" fmla="*/ 372234 h 1561763"/>
              <a:gd name="connsiteX5" fmla="*/ 582626 w 1893536"/>
              <a:gd name="connsiteY5" fmla="*/ 0 h 1561763"/>
              <a:gd name="connsiteX6" fmla="*/ 40460 w 1893536"/>
              <a:gd name="connsiteY6" fmla="*/ 137565 h 1561763"/>
              <a:gd name="connsiteX7" fmla="*/ 0 w 1893536"/>
              <a:gd name="connsiteY7" fmla="*/ 760651 h 1561763"/>
              <a:gd name="connsiteX8" fmla="*/ 275129 w 1893536"/>
              <a:gd name="connsiteY8" fmla="*/ 1068149 h 1561763"/>
              <a:gd name="connsiteX0" fmla="*/ 256079 w 1893536"/>
              <a:gd name="connsiteY0" fmla="*/ 1075769 h 1561763"/>
              <a:gd name="connsiteX1" fmla="*/ 833479 w 1893536"/>
              <a:gd name="connsiteY1" fmla="*/ 1464659 h 1561763"/>
              <a:gd name="connsiteX2" fmla="*/ 1529394 w 1893536"/>
              <a:gd name="connsiteY2" fmla="*/ 1561763 h 1561763"/>
              <a:gd name="connsiteX3" fmla="*/ 1893536 w 1893536"/>
              <a:gd name="connsiteY3" fmla="*/ 1254266 h 1561763"/>
              <a:gd name="connsiteX4" fmla="*/ 1375646 w 1893536"/>
              <a:gd name="connsiteY4" fmla="*/ 372234 h 1561763"/>
              <a:gd name="connsiteX5" fmla="*/ 582626 w 1893536"/>
              <a:gd name="connsiteY5" fmla="*/ 0 h 1561763"/>
              <a:gd name="connsiteX6" fmla="*/ 40460 w 1893536"/>
              <a:gd name="connsiteY6" fmla="*/ 137565 h 1561763"/>
              <a:gd name="connsiteX7" fmla="*/ 0 w 1893536"/>
              <a:gd name="connsiteY7" fmla="*/ 760651 h 1561763"/>
              <a:gd name="connsiteX8" fmla="*/ 256079 w 1893536"/>
              <a:gd name="connsiteY8" fmla="*/ 1075769 h 15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536" h="1561763">
                <a:moveTo>
                  <a:pt x="256079" y="1075769"/>
                </a:moveTo>
                <a:lnTo>
                  <a:pt x="833479" y="1464659"/>
                </a:lnTo>
                <a:lnTo>
                  <a:pt x="1529394" y="1561763"/>
                </a:lnTo>
                <a:lnTo>
                  <a:pt x="1893536" y="1254266"/>
                </a:lnTo>
                <a:lnTo>
                  <a:pt x="1375646" y="372234"/>
                </a:lnTo>
                <a:lnTo>
                  <a:pt x="582626" y="0"/>
                </a:lnTo>
                <a:lnTo>
                  <a:pt x="40460" y="137565"/>
                </a:lnTo>
                <a:lnTo>
                  <a:pt x="0" y="760651"/>
                </a:lnTo>
                <a:lnTo>
                  <a:pt x="256079" y="1075769"/>
                </a:lnTo>
                <a:close/>
              </a:path>
            </a:pathLst>
          </a:custGeom>
          <a:solidFill>
            <a:srgbClr val="FFFF00">
              <a:alpha val="50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Hand-crafted Mesh as Support</a:t>
            </a:r>
            <a:endParaRPr lang="en-US" dirty="0"/>
          </a:p>
        </p:txBody>
      </p:sp>
      <p:sp>
        <p:nvSpPr>
          <p:cNvPr id="16" name="Content Placeholder 15"/>
          <p:cNvSpPr>
            <a:spLocks noGrp="1"/>
          </p:cNvSpPr>
          <p:nvPr>
            <p:ph sz="quarter" idx="10"/>
          </p:nvPr>
        </p:nvSpPr>
        <p:spPr>
          <a:xfrm>
            <a:off x="342900" y="1200150"/>
            <a:ext cx="4953000" cy="2743200"/>
          </a:xfrm>
        </p:spPr>
        <p:txBody>
          <a:bodyPr/>
          <a:lstStyle/>
          <a:p>
            <a:r>
              <a:rPr lang="en-US" sz="1600" dirty="0" smtClean="0"/>
              <a:t>Similar to the method used for traditional RBF-based implicit surface modeling, build </a:t>
            </a:r>
            <a:r>
              <a:rPr lang="en-US" sz="1600" dirty="0" smtClean="0"/>
              <a:t>system of equations</a:t>
            </a:r>
            <a:endParaRPr lang="en-US" sz="1600" dirty="0"/>
          </a:p>
        </p:txBody>
      </p:sp>
      <p:grpSp>
        <p:nvGrpSpPr>
          <p:cNvPr id="4" name="Group 3"/>
          <p:cNvGrpSpPr/>
          <p:nvPr/>
        </p:nvGrpSpPr>
        <p:grpSpPr>
          <a:xfrm>
            <a:off x="5486400" y="1657350"/>
            <a:ext cx="2743200" cy="2743200"/>
            <a:chOff x="5486400" y="1657350"/>
            <a:chExt cx="2743200" cy="2743200"/>
          </a:xfrm>
        </p:grpSpPr>
        <p:cxnSp>
          <p:nvCxnSpPr>
            <p:cNvPr id="5" name="Straight Connector 4"/>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6" name="Straight Connector 5"/>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7" name="Straight Connector 6"/>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grpSp>
      <p:grpSp>
        <p:nvGrpSpPr>
          <p:cNvPr id="31" name="Group 30"/>
          <p:cNvGrpSpPr/>
          <p:nvPr/>
        </p:nvGrpSpPr>
        <p:grpSpPr>
          <a:xfrm>
            <a:off x="5084762" y="3404218"/>
            <a:ext cx="1430338" cy="1495544"/>
            <a:chOff x="4970926" y="3502938"/>
            <a:chExt cx="1430338" cy="1495544"/>
          </a:xfrm>
        </p:grpSpPr>
        <p:cxnSp>
          <p:nvCxnSpPr>
            <p:cNvPr id="32" name="Straight Arrow Connector 31"/>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3" name="Straight Arrow Connector 32"/>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 name="TextBox 33"/>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5" name="TextBox 34"/>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17" name="Group 16"/>
          <p:cNvGrpSpPr/>
          <p:nvPr/>
        </p:nvGrpSpPr>
        <p:grpSpPr>
          <a:xfrm rot="2027742">
            <a:off x="6057900" y="3028951"/>
            <a:ext cx="685800" cy="685799"/>
            <a:chOff x="6057900" y="3028951"/>
            <a:chExt cx="685800" cy="685799"/>
          </a:xfrm>
        </p:grpSpPr>
        <p:cxnSp>
          <p:nvCxnSpPr>
            <p:cNvPr id="28" name="Straight Arrow Connector 27"/>
            <p:cNvCxnSpPr/>
            <p:nvPr/>
          </p:nvCxnSpPr>
          <p:spPr bwMode="auto">
            <a:xfrm rot="5400000" flipV="1">
              <a:off x="58864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4" name="Straight Arrow Connector 43"/>
            <p:cNvCxnSpPr/>
            <p:nvPr/>
          </p:nvCxnSpPr>
          <p:spPr bwMode="auto">
            <a:xfrm rot="5400000" flipV="1">
              <a:off x="61150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6" name="Straight Arrow Connector 45"/>
            <p:cNvCxnSpPr/>
            <p:nvPr/>
          </p:nvCxnSpPr>
          <p:spPr bwMode="auto">
            <a:xfrm rot="5400000" flipV="1">
              <a:off x="63436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7" name="Straight Arrow Connector 46"/>
            <p:cNvCxnSpPr/>
            <p:nvPr/>
          </p:nvCxnSpPr>
          <p:spPr bwMode="auto">
            <a:xfrm rot="5400000" flipV="1">
              <a:off x="65722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9" name="Straight Arrow Connector 48"/>
            <p:cNvCxnSpPr/>
            <p:nvPr/>
          </p:nvCxnSpPr>
          <p:spPr bwMode="auto">
            <a:xfrm rot="16200000">
              <a:off x="58864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50" name="Straight Arrow Connector 49"/>
            <p:cNvCxnSpPr/>
            <p:nvPr/>
          </p:nvCxnSpPr>
          <p:spPr bwMode="auto">
            <a:xfrm rot="16200000">
              <a:off x="61150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51" name="Straight Arrow Connector 50"/>
            <p:cNvCxnSpPr/>
            <p:nvPr/>
          </p:nvCxnSpPr>
          <p:spPr bwMode="auto">
            <a:xfrm rot="16200000">
              <a:off x="63436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52" name="Straight Arrow Connector 51"/>
            <p:cNvCxnSpPr/>
            <p:nvPr/>
          </p:nvCxnSpPr>
          <p:spPr bwMode="auto">
            <a:xfrm rot="16200000">
              <a:off x="65722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12" name="Straight Connector 11"/>
            <p:cNvCxnSpPr/>
            <p:nvPr/>
          </p:nvCxnSpPr>
          <p:spPr bwMode="auto">
            <a:xfrm>
              <a:off x="6057900" y="3371850"/>
              <a:ext cx="685800" cy="0"/>
            </a:xfrm>
            <a:prstGeom prst="line">
              <a:avLst/>
            </a:prstGeom>
            <a:solidFill>
              <a:schemeClr val="accent1"/>
            </a:solidFill>
            <a:ln w="38100" cap="flat" cmpd="sng" algn="ctr">
              <a:solidFill>
                <a:srgbClr val="00B050"/>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5" name="Rectangle 14"/>
              <p:cNvSpPr/>
              <p:nvPr/>
            </p:nvSpPr>
            <p:spPr>
              <a:xfrm>
                <a:off x="5943600" y="3600450"/>
                <a:ext cx="5876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2060"/>
                              </a:solidFill>
                              <a:latin typeface="Cambria Math"/>
                              <a:ea typeface="Cambria Math"/>
                            </a:rPr>
                          </m:ctrlPr>
                        </m:sSubPr>
                        <m:e>
                          <m:r>
                            <a:rPr lang="en-US" i="1" dirty="0" smtClean="0">
                              <a:solidFill>
                                <a:srgbClr val="002060"/>
                              </a:solidFill>
                              <a:latin typeface="Cambria Math"/>
                              <a:ea typeface="Cambria Math"/>
                            </a:rPr>
                            <m:t>𝜎</m:t>
                          </m:r>
                        </m:e>
                        <m:sub>
                          <m:r>
                            <a:rPr lang="en-US" b="0" i="1" dirty="0" smtClean="0">
                              <a:solidFill>
                                <a:srgbClr val="002060"/>
                              </a:solidFill>
                              <a:latin typeface="Cambria Math"/>
                              <a:ea typeface="Cambria Math"/>
                            </a:rPr>
                            <m:t>1</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5943600" y="3600450"/>
                <a:ext cx="587660" cy="461665"/>
              </a:xfrm>
              <a:prstGeom prst="rect">
                <a:avLst/>
              </a:prstGeom>
              <a:blipFill rotWithShape="1">
                <a:blip r:embed="rId3"/>
                <a:stretch>
                  <a:fillRect b="-4000"/>
                </a:stretch>
              </a:blipFill>
            </p:spPr>
            <p:txBody>
              <a:bodyPr/>
              <a:lstStyle/>
              <a:p>
                <a:r>
                  <a:rPr lang="en-US">
                    <a:noFill/>
                  </a:rPr>
                  <a:t> </a:t>
                </a:r>
              </a:p>
            </p:txBody>
          </p:sp>
        </mc:Fallback>
      </mc:AlternateContent>
      <p:grpSp>
        <p:nvGrpSpPr>
          <p:cNvPr id="36" name="Group 35"/>
          <p:cNvGrpSpPr/>
          <p:nvPr/>
        </p:nvGrpSpPr>
        <p:grpSpPr>
          <a:xfrm rot="537917">
            <a:off x="6687978" y="3277053"/>
            <a:ext cx="685800" cy="685799"/>
            <a:chOff x="6057900" y="3028951"/>
            <a:chExt cx="685800" cy="685799"/>
          </a:xfrm>
        </p:grpSpPr>
        <p:cxnSp>
          <p:nvCxnSpPr>
            <p:cNvPr id="37" name="Straight Arrow Connector 36"/>
            <p:cNvCxnSpPr/>
            <p:nvPr/>
          </p:nvCxnSpPr>
          <p:spPr bwMode="auto">
            <a:xfrm rot="5400000" flipV="1">
              <a:off x="58864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38" name="Straight Arrow Connector 37"/>
            <p:cNvCxnSpPr/>
            <p:nvPr/>
          </p:nvCxnSpPr>
          <p:spPr bwMode="auto">
            <a:xfrm rot="5400000" flipV="1">
              <a:off x="61150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0" name="Straight Arrow Connector 39"/>
            <p:cNvCxnSpPr/>
            <p:nvPr/>
          </p:nvCxnSpPr>
          <p:spPr bwMode="auto">
            <a:xfrm rot="5400000" flipV="1">
              <a:off x="63436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1" name="Straight Arrow Connector 40"/>
            <p:cNvCxnSpPr/>
            <p:nvPr/>
          </p:nvCxnSpPr>
          <p:spPr bwMode="auto">
            <a:xfrm rot="5400000" flipV="1">
              <a:off x="65722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3" name="Straight Arrow Connector 42"/>
            <p:cNvCxnSpPr/>
            <p:nvPr/>
          </p:nvCxnSpPr>
          <p:spPr bwMode="auto">
            <a:xfrm rot="16200000">
              <a:off x="58864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5" name="Straight Arrow Connector 44"/>
            <p:cNvCxnSpPr/>
            <p:nvPr/>
          </p:nvCxnSpPr>
          <p:spPr bwMode="auto">
            <a:xfrm rot="16200000">
              <a:off x="61150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8" name="Straight Arrow Connector 47"/>
            <p:cNvCxnSpPr/>
            <p:nvPr/>
          </p:nvCxnSpPr>
          <p:spPr bwMode="auto">
            <a:xfrm rot="16200000">
              <a:off x="63436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53" name="Straight Arrow Connector 52"/>
            <p:cNvCxnSpPr/>
            <p:nvPr/>
          </p:nvCxnSpPr>
          <p:spPr bwMode="auto">
            <a:xfrm rot="16200000">
              <a:off x="65722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54" name="Straight Connector 53"/>
            <p:cNvCxnSpPr/>
            <p:nvPr/>
          </p:nvCxnSpPr>
          <p:spPr bwMode="auto">
            <a:xfrm>
              <a:off x="6057900" y="3371850"/>
              <a:ext cx="685800" cy="0"/>
            </a:xfrm>
            <a:prstGeom prst="line">
              <a:avLst/>
            </a:prstGeom>
            <a:solidFill>
              <a:schemeClr val="accent1"/>
            </a:solidFill>
            <a:ln w="38100" cap="flat" cmpd="sng" algn="ctr">
              <a:solidFill>
                <a:srgbClr val="00B050"/>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55" name="Rectangle 54"/>
              <p:cNvSpPr/>
              <p:nvPr/>
            </p:nvSpPr>
            <p:spPr>
              <a:xfrm>
                <a:off x="6629400" y="3806190"/>
                <a:ext cx="5947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2060"/>
                              </a:solidFill>
                              <a:latin typeface="Cambria Math"/>
                              <a:ea typeface="Cambria Math"/>
                            </a:rPr>
                          </m:ctrlPr>
                        </m:sSubPr>
                        <m:e>
                          <m:r>
                            <a:rPr lang="en-US" i="1" dirty="0" smtClean="0">
                              <a:solidFill>
                                <a:srgbClr val="002060"/>
                              </a:solidFill>
                              <a:latin typeface="Cambria Math"/>
                              <a:ea typeface="Cambria Math"/>
                            </a:rPr>
                            <m:t>𝜎</m:t>
                          </m:r>
                        </m:e>
                        <m:sub>
                          <m:r>
                            <a:rPr lang="en-US" b="0" i="1" dirty="0" smtClean="0">
                              <a:solidFill>
                                <a:srgbClr val="002060"/>
                              </a:solidFill>
                              <a:latin typeface="Cambria Math"/>
                              <a:ea typeface="Cambria Math"/>
                            </a:rPr>
                            <m:t>2</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6629400" y="3806190"/>
                <a:ext cx="594778" cy="461665"/>
              </a:xfrm>
              <a:prstGeom prst="rect">
                <a:avLst/>
              </a:prstGeom>
              <a:blipFill rotWithShape="1">
                <a:blip r:embed="rId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71500" y="1995785"/>
                <a:ext cx="4516365" cy="461665"/>
              </a:xfrm>
              <a:prstGeom prst="rect">
                <a:avLst/>
              </a:prstGeom>
              <a:noFill/>
            </p:spPr>
            <p:txBody>
              <a:bodyPr wrap="none" rtlCol="0">
                <a:spAutoFit/>
              </a:bodyPr>
              <a:lstStyle/>
              <a:p>
                <a14:m>
                  <m:oMath xmlns:m="http://schemas.openxmlformats.org/officeDocument/2006/math">
                    <m:sSup>
                      <m:sSupPr>
                        <m:ctrlPr>
                          <a:rPr lang="en-US" b="1" i="1">
                            <a:solidFill>
                              <a:srgbClr val="002060"/>
                            </a:solidFill>
                            <a:latin typeface="Cambria Math"/>
                            <a:ea typeface="Cambria Math"/>
                          </a:rPr>
                        </m:ctrlPr>
                      </m:sSupPr>
                      <m:e>
                        <m:sSub>
                          <m:sSubPr>
                            <m:ctrlPr>
                              <a:rPr lang="en-US" b="1" i="1">
                                <a:solidFill>
                                  <a:srgbClr val="002060"/>
                                </a:solidFill>
                                <a:latin typeface="Cambria Math"/>
                                <a:ea typeface="Cambria Math"/>
                              </a:rPr>
                            </m:ctrlPr>
                          </m:sSubPr>
                          <m:e>
                            <m:r>
                              <a:rPr lang="en-US" b="1" i="1">
                                <a:solidFill>
                                  <a:srgbClr val="002060"/>
                                </a:solidFill>
                                <a:latin typeface="Cambria Math"/>
                                <a:ea typeface="Cambria Math"/>
                              </a:rPr>
                              <m:t>𝚽</m:t>
                            </m:r>
                          </m:e>
                          <m:sub>
                            <m:r>
                              <a:rPr lang="en-US" b="1" i="1">
                                <a:solidFill>
                                  <a:srgbClr val="002060"/>
                                </a:solidFill>
                                <a:latin typeface="Cambria Math"/>
                                <a:ea typeface="Cambria Math"/>
                              </a:rPr>
                              <m:t>𝟏</m:t>
                            </m:r>
                          </m:sub>
                        </m:sSub>
                      </m:e>
                      <m:sup>
                        <m:r>
                          <a:rPr lang="en-US" b="1" i="1">
                            <a:solidFill>
                              <a:srgbClr val="002060"/>
                            </a:solidFill>
                            <a:latin typeface="Cambria Math"/>
                            <a:ea typeface="Cambria Math"/>
                          </a:rPr>
                          <m:t>∗</m:t>
                        </m:r>
                      </m:sup>
                    </m:sSup>
                    <m:r>
                      <a:rPr lang="en-US" b="1">
                        <a:solidFill>
                          <a:srgbClr val="002060"/>
                        </a:solidFill>
                        <a:latin typeface="Cambria Math"/>
                        <a:ea typeface="Cambria Math"/>
                      </a:rPr>
                      <m:t>=</m:t>
                    </m:r>
                    <m:sSub>
                      <m:sSubPr>
                        <m:ctrlPr>
                          <a:rPr lang="en-US" b="1" i="1" smtClean="0">
                            <a:solidFill>
                              <a:srgbClr val="002060"/>
                            </a:solidFill>
                            <a:latin typeface="Cambria Math"/>
                            <a:ea typeface="Cambria Math"/>
                          </a:rPr>
                        </m:ctrlPr>
                      </m:sSubPr>
                      <m:e>
                        <m:r>
                          <a:rPr lang="en-US" i="1" dirty="0">
                            <a:solidFill>
                              <a:srgbClr val="002060"/>
                            </a:solidFill>
                            <a:latin typeface="Cambria Math"/>
                            <a:ea typeface="Cambria Math"/>
                          </a:rPr>
                          <m:t>𝜎</m:t>
                        </m:r>
                      </m:e>
                      <m:sub>
                        <m:r>
                          <a:rPr lang="en-US" b="1" i="1" smtClean="0">
                            <a:solidFill>
                              <a:srgbClr val="002060"/>
                            </a:solidFill>
                            <a:latin typeface="Cambria Math"/>
                            <a:ea typeface="Cambria Math"/>
                          </a:rPr>
                          <m:t>𝟏</m:t>
                        </m:r>
                      </m:sub>
                    </m:sSub>
                    <m:sSub>
                      <m:sSubPr>
                        <m:ctrlPr>
                          <a:rPr lang="en-US" b="1" i="1" smtClean="0">
                            <a:solidFill>
                              <a:srgbClr val="002060"/>
                            </a:solidFill>
                            <a:latin typeface="Cambria Math"/>
                            <a:ea typeface="Cambria Math"/>
                          </a:rPr>
                        </m:ctrlPr>
                      </m:sSubPr>
                      <m:e>
                        <m:r>
                          <a:rPr lang="en-US" b="0" i="1" smtClean="0">
                            <a:solidFill>
                              <a:srgbClr val="002060"/>
                            </a:solidFill>
                            <a:latin typeface="Cambria Math"/>
                            <a:ea typeface="Cambria Math"/>
                          </a:rPr>
                          <m:t>𝑎</m:t>
                        </m:r>
                      </m:e>
                      <m:sub>
                        <m:r>
                          <a:rPr lang="en-US" b="1" i="1" smtClean="0">
                            <a:solidFill>
                              <a:srgbClr val="002060"/>
                            </a:solidFill>
                            <a:latin typeface="Cambria Math"/>
                            <a:ea typeface="Cambria Math"/>
                          </a:rPr>
                          <m:t>𝟏𝟏</m:t>
                        </m:r>
                      </m:sub>
                    </m:sSub>
                  </m:oMath>
                </a14:m>
                <a:r>
                  <a:rPr lang="en-US" dirty="0" smtClean="0">
                    <a:solidFill>
                      <a:srgbClr val="002060"/>
                    </a:solidFill>
                    <a:ea typeface="Cambria Math"/>
                  </a:rPr>
                  <a:t>+</a:t>
                </a:r>
                <a14:m>
                  <m:oMath xmlns:m="http://schemas.openxmlformats.org/officeDocument/2006/math">
                    <m:sSub>
                      <m:sSubPr>
                        <m:ctrlPr>
                          <a:rPr lang="en-US" b="1" i="1">
                            <a:solidFill>
                              <a:srgbClr val="002060"/>
                            </a:solidFill>
                            <a:latin typeface="Cambria Math"/>
                            <a:ea typeface="Cambria Math"/>
                          </a:rPr>
                        </m:ctrlPr>
                      </m:sSubPr>
                      <m:e>
                        <m:r>
                          <a:rPr lang="en-US" i="1" dirty="0">
                            <a:solidFill>
                              <a:srgbClr val="002060"/>
                            </a:solidFill>
                            <a:latin typeface="Cambria Math"/>
                            <a:ea typeface="Cambria Math"/>
                          </a:rPr>
                          <m:t>𝜎</m:t>
                        </m:r>
                      </m:e>
                      <m:sub>
                        <m:r>
                          <a:rPr lang="en-US" b="1" i="1" dirty="0" smtClean="0">
                            <a:solidFill>
                              <a:srgbClr val="002060"/>
                            </a:solidFill>
                            <a:latin typeface="Cambria Math"/>
                            <a:ea typeface="Cambria Math"/>
                          </a:rPr>
                          <m:t>𝟐</m:t>
                        </m:r>
                      </m:sub>
                    </m:sSub>
                    <m:sSub>
                      <m:sSubPr>
                        <m:ctrlPr>
                          <a:rPr lang="en-US" b="1" i="1">
                            <a:solidFill>
                              <a:srgbClr val="002060"/>
                            </a:solidFill>
                            <a:latin typeface="Cambria Math"/>
                            <a:ea typeface="Cambria Math"/>
                          </a:rPr>
                        </m:ctrlPr>
                      </m:sSubPr>
                      <m:e>
                        <m:r>
                          <a:rPr lang="en-US" i="1">
                            <a:solidFill>
                              <a:srgbClr val="002060"/>
                            </a:solidFill>
                            <a:latin typeface="Cambria Math"/>
                            <a:ea typeface="Cambria Math"/>
                          </a:rPr>
                          <m:t>𝑎</m:t>
                        </m:r>
                      </m:e>
                      <m:sub>
                        <m:r>
                          <a:rPr lang="en-US" b="1" i="1">
                            <a:solidFill>
                              <a:srgbClr val="002060"/>
                            </a:solidFill>
                            <a:latin typeface="Cambria Math"/>
                            <a:ea typeface="Cambria Math"/>
                          </a:rPr>
                          <m:t>𝟏</m:t>
                        </m:r>
                        <m:r>
                          <a:rPr lang="en-US" b="1" i="1" smtClean="0">
                            <a:solidFill>
                              <a:srgbClr val="002060"/>
                            </a:solidFill>
                            <a:latin typeface="Cambria Math"/>
                            <a:ea typeface="Cambria Math"/>
                          </a:rPr>
                          <m:t>𝟐</m:t>
                        </m:r>
                      </m:sub>
                    </m:sSub>
                  </m:oMath>
                </a14:m>
                <a:r>
                  <a:rPr lang="en-US" dirty="0" smtClean="0">
                    <a:solidFill>
                      <a:srgbClr val="002060"/>
                    </a:solidFill>
                    <a:ea typeface="Cambria Math"/>
                  </a:rPr>
                  <a:t>+</a:t>
                </a:r>
                <a14:m>
                  <m:oMath xmlns:m="http://schemas.openxmlformats.org/officeDocument/2006/math">
                    <m:sSub>
                      <m:sSubPr>
                        <m:ctrlPr>
                          <a:rPr lang="en-US" b="1" i="1" smtClean="0">
                            <a:solidFill>
                              <a:srgbClr val="002060"/>
                            </a:solidFill>
                            <a:latin typeface="Cambria Math"/>
                            <a:ea typeface="Cambria Math"/>
                          </a:rPr>
                        </m:ctrlPr>
                      </m:sSubPr>
                      <m:e>
                        <m:r>
                          <a:rPr lang="en-US" i="1" dirty="0">
                            <a:solidFill>
                              <a:srgbClr val="002060"/>
                            </a:solidFill>
                            <a:latin typeface="Cambria Math"/>
                            <a:ea typeface="Cambria Math"/>
                          </a:rPr>
                          <m:t>𝜎</m:t>
                        </m:r>
                      </m:e>
                      <m:sub>
                        <m:r>
                          <a:rPr lang="en-US" b="1" i="1" dirty="0" smtClean="0">
                            <a:solidFill>
                              <a:srgbClr val="002060"/>
                            </a:solidFill>
                            <a:latin typeface="Cambria Math"/>
                            <a:ea typeface="Cambria Math"/>
                          </a:rPr>
                          <m:t>𝟑</m:t>
                        </m:r>
                      </m:sub>
                    </m:sSub>
                    <m:sSub>
                      <m:sSubPr>
                        <m:ctrlPr>
                          <a:rPr lang="en-US" b="1" i="1">
                            <a:solidFill>
                              <a:srgbClr val="002060"/>
                            </a:solidFill>
                            <a:latin typeface="Cambria Math"/>
                            <a:ea typeface="Cambria Math"/>
                          </a:rPr>
                        </m:ctrlPr>
                      </m:sSubPr>
                      <m:e>
                        <m:r>
                          <a:rPr lang="en-US" i="1">
                            <a:solidFill>
                              <a:srgbClr val="002060"/>
                            </a:solidFill>
                            <a:latin typeface="Cambria Math"/>
                            <a:ea typeface="Cambria Math"/>
                          </a:rPr>
                          <m:t>𝑎</m:t>
                        </m:r>
                      </m:e>
                      <m:sub>
                        <m:r>
                          <a:rPr lang="en-US" b="1" i="1">
                            <a:solidFill>
                              <a:srgbClr val="002060"/>
                            </a:solidFill>
                            <a:latin typeface="Cambria Math"/>
                            <a:ea typeface="Cambria Math"/>
                          </a:rPr>
                          <m:t>𝟏</m:t>
                        </m:r>
                        <m:r>
                          <a:rPr lang="en-US" b="1" i="1" smtClean="0">
                            <a:solidFill>
                              <a:srgbClr val="002060"/>
                            </a:solidFill>
                            <a:latin typeface="Cambria Math"/>
                            <a:ea typeface="Cambria Math"/>
                          </a:rPr>
                          <m:t>𝟑</m:t>
                        </m:r>
                      </m:sub>
                    </m:sSub>
                    <m:r>
                      <a:rPr lang="en-US" b="1" i="1" smtClean="0">
                        <a:solidFill>
                          <a:srgbClr val="002060"/>
                        </a:solidFill>
                        <a:latin typeface="Cambria Math"/>
                        <a:ea typeface="Cambria Math"/>
                      </a:rPr>
                      <m:t>+…</m:t>
                    </m:r>
                  </m:oMath>
                </a14:m>
                <a:endParaRPr lang="en-US" dirty="0" smtClean="0">
                  <a:solidFill>
                    <a:srgbClr val="002060"/>
                  </a:solidFill>
                  <a:ea typeface="Cambria Math"/>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71500" y="1995785"/>
                <a:ext cx="4516365" cy="461665"/>
              </a:xfrm>
              <a:prstGeom prst="rect">
                <a:avLst/>
              </a:prstGeom>
              <a:blipFill rotWithShape="1">
                <a:blip r:embed="rId5"/>
                <a:stretch>
                  <a:fillRect l="-405" t="-11842" b="-27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04197" y="3104568"/>
                <a:ext cx="52450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a:ea typeface="Cambria Math"/>
                        </a:rPr>
                        <m:t>…</m:t>
                      </m:r>
                    </m:oMath>
                  </m:oMathPara>
                </a14:m>
                <a:endParaRPr lang="en-US" dirty="0" smtClean="0">
                  <a:solidFill>
                    <a:srgbClr val="002060"/>
                  </a:solidFill>
                  <a:ea typeface="Cambria Math"/>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04197" y="3104568"/>
                <a:ext cx="524503"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800100" y="3109870"/>
                <a:ext cx="11499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a:ea typeface="Cambria Math"/>
                        </a:rPr>
                        <m:t>𝑤h𝑒𝑟𝑒</m:t>
                      </m:r>
                    </m:oMath>
                  </m:oMathPara>
                </a14:m>
                <a:endParaRPr lang="en-US" b="0" dirty="0" smtClean="0">
                  <a:solidFill>
                    <a:srgbClr val="002060"/>
                  </a:solidFill>
                  <a:ea typeface="Cambria Math"/>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800100" y="3109870"/>
                <a:ext cx="1149994"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42900" y="4475376"/>
                <a:ext cx="3551165" cy="496674"/>
              </a:xfrm>
              <a:prstGeom prst="rect">
                <a:avLst/>
              </a:prstGeom>
              <a:noFill/>
            </p:spPr>
            <p:txBody>
              <a:bodyPr wrap="none" rtlCol="0">
                <a:spAutoFit/>
              </a:bodyPr>
              <a:lstStyle/>
              <a:p>
                <a14:m>
                  <m:oMath xmlns:m="http://schemas.openxmlformats.org/officeDocument/2006/math">
                    <m:sSub>
                      <m:sSubPr>
                        <m:ctrlPr>
                          <a:rPr lang="en-US" b="0" i="1" smtClean="0">
                            <a:solidFill>
                              <a:srgbClr val="002060"/>
                            </a:solidFill>
                            <a:latin typeface="Cambria Math"/>
                            <a:ea typeface="Cambria Math"/>
                          </a:rPr>
                        </m:ctrlPr>
                      </m:sSubPr>
                      <m:e>
                        <m:r>
                          <a:rPr lang="en-US" b="0" i="1" smtClean="0">
                            <a:solidFill>
                              <a:srgbClr val="002060"/>
                            </a:solidFill>
                            <a:latin typeface="Cambria Math"/>
                            <a:ea typeface="Cambria Math"/>
                          </a:rPr>
                          <m:t>𝑎</m:t>
                        </m:r>
                      </m:e>
                      <m:sub>
                        <m:r>
                          <a:rPr lang="en-US" b="0" i="1" smtClean="0">
                            <a:solidFill>
                              <a:srgbClr val="002060"/>
                            </a:solidFill>
                            <a:latin typeface="Cambria Math"/>
                            <a:ea typeface="Cambria Math"/>
                          </a:rPr>
                          <m:t>𝑖𝑗</m:t>
                        </m:r>
                      </m:sub>
                    </m:sSub>
                    <m:r>
                      <a:rPr lang="en-US" b="1">
                        <a:solidFill>
                          <a:srgbClr val="002060"/>
                        </a:solidFill>
                        <a:latin typeface="Cambria Math"/>
                        <a:ea typeface="Cambria Math"/>
                      </a:rPr>
                      <m:t>=</m:t>
                    </m:r>
                    <m:sSub>
                      <m:sSubPr>
                        <m:ctrlPr>
                          <a:rPr lang="en-US" b="1" i="1" smtClean="0">
                            <a:solidFill>
                              <a:srgbClr val="002060"/>
                            </a:solidFill>
                            <a:latin typeface="Cambria Math"/>
                            <a:ea typeface="Cambria Math"/>
                          </a:rPr>
                        </m:ctrlPr>
                      </m:sSubPr>
                      <m:e>
                        <m:r>
                          <a:rPr lang="en-US" b="1" i="1" smtClean="0">
                            <a:solidFill>
                              <a:srgbClr val="002060"/>
                            </a:solidFill>
                            <a:latin typeface="Cambria Math"/>
                            <a:ea typeface="Cambria Math"/>
                          </a:rPr>
                          <m:t>𝚽</m:t>
                        </m:r>
                      </m:e>
                      <m:sub>
                        <m:r>
                          <a:rPr lang="en-US" b="1" i="1" smtClean="0">
                            <a:solidFill>
                              <a:srgbClr val="002060"/>
                            </a:solidFill>
                            <a:latin typeface="Cambria Math"/>
                            <a:ea typeface="Cambria Math"/>
                          </a:rPr>
                          <m:t>𝒋</m:t>
                        </m:r>
                      </m:sub>
                    </m:sSub>
                    <m:r>
                      <a:rPr lang="en-US" b="1" i="1" smtClean="0">
                        <a:solidFill>
                          <a:srgbClr val="002060"/>
                        </a:solidFill>
                        <a:latin typeface="Cambria Math"/>
                        <a:ea typeface="Cambria Math"/>
                      </a:rPr>
                      <m:t>(</m:t>
                    </m:r>
                    <m:sSub>
                      <m:sSubPr>
                        <m:ctrlPr>
                          <a:rPr lang="en-US" b="1" i="1" smtClean="0">
                            <a:solidFill>
                              <a:srgbClr val="002060"/>
                            </a:solidFill>
                            <a:latin typeface="Cambria Math"/>
                            <a:ea typeface="Cambria Math"/>
                          </a:rPr>
                        </m:ctrlPr>
                      </m:sSubPr>
                      <m:e>
                        <m:acc>
                          <m:accPr>
                            <m:chr m:val="⃗"/>
                            <m:ctrlPr>
                              <a:rPr lang="en-US" b="1" i="1" smtClean="0">
                                <a:solidFill>
                                  <a:srgbClr val="002060"/>
                                </a:solidFill>
                                <a:latin typeface="Cambria Math"/>
                                <a:ea typeface="Cambria Math"/>
                              </a:rPr>
                            </m:ctrlPr>
                          </m:accPr>
                          <m:e>
                            <m:r>
                              <a:rPr lang="en-US" b="0" i="1" smtClean="0">
                                <a:solidFill>
                                  <a:srgbClr val="002060"/>
                                </a:solidFill>
                                <a:latin typeface="Cambria Math"/>
                                <a:ea typeface="Cambria Math"/>
                              </a:rPr>
                              <m:t>𝑐</m:t>
                            </m:r>
                          </m:e>
                        </m:acc>
                      </m:e>
                      <m:sub>
                        <m:r>
                          <a:rPr lang="en-US" b="1" i="1" smtClean="0">
                            <a:solidFill>
                              <a:srgbClr val="002060"/>
                            </a:solidFill>
                            <a:latin typeface="Cambria Math"/>
                            <a:ea typeface="Cambria Math"/>
                          </a:rPr>
                          <m:t>𝒊</m:t>
                        </m:r>
                      </m:sub>
                    </m:sSub>
                    <m:r>
                      <a:rPr lang="en-US" b="1" i="1" smtClean="0">
                        <a:solidFill>
                          <a:srgbClr val="002060"/>
                        </a:solidFill>
                        <a:latin typeface="Cambria Math"/>
                        <a:ea typeface="Cambria Math"/>
                      </a:rPr>
                      <m:t>)</m:t>
                    </m:r>
                  </m:oMath>
                </a14:m>
                <a:r>
                  <a:rPr lang="en-US" dirty="0" smtClean="0">
                    <a:solidFill>
                      <a:srgbClr val="002060"/>
                    </a:solidFill>
                    <a:ea typeface="Cambria Math"/>
                  </a:rPr>
                  <a:t> using </a:t>
                </a:r>
                <a14:m>
                  <m:oMath xmlns:m="http://schemas.openxmlformats.org/officeDocument/2006/math">
                    <m:sSub>
                      <m:sSubPr>
                        <m:ctrlPr>
                          <a:rPr lang="en-US" i="1" dirty="0" smtClean="0">
                            <a:solidFill>
                              <a:srgbClr val="002060"/>
                            </a:solidFill>
                            <a:latin typeface="Cambria Math"/>
                            <a:ea typeface="Cambria Math"/>
                          </a:rPr>
                        </m:ctrlPr>
                      </m:sSubPr>
                      <m:e>
                        <m:r>
                          <a:rPr lang="en-US" i="1" dirty="0">
                            <a:solidFill>
                              <a:srgbClr val="002060"/>
                            </a:solidFill>
                            <a:latin typeface="Cambria Math"/>
                            <a:ea typeface="Cambria Math"/>
                          </a:rPr>
                          <m:t>𝜎</m:t>
                        </m:r>
                      </m:e>
                      <m:sub>
                        <m:r>
                          <a:rPr lang="en-US" b="0" i="1" dirty="0" smtClean="0">
                            <a:solidFill>
                              <a:srgbClr val="002060"/>
                            </a:solidFill>
                            <a:latin typeface="Cambria Math"/>
                            <a:ea typeface="Cambria Math"/>
                          </a:rPr>
                          <m:t>𝑗</m:t>
                        </m:r>
                      </m:sub>
                    </m:sSub>
                  </m:oMath>
                </a14:m>
                <a:r>
                  <a:rPr lang="en-US" dirty="0" smtClean="0">
                    <a:solidFill>
                      <a:srgbClr val="002060"/>
                    </a:solidFill>
                    <a:ea typeface="Cambria Math"/>
                  </a:rPr>
                  <a:t>=1</a:t>
                </a:r>
              </a:p>
            </p:txBody>
          </p:sp>
        </mc:Choice>
        <mc:Fallback xmlns="">
          <p:sp>
            <p:nvSpPr>
              <p:cNvPr id="60" name="TextBox 59"/>
              <p:cNvSpPr txBox="1">
                <a:spLocks noRot="1" noChangeAspect="1" noMove="1" noResize="1" noEditPoints="1" noAdjustHandles="1" noChangeArrowheads="1" noChangeShapeType="1" noTextEdit="1"/>
              </p:cNvSpPr>
              <p:nvPr/>
            </p:nvSpPr>
            <p:spPr>
              <a:xfrm>
                <a:off x="342900" y="4475376"/>
                <a:ext cx="3551165" cy="496674"/>
              </a:xfrm>
              <a:prstGeom prst="rect">
                <a:avLst/>
              </a:prstGeom>
              <a:blipFill rotWithShape="1">
                <a:blip r:embed="rId8"/>
                <a:stretch>
                  <a:fillRect t="-17073" r="-1715" b="-17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71500" y="2567285"/>
                <a:ext cx="4598246" cy="461665"/>
              </a:xfrm>
              <a:prstGeom prst="rect">
                <a:avLst/>
              </a:prstGeom>
              <a:noFill/>
            </p:spPr>
            <p:txBody>
              <a:bodyPr wrap="none" rtlCol="0">
                <a:spAutoFit/>
              </a:bodyPr>
              <a:lstStyle/>
              <a:p>
                <a14:m>
                  <m:oMath xmlns:m="http://schemas.openxmlformats.org/officeDocument/2006/math">
                    <m:sSup>
                      <m:sSupPr>
                        <m:ctrlPr>
                          <a:rPr lang="en-US" b="1" i="1" smtClean="0">
                            <a:solidFill>
                              <a:srgbClr val="002060"/>
                            </a:solidFill>
                            <a:latin typeface="Cambria Math"/>
                            <a:ea typeface="Cambria Math"/>
                          </a:rPr>
                        </m:ctrlPr>
                      </m:sSupPr>
                      <m:e>
                        <m:sSub>
                          <m:sSubPr>
                            <m:ctrlPr>
                              <a:rPr lang="en-US" b="1" i="1">
                                <a:solidFill>
                                  <a:srgbClr val="002060"/>
                                </a:solidFill>
                                <a:latin typeface="Cambria Math"/>
                                <a:ea typeface="Cambria Math"/>
                              </a:rPr>
                            </m:ctrlPr>
                          </m:sSubPr>
                          <m:e>
                            <m:r>
                              <a:rPr lang="en-US" b="1" i="1">
                                <a:solidFill>
                                  <a:srgbClr val="002060"/>
                                </a:solidFill>
                                <a:latin typeface="Cambria Math"/>
                                <a:ea typeface="Cambria Math"/>
                              </a:rPr>
                              <m:t>𝚽</m:t>
                            </m:r>
                          </m:e>
                          <m:sub>
                            <m:r>
                              <a:rPr lang="en-US" b="1" i="1" smtClean="0">
                                <a:solidFill>
                                  <a:srgbClr val="002060"/>
                                </a:solidFill>
                                <a:latin typeface="Cambria Math"/>
                                <a:ea typeface="Cambria Math"/>
                              </a:rPr>
                              <m:t>𝟐</m:t>
                            </m:r>
                          </m:sub>
                        </m:sSub>
                      </m:e>
                      <m:sup>
                        <m:r>
                          <a:rPr lang="en-US" b="1" i="1">
                            <a:solidFill>
                              <a:srgbClr val="002060"/>
                            </a:solidFill>
                            <a:latin typeface="Cambria Math"/>
                            <a:ea typeface="Cambria Math"/>
                          </a:rPr>
                          <m:t>∗</m:t>
                        </m:r>
                      </m:sup>
                    </m:sSup>
                    <m:r>
                      <a:rPr lang="en-US" b="1">
                        <a:solidFill>
                          <a:srgbClr val="002060"/>
                        </a:solidFill>
                        <a:latin typeface="Cambria Math"/>
                        <a:ea typeface="Cambria Math"/>
                      </a:rPr>
                      <m:t>=</m:t>
                    </m:r>
                    <m:sSub>
                      <m:sSubPr>
                        <m:ctrlPr>
                          <a:rPr lang="en-US" b="1" i="1" smtClean="0">
                            <a:solidFill>
                              <a:srgbClr val="002060"/>
                            </a:solidFill>
                            <a:latin typeface="Cambria Math"/>
                            <a:ea typeface="Cambria Math"/>
                          </a:rPr>
                        </m:ctrlPr>
                      </m:sSubPr>
                      <m:e>
                        <m:r>
                          <a:rPr lang="en-US" i="1" dirty="0">
                            <a:solidFill>
                              <a:srgbClr val="002060"/>
                            </a:solidFill>
                            <a:latin typeface="Cambria Math"/>
                            <a:ea typeface="Cambria Math"/>
                          </a:rPr>
                          <m:t>𝜎</m:t>
                        </m:r>
                      </m:e>
                      <m:sub>
                        <m:r>
                          <a:rPr lang="en-US" b="1" i="1" smtClean="0">
                            <a:solidFill>
                              <a:srgbClr val="002060"/>
                            </a:solidFill>
                            <a:latin typeface="Cambria Math"/>
                            <a:ea typeface="Cambria Math"/>
                          </a:rPr>
                          <m:t>𝟏</m:t>
                        </m:r>
                      </m:sub>
                    </m:sSub>
                    <m:sSub>
                      <m:sSubPr>
                        <m:ctrlPr>
                          <a:rPr lang="en-US" b="1" i="1" smtClean="0">
                            <a:solidFill>
                              <a:srgbClr val="002060"/>
                            </a:solidFill>
                            <a:latin typeface="Cambria Math"/>
                            <a:ea typeface="Cambria Math"/>
                          </a:rPr>
                        </m:ctrlPr>
                      </m:sSubPr>
                      <m:e>
                        <m:r>
                          <a:rPr lang="en-US" b="0" i="1" smtClean="0">
                            <a:solidFill>
                              <a:srgbClr val="002060"/>
                            </a:solidFill>
                            <a:latin typeface="Cambria Math"/>
                            <a:ea typeface="Cambria Math"/>
                          </a:rPr>
                          <m:t>𝑎</m:t>
                        </m:r>
                      </m:e>
                      <m:sub>
                        <m:r>
                          <a:rPr lang="en-US" b="1" i="1" smtClean="0">
                            <a:solidFill>
                              <a:srgbClr val="002060"/>
                            </a:solidFill>
                            <a:latin typeface="Cambria Math"/>
                            <a:ea typeface="Cambria Math"/>
                          </a:rPr>
                          <m:t>𝟐𝟏</m:t>
                        </m:r>
                      </m:sub>
                    </m:sSub>
                  </m:oMath>
                </a14:m>
                <a:r>
                  <a:rPr lang="en-US" dirty="0" smtClean="0">
                    <a:solidFill>
                      <a:srgbClr val="002060"/>
                    </a:solidFill>
                    <a:ea typeface="Cambria Math"/>
                  </a:rPr>
                  <a:t>+</a:t>
                </a:r>
                <a14:m>
                  <m:oMath xmlns:m="http://schemas.openxmlformats.org/officeDocument/2006/math">
                    <m:sSub>
                      <m:sSubPr>
                        <m:ctrlPr>
                          <a:rPr lang="en-US" b="1" i="1">
                            <a:solidFill>
                              <a:srgbClr val="002060"/>
                            </a:solidFill>
                            <a:latin typeface="Cambria Math"/>
                            <a:ea typeface="Cambria Math"/>
                          </a:rPr>
                        </m:ctrlPr>
                      </m:sSubPr>
                      <m:e>
                        <m:r>
                          <a:rPr lang="en-US" i="1" dirty="0">
                            <a:solidFill>
                              <a:srgbClr val="002060"/>
                            </a:solidFill>
                            <a:latin typeface="Cambria Math"/>
                            <a:ea typeface="Cambria Math"/>
                          </a:rPr>
                          <m:t>𝜎</m:t>
                        </m:r>
                      </m:e>
                      <m:sub>
                        <m:r>
                          <a:rPr lang="en-US" b="1" i="1" dirty="0" smtClean="0">
                            <a:solidFill>
                              <a:srgbClr val="002060"/>
                            </a:solidFill>
                            <a:latin typeface="Cambria Math"/>
                            <a:ea typeface="Cambria Math"/>
                          </a:rPr>
                          <m:t>𝟐</m:t>
                        </m:r>
                      </m:sub>
                    </m:sSub>
                    <m:sSub>
                      <m:sSubPr>
                        <m:ctrlPr>
                          <a:rPr lang="en-US" b="1" i="1">
                            <a:solidFill>
                              <a:srgbClr val="002060"/>
                            </a:solidFill>
                            <a:latin typeface="Cambria Math"/>
                            <a:ea typeface="Cambria Math"/>
                          </a:rPr>
                        </m:ctrlPr>
                      </m:sSubPr>
                      <m:e>
                        <m:r>
                          <a:rPr lang="en-US" i="1">
                            <a:solidFill>
                              <a:srgbClr val="002060"/>
                            </a:solidFill>
                            <a:latin typeface="Cambria Math"/>
                            <a:ea typeface="Cambria Math"/>
                          </a:rPr>
                          <m:t>𝑎</m:t>
                        </m:r>
                      </m:e>
                      <m:sub>
                        <m:r>
                          <a:rPr lang="en-US" b="1" i="1" smtClean="0">
                            <a:solidFill>
                              <a:srgbClr val="002060"/>
                            </a:solidFill>
                            <a:latin typeface="Cambria Math"/>
                            <a:ea typeface="Cambria Math"/>
                          </a:rPr>
                          <m:t>𝟐𝟐</m:t>
                        </m:r>
                      </m:sub>
                    </m:sSub>
                  </m:oMath>
                </a14:m>
                <a:r>
                  <a:rPr lang="en-US" dirty="0" smtClean="0">
                    <a:solidFill>
                      <a:srgbClr val="002060"/>
                    </a:solidFill>
                    <a:ea typeface="Cambria Math"/>
                  </a:rPr>
                  <a:t>+</a:t>
                </a:r>
                <a14:m>
                  <m:oMath xmlns:m="http://schemas.openxmlformats.org/officeDocument/2006/math">
                    <m:sSub>
                      <m:sSubPr>
                        <m:ctrlPr>
                          <a:rPr lang="en-US" b="1" i="1" smtClean="0">
                            <a:solidFill>
                              <a:srgbClr val="002060"/>
                            </a:solidFill>
                            <a:latin typeface="Cambria Math"/>
                            <a:ea typeface="Cambria Math"/>
                          </a:rPr>
                        </m:ctrlPr>
                      </m:sSubPr>
                      <m:e>
                        <m:r>
                          <a:rPr lang="en-US" i="1" dirty="0">
                            <a:solidFill>
                              <a:srgbClr val="002060"/>
                            </a:solidFill>
                            <a:latin typeface="Cambria Math"/>
                            <a:ea typeface="Cambria Math"/>
                          </a:rPr>
                          <m:t>𝜎</m:t>
                        </m:r>
                      </m:e>
                      <m:sub>
                        <m:r>
                          <a:rPr lang="en-US" b="1" i="1" dirty="0" smtClean="0">
                            <a:solidFill>
                              <a:srgbClr val="002060"/>
                            </a:solidFill>
                            <a:latin typeface="Cambria Math"/>
                            <a:ea typeface="Cambria Math"/>
                          </a:rPr>
                          <m:t>𝟑</m:t>
                        </m:r>
                      </m:sub>
                    </m:sSub>
                    <m:sSub>
                      <m:sSubPr>
                        <m:ctrlPr>
                          <a:rPr lang="en-US" b="1" i="1">
                            <a:solidFill>
                              <a:srgbClr val="002060"/>
                            </a:solidFill>
                            <a:latin typeface="Cambria Math"/>
                            <a:ea typeface="Cambria Math"/>
                          </a:rPr>
                        </m:ctrlPr>
                      </m:sSubPr>
                      <m:e>
                        <m:r>
                          <a:rPr lang="en-US" i="1">
                            <a:solidFill>
                              <a:srgbClr val="002060"/>
                            </a:solidFill>
                            <a:latin typeface="Cambria Math"/>
                            <a:ea typeface="Cambria Math"/>
                          </a:rPr>
                          <m:t>𝑎</m:t>
                        </m:r>
                      </m:e>
                      <m:sub>
                        <m:r>
                          <a:rPr lang="en-US" b="1" i="1" smtClean="0">
                            <a:solidFill>
                              <a:srgbClr val="002060"/>
                            </a:solidFill>
                            <a:latin typeface="Cambria Math"/>
                            <a:ea typeface="Cambria Math"/>
                          </a:rPr>
                          <m:t>𝟐𝟑</m:t>
                        </m:r>
                      </m:sub>
                    </m:sSub>
                    <m:r>
                      <a:rPr lang="en-US" b="1" i="1" smtClean="0">
                        <a:solidFill>
                          <a:srgbClr val="002060"/>
                        </a:solidFill>
                        <a:latin typeface="Cambria Math"/>
                        <a:ea typeface="Cambria Math"/>
                      </a:rPr>
                      <m:t>+…</m:t>
                    </m:r>
                  </m:oMath>
                </a14:m>
                <a:endParaRPr lang="en-US" dirty="0" smtClean="0">
                  <a:solidFill>
                    <a:srgbClr val="002060"/>
                  </a:solidFill>
                  <a:ea typeface="Cambria Math"/>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71500" y="2567285"/>
                <a:ext cx="4598246" cy="461665"/>
              </a:xfrm>
              <a:prstGeom prst="rect">
                <a:avLst/>
              </a:prstGeom>
              <a:blipFill rotWithShape="1">
                <a:blip r:embed="rId9"/>
                <a:stretch>
                  <a:fillRect l="-398" t="-11842" b="-27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9236" y="3569553"/>
                <a:ext cx="4804264" cy="830997"/>
              </a:xfrm>
              <a:prstGeom prst="rect">
                <a:avLst/>
              </a:prstGeom>
            </p:spPr>
            <p:txBody>
              <a:bodyPr wrap="none">
                <a:spAutoFit/>
              </a:bodyPr>
              <a:lstStyle/>
              <a:p>
                <a14:m>
                  <m:oMath xmlns:m="http://schemas.openxmlformats.org/officeDocument/2006/math">
                    <m:sSup>
                      <m:sSupPr>
                        <m:ctrlPr>
                          <a:rPr lang="en-US" b="1" i="1" smtClean="0">
                            <a:solidFill>
                              <a:srgbClr val="002060"/>
                            </a:solidFill>
                            <a:latin typeface="Cambria Math"/>
                            <a:ea typeface="Cambria Math"/>
                          </a:rPr>
                        </m:ctrlPr>
                      </m:sSupPr>
                      <m:e>
                        <m:sSub>
                          <m:sSubPr>
                            <m:ctrlPr>
                              <a:rPr lang="en-US" b="1" i="1">
                                <a:solidFill>
                                  <a:srgbClr val="002060"/>
                                </a:solidFill>
                                <a:latin typeface="Cambria Math"/>
                                <a:ea typeface="Cambria Math"/>
                              </a:rPr>
                            </m:ctrlPr>
                          </m:sSubPr>
                          <m:e>
                            <m:r>
                              <a:rPr lang="en-US" b="1" i="1">
                                <a:solidFill>
                                  <a:srgbClr val="002060"/>
                                </a:solidFill>
                                <a:latin typeface="Cambria Math"/>
                                <a:ea typeface="Cambria Math"/>
                              </a:rPr>
                              <m:t>𝚽</m:t>
                            </m:r>
                          </m:e>
                          <m:sub>
                            <m:r>
                              <a:rPr lang="en-US" b="1" i="1">
                                <a:solidFill>
                                  <a:srgbClr val="002060"/>
                                </a:solidFill>
                                <a:latin typeface="Cambria Math"/>
                                <a:ea typeface="Cambria Math"/>
                              </a:rPr>
                              <m:t>𝟐</m:t>
                            </m:r>
                          </m:sub>
                        </m:sSub>
                      </m:e>
                      <m:sup>
                        <m:r>
                          <a:rPr lang="en-US" b="1" i="1">
                            <a:solidFill>
                              <a:srgbClr val="002060"/>
                            </a:solidFill>
                            <a:latin typeface="Cambria Math"/>
                            <a:ea typeface="Cambria Math"/>
                          </a:rPr>
                          <m:t>∗</m:t>
                        </m:r>
                      </m:sup>
                    </m:sSup>
                  </m:oMath>
                </a14:m>
                <a:r>
                  <a:rPr lang="en-US" dirty="0" smtClean="0">
                    <a:solidFill>
                      <a:srgbClr val="002060"/>
                    </a:solidFill>
                  </a:rPr>
                  <a:t>= total “internal” potential</a:t>
                </a:r>
                <a:br>
                  <a:rPr lang="en-US" dirty="0" smtClean="0">
                    <a:solidFill>
                      <a:srgbClr val="002060"/>
                    </a:solidFill>
                  </a:rPr>
                </a:br>
                <a:r>
                  <a:rPr lang="en-US" dirty="0" smtClean="0">
                    <a:solidFill>
                      <a:srgbClr val="002060"/>
                    </a:solidFill>
                  </a:rPr>
                  <a:t>at panel i</a:t>
                </a:r>
                <a:endParaRPr lang="en-US" dirty="0">
                  <a:solidFill>
                    <a:srgbClr val="00206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39236" y="3569553"/>
                <a:ext cx="4804264" cy="830997"/>
              </a:xfrm>
              <a:prstGeom prst="rect">
                <a:avLst/>
              </a:prstGeom>
              <a:blipFill rotWithShape="1">
                <a:blip r:embed="rId10"/>
                <a:stretch>
                  <a:fillRect l="-2030" t="-6618" r="-1396" b="-16176"/>
                </a:stretch>
              </a:blipFill>
            </p:spPr>
            <p:txBody>
              <a:bodyPr/>
              <a:lstStyle/>
              <a:p>
                <a:r>
                  <a:rPr lang="en-US">
                    <a:noFill/>
                  </a:rPr>
                  <a:t> </a:t>
                </a:r>
              </a:p>
            </p:txBody>
          </p:sp>
        </mc:Fallback>
      </mc:AlternateContent>
      <p:cxnSp>
        <p:nvCxnSpPr>
          <p:cNvPr id="57" name="Straight Connector 56"/>
          <p:cNvCxnSpPr>
            <a:endCxn id="14" idx="4"/>
          </p:cNvCxnSpPr>
          <p:nvPr/>
        </p:nvCxnSpPr>
        <p:spPr bwMode="auto">
          <a:xfrm>
            <a:off x="6441259" y="2114550"/>
            <a:ext cx="784929" cy="353521"/>
          </a:xfrm>
          <a:prstGeom prst="line">
            <a:avLst/>
          </a:prstGeom>
          <a:solidFill>
            <a:schemeClr val="accent1"/>
          </a:solidFill>
          <a:ln w="38100" cap="flat" cmpd="sng" algn="ctr">
            <a:solidFill>
              <a:srgbClr val="00B050"/>
            </a:solidFill>
            <a:prstDash val="solid"/>
            <a:round/>
            <a:headEnd type="none" w="med" len="med"/>
            <a:tailEnd type="none" w="med" len="med"/>
          </a:ln>
          <a:effectLst/>
        </p:spPr>
      </p:cxnSp>
      <p:sp>
        <p:nvSpPr>
          <p:cNvPr id="62" name="Oval 61"/>
          <p:cNvSpPr/>
          <p:nvPr/>
        </p:nvSpPr>
        <p:spPr bwMode="auto">
          <a:xfrm>
            <a:off x="6739128" y="2310782"/>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10" name="Rectangle 9"/>
              <p:cNvSpPr/>
              <p:nvPr/>
            </p:nvSpPr>
            <p:spPr>
              <a:xfrm>
                <a:off x="6677552" y="2338685"/>
                <a:ext cx="5233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i="1">
                                  <a:solidFill>
                                    <a:srgbClr val="002060"/>
                                  </a:solidFill>
                                  <a:latin typeface="Cambria Math"/>
                                  <a:ea typeface="Cambria Math"/>
                                </a:rPr>
                                <m:t>𝑐</m:t>
                              </m:r>
                            </m:e>
                          </m:acc>
                        </m:e>
                        <m:sub>
                          <m:r>
                            <a:rPr lang="en-US" b="1" i="1">
                              <a:solidFill>
                                <a:srgbClr val="002060"/>
                              </a:solidFill>
                              <a:latin typeface="Cambria Math"/>
                              <a:ea typeface="Cambria Math"/>
                            </a:rPr>
                            <m:t>𝒊</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677552" y="2338685"/>
                <a:ext cx="523348" cy="461665"/>
              </a:xfrm>
              <a:prstGeom prst="rect">
                <a:avLst/>
              </a:prstGeom>
              <a:blipFill rotWithShape="1">
                <a:blip r:embed="rId11"/>
                <a:stretch>
                  <a:fillRect t="-17333" r="-31395" b="-5333"/>
                </a:stretch>
              </a:blipFill>
            </p:spPr>
            <p:txBody>
              <a:bodyPr/>
              <a:lstStyle/>
              <a:p>
                <a:r>
                  <a:rPr lang="en-US">
                    <a:noFill/>
                  </a:rPr>
                  <a:t> </a:t>
                </a:r>
              </a:p>
            </p:txBody>
          </p:sp>
        </mc:Fallback>
      </mc:AlternateContent>
    </p:spTree>
    <p:extLst>
      <p:ext uri="{BB962C8B-B14F-4D97-AF65-F5344CB8AC3E}">
        <p14:creationId xmlns:p14="http://schemas.microsoft.com/office/powerpoint/2010/main" val="1525172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Fundamental Idea – Level Set</a:t>
            </a:r>
            <a:endParaRPr lang="en-US" dirty="0"/>
          </a:p>
        </p:txBody>
      </p:sp>
      <p:sp>
        <p:nvSpPr>
          <p:cNvPr id="62" name="Content Placeholder 61"/>
          <p:cNvSpPr>
            <a:spLocks noGrp="1"/>
          </p:cNvSpPr>
          <p:nvPr>
            <p:ph sz="quarter" idx="10"/>
          </p:nvPr>
        </p:nvSpPr>
        <p:spPr>
          <a:xfrm>
            <a:off x="533400" y="1504950"/>
            <a:ext cx="4953000" cy="2743200"/>
          </a:xfrm>
        </p:spPr>
        <p:txBody>
          <a:bodyPr/>
          <a:lstStyle/>
          <a:p>
            <a:r>
              <a:rPr lang="en-US" sz="2000" dirty="0" smtClean="0"/>
              <a:t>Start with a scalar field function</a:t>
            </a:r>
          </a:p>
          <a:p>
            <a:pPr lvl="1"/>
            <a:r>
              <a:rPr lang="en-US" sz="1800" dirty="0" smtClean="0"/>
              <a:t>Has a value everywhere in space</a:t>
            </a:r>
          </a:p>
          <a:p>
            <a:r>
              <a:rPr lang="en-US" dirty="0"/>
              <a:t>Evaluated on a grid, each cell or cell corner holds the value of the field function</a:t>
            </a:r>
            <a:endParaRPr lang="en-US" sz="2000" dirty="0" smtClean="0"/>
          </a:p>
          <a:p>
            <a:r>
              <a:rPr lang="en-US" sz="2000" dirty="0" smtClean="0"/>
              <a:t>Pick a threshold value</a:t>
            </a:r>
          </a:p>
          <a:p>
            <a:r>
              <a:rPr lang="en-US" sz="2000" dirty="0" smtClean="0"/>
              <a:t>Using </a:t>
            </a:r>
            <a:r>
              <a:rPr lang="en-US" sz="2000" dirty="0" smtClean="0">
                <a:solidFill>
                  <a:srgbClr val="FF0000"/>
                </a:solidFill>
              </a:rPr>
              <a:t>magic</a:t>
            </a:r>
            <a:r>
              <a:rPr lang="en-US" sz="2000" dirty="0" smtClean="0"/>
              <a:t>, find the level set </a:t>
            </a:r>
            <a:r>
              <a:rPr lang="en-US" sz="2000" dirty="0" err="1" smtClean="0"/>
              <a:t>isosurface</a:t>
            </a:r>
            <a:endParaRPr lang="en-US" sz="2000" dirty="0" smtClean="0"/>
          </a:p>
        </p:txBody>
      </p:sp>
      <p:grpSp>
        <p:nvGrpSpPr>
          <p:cNvPr id="57" name="Group 56"/>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30" name="Straight Connector 29"/>
            <p:cNvCxnSpPr/>
            <p:nvPr/>
          </p:nvCxnSpPr>
          <p:spPr bwMode="auto">
            <a:xfrm>
              <a:off x="5715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a:off x="5943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2" name="Straight Connector 31"/>
            <p:cNvCxnSpPr/>
            <p:nvPr/>
          </p:nvCxnSpPr>
          <p:spPr bwMode="auto">
            <a:xfrm>
              <a:off x="6172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a:off x="6400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4" name="Straight Connector 33"/>
            <p:cNvCxnSpPr/>
            <p:nvPr/>
          </p:nvCxnSpPr>
          <p:spPr bwMode="auto">
            <a:xfrm>
              <a:off x="6629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6858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a:off x="7086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7" name="Straight Connector 36"/>
            <p:cNvCxnSpPr/>
            <p:nvPr/>
          </p:nvCxnSpPr>
          <p:spPr bwMode="auto">
            <a:xfrm>
              <a:off x="7315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a:off x="7543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9" name="Straight Connector 38"/>
            <p:cNvCxnSpPr/>
            <p:nvPr/>
          </p:nvCxnSpPr>
          <p:spPr bwMode="auto">
            <a:xfrm>
              <a:off x="7772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8001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1" name="Straight Connector 40"/>
            <p:cNvCxnSpPr/>
            <p:nvPr/>
          </p:nvCxnSpPr>
          <p:spPr bwMode="auto">
            <a:xfrm>
              <a:off x="5486400" y="1885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4" name="Straight Connector 43"/>
            <p:cNvCxnSpPr/>
            <p:nvPr/>
          </p:nvCxnSpPr>
          <p:spPr bwMode="auto">
            <a:xfrm>
              <a:off x="5486400" y="2114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5" name="Straight Connector 44"/>
            <p:cNvCxnSpPr/>
            <p:nvPr/>
          </p:nvCxnSpPr>
          <p:spPr bwMode="auto">
            <a:xfrm>
              <a:off x="5486400" y="2343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a:off x="5486400" y="2571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7" name="Straight Connector 46"/>
            <p:cNvCxnSpPr/>
            <p:nvPr/>
          </p:nvCxnSpPr>
          <p:spPr bwMode="auto">
            <a:xfrm>
              <a:off x="5486400" y="2800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8" name="Straight Connector 47"/>
            <p:cNvCxnSpPr/>
            <p:nvPr/>
          </p:nvCxnSpPr>
          <p:spPr bwMode="auto">
            <a:xfrm>
              <a:off x="5486400" y="3028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5486400" y="3257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0" name="Straight Connector 49"/>
            <p:cNvCxnSpPr/>
            <p:nvPr/>
          </p:nvCxnSpPr>
          <p:spPr bwMode="auto">
            <a:xfrm>
              <a:off x="5486400" y="3486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a:off x="5486400" y="3714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2" name="Straight Connector 51"/>
            <p:cNvCxnSpPr/>
            <p:nvPr/>
          </p:nvCxnSpPr>
          <p:spPr bwMode="auto">
            <a:xfrm>
              <a:off x="5486400" y="3943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5486400" y="4171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grpSp>
      <p:grpSp>
        <p:nvGrpSpPr>
          <p:cNvPr id="60" name="Group 59"/>
          <p:cNvGrpSpPr/>
          <p:nvPr/>
        </p:nvGrpSpPr>
        <p:grpSpPr>
          <a:xfrm>
            <a:off x="5084762" y="3404218"/>
            <a:ext cx="1430338" cy="1495544"/>
            <a:chOff x="4970926" y="3502938"/>
            <a:chExt cx="1430338" cy="1495544"/>
          </a:xfrm>
        </p:grpSpPr>
        <p:cxnSp>
          <p:nvCxnSpPr>
            <p:cNvPr id="55" name="Straight Arrow Connector 54"/>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56" name="Straight Arrow Connector 55"/>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58" name="TextBox 5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59" name="TextBox 5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3" name="Group 2"/>
          <p:cNvGrpSpPr/>
          <p:nvPr/>
        </p:nvGrpSpPr>
        <p:grpSpPr>
          <a:xfrm>
            <a:off x="7971580" y="1617038"/>
            <a:ext cx="298480" cy="2823972"/>
            <a:chOff x="7966248" y="1615072"/>
            <a:chExt cx="298480" cy="2823972"/>
          </a:xfrm>
        </p:grpSpPr>
        <p:sp>
          <p:nvSpPr>
            <p:cNvPr id="69" name="TextBox 68"/>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3</a:t>
              </a:r>
              <a:endParaRPr lang="en-US" dirty="0">
                <a:solidFill>
                  <a:srgbClr val="FF0000"/>
                </a:solidFill>
              </a:endParaRPr>
            </a:p>
          </p:txBody>
        </p:sp>
        <p:sp>
          <p:nvSpPr>
            <p:cNvPr id="81" name="TextBox 80"/>
            <p:cNvSpPr txBox="1"/>
            <p:nvPr/>
          </p:nvSpPr>
          <p:spPr>
            <a:xfrm>
              <a:off x="7966248" y="3905250"/>
              <a:ext cx="298480" cy="307777"/>
            </a:xfrm>
            <a:prstGeom prst="rect">
              <a:avLst/>
            </a:prstGeom>
            <a:noFill/>
          </p:spPr>
          <p:txBody>
            <a:bodyPr wrap="none" rtlCol="0">
              <a:spAutoFit/>
            </a:bodyPr>
            <a:lstStyle/>
            <a:p>
              <a:r>
                <a:rPr lang="en-US" sz="1400" dirty="0">
                  <a:solidFill>
                    <a:srgbClr val="FF0000"/>
                  </a:solidFill>
                </a:rPr>
                <a:t>2</a:t>
              </a:r>
              <a:endParaRPr lang="en-US" dirty="0">
                <a:solidFill>
                  <a:srgbClr val="FF0000"/>
                </a:solidFill>
              </a:endParaRPr>
            </a:p>
          </p:txBody>
        </p:sp>
        <p:sp>
          <p:nvSpPr>
            <p:cNvPr id="93" name="TextBox 92"/>
            <p:cNvSpPr txBox="1"/>
            <p:nvPr/>
          </p:nvSpPr>
          <p:spPr>
            <a:xfrm>
              <a:off x="7966248" y="3675423"/>
              <a:ext cx="298480" cy="307777"/>
            </a:xfrm>
            <a:prstGeom prst="rect">
              <a:avLst/>
            </a:prstGeom>
            <a:noFill/>
          </p:spPr>
          <p:txBody>
            <a:bodyPr wrap="none" rtlCol="0">
              <a:spAutoFit/>
            </a:bodyPr>
            <a:lstStyle/>
            <a:p>
              <a:r>
                <a:rPr lang="en-US" sz="1400" dirty="0">
                  <a:solidFill>
                    <a:srgbClr val="FF0000"/>
                  </a:solidFill>
                </a:rPr>
                <a:t>1</a:t>
              </a:r>
              <a:endParaRPr lang="en-US" dirty="0">
                <a:solidFill>
                  <a:srgbClr val="FF0000"/>
                </a:solidFill>
              </a:endParaRPr>
            </a:p>
          </p:txBody>
        </p:sp>
        <p:sp>
          <p:nvSpPr>
            <p:cNvPr id="105" name="TextBox 104"/>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17" name="TextBox 11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29" name="TextBox 128"/>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41" name="TextBox 140"/>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53" name="TextBox 152"/>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65" name="TextBox 164"/>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77" name="TextBox 176"/>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89" name="TextBox 188"/>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1" name="TextBox 200"/>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02" name="Group 201"/>
          <p:cNvGrpSpPr/>
          <p:nvPr/>
        </p:nvGrpSpPr>
        <p:grpSpPr>
          <a:xfrm>
            <a:off x="7739020" y="1617038"/>
            <a:ext cx="298480" cy="2823972"/>
            <a:chOff x="7966248" y="1615072"/>
            <a:chExt cx="298480" cy="2823972"/>
          </a:xfrm>
        </p:grpSpPr>
        <p:sp>
          <p:nvSpPr>
            <p:cNvPr id="203" name="TextBox 202"/>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2</a:t>
              </a:r>
              <a:endParaRPr lang="en-US" dirty="0">
                <a:solidFill>
                  <a:srgbClr val="FF0000"/>
                </a:solidFill>
              </a:endParaRPr>
            </a:p>
          </p:txBody>
        </p:sp>
        <p:sp>
          <p:nvSpPr>
            <p:cNvPr id="204" name="TextBox 203"/>
            <p:cNvSpPr txBox="1"/>
            <p:nvPr/>
          </p:nvSpPr>
          <p:spPr>
            <a:xfrm>
              <a:off x="7966248" y="3905250"/>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05" name="TextBox 204"/>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6" name="TextBox 205"/>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7" name="TextBox 20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8" name="TextBox 207"/>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9" name="TextBox 208"/>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0" name="TextBox 209"/>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1" name="TextBox 210"/>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2" name="TextBox 211"/>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3" name="TextBox 212"/>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4" name="TextBox 213"/>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15" name="Group 214"/>
          <p:cNvGrpSpPr/>
          <p:nvPr/>
        </p:nvGrpSpPr>
        <p:grpSpPr>
          <a:xfrm>
            <a:off x="7506460" y="1617038"/>
            <a:ext cx="298480" cy="2823972"/>
            <a:chOff x="7966248" y="1615072"/>
            <a:chExt cx="298480" cy="2823972"/>
          </a:xfrm>
        </p:grpSpPr>
        <p:sp>
          <p:nvSpPr>
            <p:cNvPr id="216" name="TextBox 215"/>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1</a:t>
              </a:r>
              <a:endParaRPr lang="en-US" dirty="0">
                <a:solidFill>
                  <a:srgbClr val="FF0000"/>
                </a:solidFill>
              </a:endParaRPr>
            </a:p>
          </p:txBody>
        </p:sp>
        <p:sp>
          <p:nvSpPr>
            <p:cNvPr id="217" name="TextBox 216"/>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8" name="TextBox 217"/>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9" name="TextBox 218"/>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0" name="TextBox 219"/>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1" name="TextBox 220"/>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2" name="TextBox 221"/>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3" name="TextBox 222"/>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4" name="TextBox 223"/>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5" name="TextBox 224"/>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6" name="TextBox 225"/>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7" name="TextBox 226"/>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28" name="Group 227"/>
          <p:cNvGrpSpPr/>
          <p:nvPr/>
        </p:nvGrpSpPr>
        <p:grpSpPr>
          <a:xfrm>
            <a:off x="7281992" y="1617038"/>
            <a:ext cx="298480" cy="2823972"/>
            <a:chOff x="7966248" y="1615072"/>
            <a:chExt cx="298480" cy="2823972"/>
          </a:xfrm>
        </p:grpSpPr>
        <p:sp>
          <p:nvSpPr>
            <p:cNvPr id="229" name="TextBox 228"/>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0" name="TextBox 229"/>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1" name="TextBox 230"/>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2" name="TextBox 231"/>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3" name="TextBox 232"/>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4" name="TextBox 233"/>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5" name="TextBox 234"/>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6" name="TextBox 235"/>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7" name="TextBox 236"/>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8" name="TextBox 237"/>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9" name="TextBox 238"/>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0" name="TextBox 239"/>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41" name="Group 240"/>
          <p:cNvGrpSpPr/>
          <p:nvPr/>
        </p:nvGrpSpPr>
        <p:grpSpPr>
          <a:xfrm>
            <a:off x="7057524" y="1617038"/>
            <a:ext cx="298480" cy="2823972"/>
            <a:chOff x="7966248" y="1615072"/>
            <a:chExt cx="298480" cy="2823972"/>
          </a:xfrm>
        </p:grpSpPr>
        <p:sp>
          <p:nvSpPr>
            <p:cNvPr id="242" name="TextBox 241"/>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3" name="TextBox 242"/>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4" name="TextBox 243"/>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5" name="TextBox 244"/>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6" name="TextBox 245"/>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7" name="TextBox 246"/>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8" name="TextBox 247"/>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9" name="TextBox 248"/>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0" name="TextBox 249"/>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1" name="TextBox 250"/>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2" name="TextBox 251"/>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3" name="TextBox 252"/>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54" name="Group 253"/>
          <p:cNvGrpSpPr/>
          <p:nvPr/>
        </p:nvGrpSpPr>
        <p:grpSpPr>
          <a:xfrm>
            <a:off x="6833056" y="1617038"/>
            <a:ext cx="298480" cy="2823972"/>
            <a:chOff x="7966248" y="1615072"/>
            <a:chExt cx="298480" cy="2823972"/>
          </a:xfrm>
        </p:grpSpPr>
        <p:sp>
          <p:nvSpPr>
            <p:cNvPr id="255" name="TextBox 254"/>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6" name="TextBox 255"/>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7" name="TextBox 256"/>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8" name="TextBox 257"/>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9" name="TextBox 258"/>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0" name="TextBox 259"/>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1" name="TextBox 260"/>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62" name="TextBox 261"/>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63" name="TextBox 262"/>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4" name="TextBox 263"/>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5" name="TextBox 264"/>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6" name="TextBox 265"/>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67" name="Group 266"/>
          <p:cNvGrpSpPr/>
          <p:nvPr/>
        </p:nvGrpSpPr>
        <p:grpSpPr>
          <a:xfrm>
            <a:off x="6600496" y="1617038"/>
            <a:ext cx="298480" cy="2823972"/>
            <a:chOff x="7966248" y="1615072"/>
            <a:chExt cx="298480" cy="2823972"/>
          </a:xfrm>
        </p:grpSpPr>
        <p:sp>
          <p:nvSpPr>
            <p:cNvPr id="268" name="TextBox 267"/>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9" name="TextBox 268"/>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0" name="TextBox 269"/>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1" name="TextBox 270"/>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2" name="TextBox 271"/>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3" name="TextBox 272"/>
            <p:cNvSpPr txBox="1"/>
            <p:nvPr/>
          </p:nvSpPr>
          <p:spPr>
            <a:xfrm>
              <a:off x="7966248" y="2985942"/>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74" name="TextBox 273"/>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75" name="TextBox 274"/>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76" name="TextBox 275"/>
            <p:cNvSpPr txBox="1"/>
            <p:nvPr/>
          </p:nvSpPr>
          <p:spPr>
            <a:xfrm>
              <a:off x="7966248" y="2296461"/>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77" name="TextBox 276"/>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8" name="TextBox 277"/>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9" name="TextBox 278"/>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80" name="Group 279"/>
          <p:cNvGrpSpPr/>
          <p:nvPr/>
        </p:nvGrpSpPr>
        <p:grpSpPr>
          <a:xfrm>
            <a:off x="6367936" y="1617038"/>
            <a:ext cx="298480" cy="2823972"/>
            <a:chOff x="7966248" y="1615072"/>
            <a:chExt cx="298480" cy="2823972"/>
          </a:xfrm>
        </p:grpSpPr>
        <p:sp>
          <p:nvSpPr>
            <p:cNvPr id="281" name="TextBox 280"/>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2" name="TextBox 281"/>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3" name="TextBox 282"/>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4" name="TextBox 283"/>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5" name="TextBox 284"/>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6" name="TextBox 285"/>
            <p:cNvSpPr txBox="1"/>
            <p:nvPr/>
          </p:nvSpPr>
          <p:spPr>
            <a:xfrm>
              <a:off x="7966248" y="2985942"/>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87" name="TextBox 286"/>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88" name="TextBox 287"/>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89" name="TextBox 288"/>
            <p:cNvSpPr txBox="1"/>
            <p:nvPr/>
          </p:nvSpPr>
          <p:spPr>
            <a:xfrm>
              <a:off x="7966248" y="2296461"/>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90" name="TextBox 289"/>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1" name="TextBox 290"/>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2" name="TextBox 291"/>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93" name="Group 292"/>
          <p:cNvGrpSpPr/>
          <p:nvPr/>
        </p:nvGrpSpPr>
        <p:grpSpPr>
          <a:xfrm>
            <a:off x="6135376" y="1617038"/>
            <a:ext cx="298480" cy="2823972"/>
            <a:chOff x="7966248" y="1615072"/>
            <a:chExt cx="298480" cy="2823972"/>
          </a:xfrm>
        </p:grpSpPr>
        <p:sp>
          <p:nvSpPr>
            <p:cNvPr id="294" name="TextBox 293"/>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5" name="TextBox 294"/>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6" name="TextBox 295"/>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7" name="TextBox 296"/>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8" name="TextBox 297"/>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9" name="TextBox 298"/>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0" name="TextBox 299"/>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301" name="TextBox 300"/>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302" name="TextBox 301"/>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3" name="TextBox 302"/>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4" name="TextBox 303"/>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5" name="TextBox 304"/>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06" name="Group 305"/>
          <p:cNvGrpSpPr/>
          <p:nvPr/>
        </p:nvGrpSpPr>
        <p:grpSpPr>
          <a:xfrm>
            <a:off x="5910908" y="1617038"/>
            <a:ext cx="298480" cy="2823972"/>
            <a:chOff x="7966248" y="1615072"/>
            <a:chExt cx="298480" cy="2823972"/>
          </a:xfrm>
        </p:grpSpPr>
        <p:sp>
          <p:nvSpPr>
            <p:cNvPr id="307" name="TextBox 306"/>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8" name="TextBox 307"/>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9" name="TextBox 308"/>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0" name="TextBox 309"/>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1" name="TextBox 310"/>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2" name="TextBox 311"/>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3" name="TextBox 312"/>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4" name="TextBox 313"/>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5" name="TextBox 314"/>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6" name="TextBox 315"/>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7" name="TextBox 316"/>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8" name="TextBox 317"/>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19" name="Group 318"/>
          <p:cNvGrpSpPr/>
          <p:nvPr/>
        </p:nvGrpSpPr>
        <p:grpSpPr>
          <a:xfrm>
            <a:off x="5686440" y="1617038"/>
            <a:ext cx="298480" cy="2823972"/>
            <a:chOff x="7966248" y="1615072"/>
            <a:chExt cx="298480" cy="2823972"/>
          </a:xfrm>
        </p:grpSpPr>
        <p:sp>
          <p:nvSpPr>
            <p:cNvPr id="320" name="TextBox 319"/>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1" name="TextBox 320"/>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2" name="TextBox 321"/>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3" name="TextBox 322"/>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4" name="TextBox 323"/>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5" name="TextBox 324"/>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6" name="TextBox 325"/>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7" name="TextBox 326"/>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8" name="TextBox 327"/>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9" name="TextBox 328"/>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0" name="TextBox 329"/>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1" name="TextBox 330"/>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32" name="Group 331"/>
          <p:cNvGrpSpPr/>
          <p:nvPr/>
        </p:nvGrpSpPr>
        <p:grpSpPr>
          <a:xfrm>
            <a:off x="5461972" y="1617038"/>
            <a:ext cx="298480" cy="2823972"/>
            <a:chOff x="7966248" y="1615072"/>
            <a:chExt cx="298480" cy="2823972"/>
          </a:xfrm>
        </p:grpSpPr>
        <p:sp>
          <p:nvSpPr>
            <p:cNvPr id="333" name="TextBox 332"/>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4" name="TextBox 333"/>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5" name="TextBox 334"/>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6" name="TextBox 335"/>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7" name="TextBox 33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8" name="TextBox 337"/>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9" name="TextBox 338"/>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0" name="TextBox 339"/>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1" name="TextBox 340"/>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2" name="TextBox 341"/>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3" name="TextBox 342"/>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4" name="TextBox 343"/>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sp>
        <p:nvSpPr>
          <p:cNvPr id="6" name="Multiply 5"/>
          <p:cNvSpPr/>
          <p:nvPr/>
        </p:nvSpPr>
        <p:spPr bwMode="auto">
          <a:xfrm>
            <a:off x="1945199" y="3513236"/>
            <a:ext cx="430114" cy="430114"/>
          </a:xfrm>
          <a:prstGeom prst="mathMultiply">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1" i="0" u="none" strike="noStrike" normalizeH="0" baseline="0">
              <a:ln w="6600">
                <a:solidFill>
                  <a:schemeClr val="accent2"/>
                </a:solidFill>
                <a:prstDash val="solid"/>
              </a:ln>
              <a:solidFill>
                <a:srgbClr val="FFFFFF"/>
              </a:solidFill>
              <a:effectLst>
                <a:outerShdw dist="38100" dir="2700000" algn="tl" rotWithShape="0">
                  <a:schemeClr val="accent2"/>
                </a:outerShdw>
              </a:effectLst>
              <a:latin typeface="Verdana" pitchFamily="45" charset="0"/>
            </a:endParaRPr>
          </a:p>
        </p:txBody>
      </p:sp>
      <p:sp>
        <p:nvSpPr>
          <p:cNvPr id="195" name="Freeform 194"/>
          <p:cNvSpPr/>
          <p:nvPr/>
        </p:nvSpPr>
        <p:spPr bwMode="auto">
          <a:xfrm>
            <a:off x="6172200" y="2346960"/>
            <a:ext cx="922020" cy="918210"/>
          </a:xfrm>
          <a:custGeom>
            <a:avLst/>
            <a:gdLst>
              <a:gd name="connsiteX0" fmla="*/ 224790 w 922020"/>
              <a:gd name="connsiteY0" fmla="*/ 0 h 918210"/>
              <a:gd name="connsiteX1" fmla="*/ 681990 w 922020"/>
              <a:gd name="connsiteY1" fmla="*/ 0 h 918210"/>
              <a:gd name="connsiteX2" fmla="*/ 922020 w 922020"/>
              <a:gd name="connsiteY2" fmla="*/ 232410 h 918210"/>
              <a:gd name="connsiteX3" fmla="*/ 918210 w 922020"/>
              <a:gd name="connsiteY3" fmla="*/ 678180 h 918210"/>
              <a:gd name="connsiteX4" fmla="*/ 685800 w 922020"/>
              <a:gd name="connsiteY4" fmla="*/ 914400 h 918210"/>
              <a:gd name="connsiteX5" fmla="*/ 232410 w 922020"/>
              <a:gd name="connsiteY5" fmla="*/ 918210 h 918210"/>
              <a:gd name="connsiteX6" fmla="*/ 3810 w 922020"/>
              <a:gd name="connsiteY6" fmla="*/ 681990 h 918210"/>
              <a:gd name="connsiteX7" fmla="*/ 0 w 922020"/>
              <a:gd name="connsiteY7" fmla="*/ 228600 h 918210"/>
              <a:gd name="connsiteX8" fmla="*/ 224790 w 922020"/>
              <a:gd name="connsiteY8" fmla="*/ 0 h 91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020" h="918210">
                <a:moveTo>
                  <a:pt x="224790" y="0"/>
                </a:moveTo>
                <a:lnTo>
                  <a:pt x="681990" y="0"/>
                </a:lnTo>
                <a:lnTo>
                  <a:pt x="922020" y="232410"/>
                </a:lnTo>
                <a:lnTo>
                  <a:pt x="918210" y="678180"/>
                </a:lnTo>
                <a:lnTo>
                  <a:pt x="685800" y="914400"/>
                </a:lnTo>
                <a:lnTo>
                  <a:pt x="232410" y="918210"/>
                </a:lnTo>
                <a:lnTo>
                  <a:pt x="3810" y="681990"/>
                </a:lnTo>
                <a:lnTo>
                  <a:pt x="0" y="228600"/>
                </a:lnTo>
                <a:lnTo>
                  <a:pt x="224790" y="0"/>
                </a:lnTo>
                <a:close/>
              </a:path>
            </a:pathLst>
          </a:custGeom>
          <a:solidFill>
            <a:srgbClr val="FFFF00">
              <a:alpha val="50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Freeform 195"/>
          <p:cNvSpPr/>
          <p:nvPr/>
        </p:nvSpPr>
        <p:spPr bwMode="auto">
          <a:xfrm>
            <a:off x="7539990" y="3718560"/>
            <a:ext cx="693420" cy="685800"/>
          </a:xfrm>
          <a:custGeom>
            <a:avLst/>
            <a:gdLst>
              <a:gd name="connsiteX0" fmla="*/ 0 w 693420"/>
              <a:gd name="connsiteY0" fmla="*/ 457200 h 685800"/>
              <a:gd name="connsiteX1" fmla="*/ 457200 w 693420"/>
              <a:gd name="connsiteY1" fmla="*/ 0 h 685800"/>
              <a:gd name="connsiteX2" fmla="*/ 689610 w 693420"/>
              <a:gd name="connsiteY2" fmla="*/ 0 h 685800"/>
              <a:gd name="connsiteX3" fmla="*/ 693420 w 693420"/>
              <a:gd name="connsiteY3" fmla="*/ 685800 h 685800"/>
              <a:gd name="connsiteX4" fmla="*/ 7620 w 693420"/>
              <a:gd name="connsiteY4" fmla="*/ 674370 h 685800"/>
              <a:gd name="connsiteX5" fmla="*/ 0 w 693420"/>
              <a:gd name="connsiteY5" fmla="*/ 4572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420" h="685800">
                <a:moveTo>
                  <a:pt x="0" y="457200"/>
                </a:moveTo>
                <a:lnTo>
                  <a:pt x="457200" y="0"/>
                </a:lnTo>
                <a:lnTo>
                  <a:pt x="689610" y="0"/>
                </a:lnTo>
                <a:lnTo>
                  <a:pt x="693420" y="685800"/>
                </a:lnTo>
                <a:lnTo>
                  <a:pt x="7620" y="674370"/>
                </a:lnTo>
                <a:lnTo>
                  <a:pt x="0" y="457200"/>
                </a:lnTo>
                <a:close/>
              </a:path>
            </a:pathLst>
          </a:custGeom>
          <a:solidFill>
            <a:srgbClr val="FFFF00">
              <a:alpha val="50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838957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bwMode="auto">
          <a:xfrm>
            <a:off x="5850542" y="2095837"/>
            <a:ext cx="1893536" cy="1561763"/>
          </a:xfrm>
          <a:custGeom>
            <a:avLst/>
            <a:gdLst>
              <a:gd name="connsiteX0" fmla="*/ 275129 w 1893536"/>
              <a:gd name="connsiteY0" fmla="*/ 1068149 h 1561763"/>
              <a:gd name="connsiteX1" fmla="*/ 833479 w 1893536"/>
              <a:gd name="connsiteY1" fmla="*/ 1464659 h 1561763"/>
              <a:gd name="connsiteX2" fmla="*/ 1529394 w 1893536"/>
              <a:gd name="connsiteY2" fmla="*/ 1561763 h 1561763"/>
              <a:gd name="connsiteX3" fmla="*/ 1893536 w 1893536"/>
              <a:gd name="connsiteY3" fmla="*/ 1254266 h 1561763"/>
              <a:gd name="connsiteX4" fmla="*/ 1375646 w 1893536"/>
              <a:gd name="connsiteY4" fmla="*/ 372234 h 1561763"/>
              <a:gd name="connsiteX5" fmla="*/ 582626 w 1893536"/>
              <a:gd name="connsiteY5" fmla="*/ 0 h 1561763"/>
              <a:gd name="connsiteX6" fmla="*/ 40460 w 1893536"/>
              <a:gd name="connsiteY6" fmla="*/ 137565 h 1561763"/>
              <a:gd name="connsiteX7" fmla="*/ 0 w 1893536"/>
              <a:gd name="connsiteY7" fmla="*/ 760651 h 1561763"/>
              <a:gd name="connsiteX8" fmla="*/ 275129 w 1893536"/>
              <a:gd name="connsiteY8" fmla="*/ 1068149 h 1561763"/>
              <a:gd name="connsiteX0" fmla="*/ 256079 w 1893536"/>
              <a:gd name="connsiteY0" fmla="*/ 1075769 h 1561763"/>
              <a:gd name="connsiteX1" fmla="*/ 833479 w 1893536"/>
              <a:gd name="connsiteY1" fmla="*/ 1464659 h 1561763"/>
              <a:gd name="connsiteX2" fmla="*/ 1529394 w 1893536"/>
              <a:gd name="connsiteY2" fmla="*/ 1561763 h 1561763"/>
              <a:gd name="connsiteX3" fmla="*/ 1893536 w 1893536"/>
              <a:gd name="connsiteY3" fmla="*/ 1254266 h 1561763"/>
              <a:gd name="connsiteX4" fmla="*/ 1375646 w 1893536"/>
              <a:gd name="connsiteY4" fmla="*/ 372234 h 1561763"/>
              <a:gd name="connsiteX5" fmla="*/ 582626 w 1893536"/>
              <a:gd name="connsiteY5" fmla="*/ 0 h 1561763"/>
              <a:gd name="connsiteX6" fmla="*/ 40460 w 1893536"/>
              <a:gd name="connsiteY6" fmla="*/ 137565 h 1561763"/>
              <a:gd name="connsiteX7" fmla="*/ 0 w 1893536"/>
              <a:gd name="connsiteY7" fmla="*/ 760651 h 1561763"/>
              <a:gd name="connsiteX8" fmla="*/ 256079 w 1893536"/>
              <a:gd name="connsiteY8" fmla="*/ 1075769 h 15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536" h="1561763">
                <a:moveTo>
                  <a:pt x="256079" y="1075769"/>
                </a:moveTo>
                <a:lnTo>
                  <a:pt x="833479" y="1464659"/>
                </a:lnTo>
                <a:lnTo>
                  <a:pt x="1529394" y="1561763"/>
                </a:lnTo>
                <a:lnTo>
                  <a:pt x="1893536" y="1254266"/>
                </a:lnTo>
                <a:lnTo>
                  <a:pt x="1375646" y="372234"/>
                </a:lnTo>
                <a:lnTo>
                  <a:pt x="582626" y="0"/>
                </a:lnTo>
                <a:lnTo>
                  <a:pt x="40460" y="137565"/>
                </a:lnTo>
                <a:lnTo>
                  <a:pt x="0" y="760651"/>
                </a:lnTo>
                <a:lnTo>
                  <a:pt x="256079" y="1075769"/>
                </a:lnTo>
                <a:close/>
              </a:path>
            </a:pathLst>
          </a:custGeom>
          <a:solidFill>
            <a:srgbClr val="FFFF00">
              <a:alpha val="50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smtClean="0"/>
              <a:t>Hand-crafted Mesh as Support</a:t>
            </a:r>
            <a:endParaRPr lang="en-US" dirty="0"/>
          </a:p>
        </p:txBody>
      </p:sp>
      <mc:AlternateContent xmlns:mc="http://schemas.openxmlformats.org/markup-compatibility/2006" xmlns:a14="http://schemas.microsoft.com/office/drawing/2010/main">
        <mc:Choice Requires="a14">
          <p:sp>
            <p:nvSpPr>
              <p:cNvPr id="16" name="Content Placeholder 15"/>
              <p:cNvSpPr>
                <a:spLocks noGrp="1"/>
              </p:cNvSpPr>
              <p:nvPr>
                <p:ph sz="quarter" idx="10"/>
              </p:nvPr>
            </p:nvSpPr>
            <p:spPr/>
            <p:txBody>
              <a:bodyPr/>
              <a:lstStyle/>
              <a:p>
                <a:r>
                  <a:rPr lang="en-US" dirty="0" smtClean="0"/>
                  <a:t>Dirichlet boundary condition</a:t>
                </a:r>
              </a:p>
              <a:p>
                <a:endParaRPr lang="en-US" dirty="0"/>
              </a:p>
              <a:p>
                <a:endParaRPr lang="en-US" dirty="0" smtClean="0"/>
              </a:p>
              <a:p>
                <a:endParaRPr lang="en-US" dirty="0"/>
              </a:p>
              <a:p>
                <a:endParaRPr lang="en-US" dirty="0" smtClean="0"/>
              </a:p>
              <a:p>
                <a:endParaRPr lang="en-US" dirty="0"/>
              </a:p>
              <a:p>
                <a:r>
                  <a:rPr lang="en-US" dirty="0" smtClean="0"/>
                  <a:t>Can’t set RHS == 0</a:t>
                </a:r>
              </a:p>
              <a:p>
                <a:r>
                  <a:rPr lang="en-US" dirty="0" smtClean="0"/>
                  <a:t>Let </a:t>
                </a:r>
                <a14:m>
                  <m:oMath xmlns:m="http://schemas.openxmlformats.org/officeDocument/2006/math">
                    <m:sSup>
                      <m:sSupPr>
                        <m:ctrlPr>
                          <a:rPr lang="en-US" b="1" i="1">
                            <a:solidFill>
                              <a:srgbClr val="002060"/>
                            </a:solidFill>
                            <a:latin typeface="Cambria Math"/>
                            <a:ea typeface="Cambria Math"/>
                          </a:rPr>
                        </m:ctrlPr>
                      </m:sSupPr>
                      <m:e>
                        <m:sSub>
                          <m:sSubPr>
                            <m:ctrlPr>
                              <a:rPr lang="en-US" b="1" i="1">
                                <a:solidFill>
                                  <a:srgbClr val="002060"/>
                                </a:solidFill>
                                <a:latin typeface="Cambria Math"/>
                                <a:ea typeface="Cambria Math"/>
                              </a:rPr>
                            </m:ctrlPr>
                          </m:sSubPr>
                          <m:e>
                            <m:r>
                              <a:rPr lang="en-US" b="1" i="1">
                                <a:solidFill>
                                  <a:srgbClr val="002060"/>
                                </a:solidFill>
                                <a:latin typeface="Cambria Math"/>
                                <a:ea typeface="Cambria Math"/>
                              </a:rPr>
                              <m:t>𝚽</m:t>
                            </m:r>
                          </m:e>
                          <m:sub>
                            <m:r>
                              <a:rPr lang="en-US" b="1" i="1">
                                <a:solidFill>
                                  <a:srgbClr val="002060"/>
                                </a:solidFill>
                                <a:latin typeface="Cambria Math"/>
                                <a:ea typeface="Cambria Math"/>
                              </a:rPr>
                              <m:t>𝟏</m:t>
                            </m:r>
                          </m:sub>
                        </m:sSub>
                      </m:e>
                      <m:sup>
                        <m:r>
                          <a:rPr lang="en-US" b="1" i="1">
                            <a:solidFill>
                              <a:srgbClr val="002060"/>
                            </a:solidFill>
                            <a:latin typeface="Cambria Math"/>
                            <a:ea typeface="Cambria Math"/>
                          </a:rPr>
                          <m:t>∗</m:t>
                        </m:r>
                      </m:sup>
                    </m:sSup>
                    <m:r>
                      <a:rPr lang="en-US" b="1" i="1" smtClean="0">
                        <a:solidFill>
                          <a:srgbClr val="002060"/>
                        </a:solidFill>
                        <a:latin typeface="Cambria Math"/>
                        <a:ea typeface="Cambria Math"/>
                      </a:rPr>
                      <m:t>=</m:t>
                    </m:r>
                    <m:sSup>
                      <m:sSupPr>
                        <m:ctrlPr>
                          <a:rPr lang="en-US" b="1" i="1">
                            <a:solidFill>
                              <a:srgbClr val="002060"/>
                            </a:solidFill>
                            <a:latin typeface="Cambria Math"/>
                            <a:ea typeface="Cambria Math"/>
                          </a:rPr>
                        </m:ctrlPr>
                      </m:sSupPr>
                      <m:e>
                        <m:sSub>
                          <m:sSubPr>
                            <m:ctrlPr>
                              <a:rPr lang="en-US" b="1" i="1" smtClean="0">
                                <a:solidFill>
                                  <a:srgbClr val="002060"/>
                                </a:solidFill>
                                <a:latin typeface="Cambria Math"/>
                                <a:ea typeface="Cambria Math"/>
                              </a:rPr>
                            </m:ctrlPr>
                          </m:sSubPr>
                          <m:e>
                            <m:r>
                              <a:rPr lang="en-US" b="1" i="1">
                                <a:solidFill>
                                  <a:srgbClr val="002060"/>
                                </a:solidFill>
                                <a:latin typeface="Cambria Math"/>
                                <a:ea typeface="Cambria Math"/>
                              </a:rPr>
                              <m:t>𝚽</m:t>
                            </m:r>
                          </m:e>
                          <m:sub>
                            <m:r>
                              <a:rPr lang="en-US" b="1" i="1" smtClean="0">
                                <a:solidFill>
                                  <a:srgbClr val="002060"/>
                                </a:solidFill>
                                <a:latin typeface="Cambria Math"/>
                                <a:ea typeface="Cambria Math"/>
                              </a:rPr>
                              <m:t>𝟐</m:t>
                            </m:r>
                          </m:sub>
                        </m:sSub>
                      </m:e>
                      <m:sup>
                        <m:r>
                          <a:rPr lang="en-US" b="1" i="1">
                            <a:solidFill>
                              <a:srgbClr val="002060"/>
                            </a:solidFill>
                            <a:latin typeface="Cambria Math"/>
                            <a:ea typeface="Cambria Math"/>
                          </a:rPr>
                          <m:t>∗</m:t>
                        </m:r>
                      </m:sup>
                    </m:sSup>
                    <m:r>
                      <a:rPr lang="en-US" b="1" i="1" smtClean="0">
                        <a:solidFill>
                          <a:srgbClr val="002060"/>
                        </a:solidFill>
                        <a:latin typeface="Cambria Math"/>
                        <a:ea typeface="Cambria Math"/>
                      </a:rPr>
                      <m:t>=⋯=</m:t>
                    </m:r>
                    <m:sSup>
                      <m:sSupPr>
                        <m:ctrlPr>
                          <a:rPr lang="en-US" b="1" i="1">
                            <a:solidFill>
                              <a:srgbClr val="002060"/>
                            </a:solidFill>
                            <a:latin typeface="Cambria Math"/>
                            <a:ea typeface="Cambria Math"/>
                          </a:rPr>
                        </m:ctrlPr>
                      </m:sSupPr>
                      <m:e>
                        <m:sSub>
                          <m:sSubPr>
                            <m:ctrlPr>
                              <a:rPr lang="en-US" b="1" i="1">
                                <a:solidFill>
                                  <a:srgbClr val="002060"/>
                                </a:solidFill>
                                <a:latin typeface="Cambria Math"/>
                                <a:ea typeface="Cambria Math"/>
                              </a:rPr>
                            </m:ctrlPr>
                          </m:sSubPr>
                          <m:e>
                            <m:r>
                              <a:rPr lang="en-US" b="1" i="1">
                                <a:solidFill>
                                  <a:srgbClr val="002060"/>
                                </a:solidFill>
                                <a:latin typeface="Cambria Math"/>
                                <a:ea typeface="Cambria Math"/>
                              </a:rPr>
                              <m:t>𝚽</m:t>
                            </m:r>
                          </m:e>
                          <m:sub>
                            <m:r>
                              <a:rPr lang="en-US" b="1" i="1" smtClean="0">
                                <a:solidFill>
                                  <a:srgbClr val="002060"/>
                                </a:solidFill>
                                <a:latin typeface="Cambria Math"/>
                                <a:ea typeface="Cambria Math"/>
                              </a:rPr>
                              <m:t>𝒏</m:t>
                            </m:r>
                          </m:sub>
                        </m:sSub>
                      </m:e>
                      <m:sup>
                        <m:r>
                          <a:rPr lang="en-US" b="1" i="1">
                            <a:solidFill>
                              <a:srgbClr val="002060"/>
                            </a:solidFill>
                            <a:latin typeface="Cambria Math"/>
                            <a:ea typeface="Cambria Math"/>
                          </a:rPr>
                          <m:t>∗</m:t>
                        </m:r>
                      </m:sup>
                    </m:sSup>
                    <m:r>
                      <a:rPr lang="en-US" b="1" i="1" smtClean="0">
                        <a:solidFill>
                          <a:srgbClr val="002060"/>
                        </a:solidFill>
                        <a:latin typeface="Cambria Math"/>
                        <a:ea typeface="Cambria Math"/>
                      </a:rPr>
                      <m:t>=</m:t>
                    </m:r>
                    <m:r>
                      <a:rPr lang="en-US" b="1" i="1" smtClean="0">
                        <a:solidFill>
                          <a:srgbClr val="002060"/>
                        </a:solidFill>
                        <a:latin typeface="Cambria Math"/>
                        <a:ea typeface="Cambria Math"/>
                      </a:rPr>
                      <m:t>𝟏</m:t>
                    </m:r>
                  </m:oMath>
                </a14:m>
                <a:endParaRPr lang="en-US" dirty="0" smtClean="0"/>
              </a:p>
              <a:p>
                <a:r>
                  <a:rPr lang="en-US" dirty="0" smtClean="0"/>
                  <a:t>Solve for source strengths,</a:t>
                </a:r>
                <a:r>
                  <a:rPr lang="en-US" dirty="0" smtClean="0">
                    <a:solidFill>
                      <a:srgbClr val="002060"/>
                    </a:solidFill>
                    <a:ea typeface="Cambria Math"/>
                  </a:rPr>
                  <a:t> </a:t>
                </a:r>
                <a14:m>
                  <m:oMath xmlns:m="http://schemas.openxmlformats.org/officeDocument/2006/math">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𝜎</m:t>
                        </m:r>
                      </m:e>
                      <m:sub>
                        <m:r>
                          <a:rPr lang="en-US" b="0" i="1" smtClean="0">
                            <a:solidFill>
                              <a:srgbClr val="002060"/>
                            </a:solidFill>
                            <a:latin typeface="Cambria Math"/>
                            <a:ea typeface="Cambria Math"/>
                          </a:rPr>
                          <m:t>𝑖</m:t>
                        </m:r>
                      </m:sub>
                    </m:sSub>
                  </m:oMath>
                </a14:m>
                <a:r>
                  <a:rPr lang="en-US" dirty="0" smtClean="0"/>
                  <a:t> </a:t>
                </a:r>
                <a:endParaRPr lang="en-US" dirty="0"/>
              </a:p>
            </p:txBody>
          </p:sp>
        </mc:Choice>
        <mc:Fallback xmlns="">
          <p:sp>
            <p:nvSpPr>
              <p:cNvPr id="16" name="Content Placeholder 15"/>
              <p:cNvSpPr>
                <a:spLocks noGrp="1" noRot="1" noChangeAspect="1" noMove="1" noResize="1" noEditPoints="1" noAdjustHandles="1" noChangeArrowheads="1" noChangeShapeType="1" noTextEdit="1"/>
              </p:cNvSpPr>
              <p:nvPr>
                <p:ph sz="quarter" idx="10"/>
              </p:nvPr>
            </p:nvSpPr>
            <p:spPr>
              <a:blipFill rotWithShape="1">
                <a:blip r:embed="rId3"/>
                <a:stretch>
                  <a:fillRect l="-616" t="-1111" b="-25111"/>
                </a:stretch>
              </a:blipFill>
            </p:spPr>
            <p:txBody>
              <a:bodyPr/>
              <a:lstStyle/>
              <a:p>
                <a:r>
                  <a:rPr lang="en-US">
                    <a:noFill/>
                  </a:rPr>
                  <a:t> </a:t>
                </a:r>
              </a:p>
            </p:txBody>
          </p:sp>
        </mc:Fallback>
      </mc:AlternateContent>
      <p:grpSp>
        <p:nvGrpSpPr>
          <p:cNvPr id="4" name="Group 3"/>
          <p:cNvGrpSpPr/>
          <p:nvPr/>
        </p:nvGrpSpPr>
        <p:grpSpPr>
          <a:xfrm>
            <a:off x="5486400" y="1657350"/>
            <a:ext cx="2743200" cy="2743200"/>
            <a:chOff x="5486400" y="1657350"/>
            <a:chExt cx="2743200" cy="2743200"/>
          </a:xfrm>
        </p:grpSpPr>
        <p:cxnSp>
          <p:nvCxnSpPr>
            <p:cNvPr id="5" name="Straight Connector 4"/>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6" name="Straight Connector 5"/>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7" name="Straight Connector 6"/>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grpSp>
      <p:grpSp>
        <p:nvGrpSpPr>
          <p:cNvPr id="31" name="Group 30"/>
          <p:cNvGrpSpPr/>
          <p:nvPr/>
        </p:nvGrpSpPr>
        <p:grpSpPr>
          <a:xfrm>
            <a:off x="5084762" y="3404218"/>
            <a:ext cx="1430338" cy="1495544"/>
            <a:chOff x="4970926" y="3502938"/>
            <a:chExt cx="1430338" cy="1495544"/>
          </a:xfrm>
        </p:grpSpPr>
        <p:cxnSp>
          <p:nvCxnSpPr>
            <p:cNvPr id="32" name="Straight Arrow Connector 31"/>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3" name="Straight Arrow Connector 32"/>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 name="TextBox 33"/>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5" name="TextBox 34"/>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17" name="Group 16"/>
          <p:cNvGrpSpPr/>
          <p:nvPr/>
        </p:nvGrpSpPr>
        <p:grpSpPr>
          <a:xfrm rot="2027742">
            <a:off x="6057900" y="3028951"/>
            <a:ext cx="685800" cy="685799"/>
            <a:chOff x="6057900" y="3028951"/>
            <a:chExt cx="685800" cy="685799"/>
          </a:xfrm>
        </p:grpSpPr>
        <p:cxnSp>
          <p:nvCxnSpPr>
            <p:cNvPr id="28" name="Straight Arrow Connector 27"/>
            <p:cNvCxnSpPr/>
            <p:nvPr/>
          </p:nvCxnSpPr>
          <p:spPr bwMode="auto">
            <a:xfrm rot="5400000" flipV="1">
              <a:off x="58864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4" name="Straight Arrow Connector 43"/>
            <p:cNvCxnSpPr/>
            <p:nvPr/>
          </p:nvCxnSpPr>
          <p:spPr bwMode="auto">
            <a:xfrm rot="5400000" flipV="1">
              <a:off x="61150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6" name="Straight Arrow Connector 45"/>
            <p:cNvCxnSpPr/>
            <p:nvPr/>
          </p:nvCxnSpPr>
          <p:spPr bwMode="auto">
            <a:xfrm rot="5400000" flipV="1">
              <a:off x="63436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7" name="Straight Arrow Connector 46"/>
            <p:cNvCxnSpPr/>
            <p:nvPr/>
          </p:nvCxnSpPr>
          <p:spPr bwMode="auto">
            <a:xfrm rot="5400000" flipV="1">
              <a:off x="65722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9" name="Straight Arrow Connector 48"/>
            <p:cNvCxnSpPr/>
            <p:nvPr/>
          </p:nvCxnSpPr>
          <p:spPr bwMode="auto">
            <a:xfrm rot="16200000">
              <a:off x="58864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50" name="Straight Arrow Connector 49"/>
            <p:cNvCxnSpPr/>
            <p:nvPr/>
          </p:nvCxnSpPr>
          <p:spPr bwMode="auto">
            <a:xfrm rot="16200000">
              <a:off x="61150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51" name="Straight Arrow Connector 50"/>
            <p:cNvCxnSpPr/>
            <p:nvPr/>
          </p:nvCxnSpPr>
          <p:spPr bwMode="auto">
            <a:xfrm rot="16200000">
              <a:off x="63436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52" name="Straight Arrow Connector 51"/>
            <p:cNvCxnSpPr/>
            <p:nvPr/>
          </p:nvCxnSpPr>
          <p:spPr bwMode="auto">
            <a:xfrm rot="16200000">
              <a:off x="65722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12" name="Straight Connector 11"/>
            <p:cNvCxnSpPr/>
            <p:nvPr/>
          </p:nvCxnSpPr>
          <p:spPr bwMode="auto">
            <a:xfrm>
              <a:off x="6057900" y="3371850"/>
              <a:ext cx="685800" cy="0"/>
            </a:xfrm>
            <a:prstGeom prst="line">
              <a:avLst/>
            </a:prstGeom>
            <a:solidFill>
              <a:schemeClr val="accent1"/>
            </a:solidFill>
            <a:ln w="38100" cap="flat" cmpd="sng" algn="ctr">
              <a:solidFill>
                <a:srgbClr val="00B050"/>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5" name="Rectangle 14"/>
              <p:cNvSpPr/>
              <p:nvPr/>
            </p:nvSpPr>
            <p:spPr>
              <a:xfrm>
                <a:off x="5943600" y="3600450"/>
                <a:ext cx="5876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2060"/>
                              </a:solidFill>
                              <a:latin typeface="Cambria Math"/>
                              <a:ea typeface="Cambria Math"/>
                            </a:rPr>
                          </m:ctrlPr>
                        </m:sSubPr>
                        <m:e>
                          <m:r>
                            <a:rPr lang="en-US" i="1" dirty="0" smtClean="0">
                              <a:solidFill>
                                <a:srgbClr val="002060"/>
                              </a:solidFill>
                              <a:latin typeface="Cambria Math"/>
                              <a:ea typeface="Cambria Math"/>
                            </a:rPr>
                            <m:t>𝜎</m:t>
                          </m:r>
                        </m:e>
                        <m:sub>
                          <m:r>
                            <a:rPr lang="en-US" b="0" i="1" dirty="0" smtClean="0">
                              <a:solidFill>
                                <a:srgbClr val="002060"/>
                              </a:solidFill>
                              <a:latin typeface="Cambria Math"/>
                              <a:ea typeface="Cambria Math"/>
                            </a:rPr>
                            <m:t>1</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5943600" y="3600450"/>
                <a:ext cx="587660" cy="461665"/>
              </a:xfrm>
              <a:prstGeom prst="rect">
                <a:avLst/>
              </a:prstGeom>
              <a:blipFill rotWithShape="1">
                <a:blip r:embed="rId4"/>
                <a:stretch>
                  <a:fillRect b="-4000"/>
                </a:stretch>
              </a:blipFill>
            </p:spPr>
            <p:txBody>
              <a:bodyPr/>
              <a:lstStyle/>
              <a:p>
                <a:r>
                  <a:rPr lang="en-US">
                    <a:noFill/>
                  </a:rPr>
                  <a:t> </a:t>
                </a:r>
              </a:p>
            </p:txBody>
          </p:sp>
        </mc:Fallback>
      </mc:AlternateContent>
      <p:grpSp>
        <p:nvGrpSpPr>
          <p:cNvPr id="36" name="Group 35"/>
          <p:cNvGrpSpPr/>
          <p:nvPr/>
        </p:nvGrpSpPr>
        <p:grpSpPr>
          <a:xfrm rot="537917">
            <a:off x="6687978" y="3277053"/>
            <a:ext cx="685800" cy="685799"/>
            <a:chOff x="6057900" y="3028951"/>
            <a:chExt cx="685800" cy="685799"/>
          </a:xfrm>
        </p:grpSpPr>
        <p:cxnSp>
          <p:nvCxnSpPr>
            <p:cNvPr id="37" name="Straight Arrow Connector 36"/>
            <p:cNvCxnSpPr/>
            <p:nvPr/>
          </p:nvCxnSpPr>
          <p:spPr bwMode="auto">
            <a:xfrm rot="5400000" flipV="1">
              <a:off x="58864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38" name="Straight Arrow Connector 37"/>
            <p:cNvCxnSpPr/>
            <p:nvPr/>
          </p:nvCxnSpPr>
          <p:spPr bwMode="auto">
            <a:xfrm rot="5400000" flipV="1">
              <a:off x="61150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0" name="Straight Arrow Connector 39"/>
            <p:cNvCxnSpPr/>
            <p:nvPr/>
          </p:nvCxnSpPr>
          <p:spPr bwMode="auto">
            <a:xfrm rot="5400000" flipV="1">
              <a:off x="63436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1" name="Straight Arrow Connector 40"/>
            <p:cNvCxnSpPr/>
            <p:nvPr/>
          </p:nvCxnSpPr>
          <p:spPr bwMode="auto">
            <a:xfrm rot="5400000" flipV="1">
              <a:off x="6572250" y="3543300"/>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3" name="Straight Arrow Connector 42"/>
            <p:cNvCxnSpPr/>
            <p:nvPr/>
          </p:nvCxnSpPr>
          <p:spPr bwMode="auto">
            <a:xfrm rot="16200000">
              <a:off x="58864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5" name="Straight Arrow Connector 44"/>
            <p:cNvCxnSpPr/>
            <p:nvPr/>
          </p:nvCxnSpPr>
          <p:spPr bwMode="auto">
            <a:xfrm rot="16200000">
              <a:off x="61150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48" name="Straight Arrow Connector 47"/>
            <p:cNvCxnSpPr/>
            <p:nvPr/>
          </p:nvCxnSpPr>
          <p:spPr bwMode="auto">
            <a:xfrm rot="16200000">
              <a:off x="63436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53" name="Straight Arrow Connector 52"/>
            <p:cNvCxnSpPr/>
            <p:nvPr/>
          </p:nvCxnSpPr>
          <p:spPr bwMode="auto">
            <a:xfrm rot="16200000">
              <a:off x="6572250" y="3200401"/>
              <a:ext cx="342900" cy="0"/>
            </a:xfrm>
            <a:prstGeom prst="straightConnector1">
              <a:avLst/>
            </a:prstGeom>
            <a:solidFill>
              <a:schemeClr val="accent1"/>
            </a:solidFill>
            <a:ln w="9525" cap="flat" cmpd="sng" algn="ctr">
              <a:solidFill>
                <a:srgbClr val="002060"/>
              </a:solidFill>
              <a:prstDash val="solid"/>
              <a:round/>
              <a:headEnd type="none" w="med" len="med"/>
              <a:tailEnd type="arrow"/>
            </a:ln>
            <a:effectLst/>
          </p:spPr>
        </p:cxnSp>
        <p:cxnSp>
          <p:nvCxnSpPr>
            <p:cNvPr id="54" name="Straight Connector 53"/>
            <p:cNvCxnSpPr/>
            <p:nvPr/>
          </p:nvCxnSpPr>
          <p:spPr bwMode="auto">
            <a:xfrm>
              <a:off x="6057900" y="3371850"/>
              <a:ext cx="685800" cy="0"/>
            </a:xfrm>
            <a:prstGeom prst="line">
              <a:avLst/>
            </a:prstGeom>
            <a:solidFill>
              <a:schemeClr val="accent1"/>
            </a:solidFill>
            <a:ln w="38100" cap="flat" cmpd="sng" algn="ctr">
              <a:solidFill>
                <a:srgbClr val="00B050"/>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55" name="Rectangle 54"/>
              <p:cNvSpPr/>
              <p:nvPr/>
            </p:nvSpPr>
            <p:spPr>
              <a:xfrm>
                <a:off x="6629400" y="3806190"/>
                <a:ext cx="5947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2060"/>
                              </a:solidFill>
                              <a:latin typeface="Cambria Math"/>
                              <a:ea typeface="Cambria Math"/>
                            </a:rPr>
                          </m:ctrlPr>
                        </m:sSubPr>
                        <m:e>
                          <m:r>
                            <a:rPr lang="en-US" i="1" dirty="0" smtClean="0">
                              <a:solidFill>
                                <a:srgbClr val="002060"/>
                              </a:solidFill>
                              <a:latin typeface="Cambria Math"/>
                              <a:ea typeface="Cambria Math"/>
                            </a:rPr>
                            <m:t>𝜎</m:t>
                          </m:r>
                        </m:e>
                        <m:sub>
                          <m:r>
                            <a:rPr lang="en-US" b="0" i="1" dirty="0" smtClean="0">
                              <a:solidFill>
                                <a:srgbClr val="002060"/>
                              </a:solidFill>
                              <a:latin typeface="Cambria Math"/>
                              <a:ea typeface="Cambria Math"/>
                            </a:rPr>
                            <m:t>2</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6629400" y="3806190"/>
                <a:ext cx="594778" cy="461665"/>
              </a:xfrm>
              <a:prstGeom prst="rect">
                <a:avLst/>
              </a:prstGeom>
              <a:blipFill rotWithShape="1">
                <a:blip r:embed="rId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961241" y="1943788"/>
                <a:ext cx="3988976" cy="15625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2060"/>
                              </a:solidFill>
                              <a:latin typeface="Cambria Math"/>
                              <a:ea typeface="Cambria Math"/>
                            </a:rPr>
                          </m:ctrlPr>
                        </m:dPr>
                        <m:e>
                          <m:eqArr>
                            <m:eqArrPr>
                              <m:ctrlPr>
                                <a:rPr lang="en-US" i="1" smtClean="0">
                                  <a:solidFill>
                                    <a:srgbClr val="002060"/>
                                  </a:solidFill>
                                  <a:latin typeface="Cambria Math"/>
                                  <a:ea typeface="Cambria Math"/>
                                </a:rPr>
                              </m:ctrlPr>
                            </m:eqArrPr>
                            <m:e>
                              <m:m>
                                <m:mPr>
                                  <m:mcs>
                                    <m:mc>
                                      <m:mcPr>
                                        <m:count m:val="1"/>
                                        <m:mcJc m:val="center"/>
                                      </m:mcPr>
                                    </m:mc>
                                  </m:mcs>
                                  <m:ctrlPr>
                                    <a:rPr lang="en-US" i="1" smtClean="0">
                                      <a:solidFill>
                                        <a:srgbClr val="002060"/>
                                      </a:solidFill>
                                      <a:latin typeface="Cambria Math"/>
                                      <a:ea typeface="Cambria Math"/>
                                    </a:rPr>
                                  </m:ctrlPr>
                                </m:mPr>
                                <m:mr>
                                  <m:e>
                                    <m:sSub>
                                      <m:sSubPr>
                                        <m:ctrlPr>
                                          <a:rPr lang="en-US" i="1" smtClean="0">
                                            <a:solidFill>
                                              <a:srgbClr val="002060"/>
                                            </a:solidFill>
                                            <a:latin typeface="Cambria Math"/>
                                            <a:ea typeface="Cambria Math"/>
                                          </a:rPr>
                                        </m:ctrlPr>
                                      </m:sSubPr>
                                      <m:e>
                                        <m:r>
                                          <a:rPr lang="en-US" b="0" i="1" smtClean="0">
                                            <a:solidFill>
                                              <a:srgbClr val="002060"/>
                                            </a:solidFill>
                                            <a:latin typeface="Cambria Math"/>
                                            <a:ea typeface="Cambria Math"/>
                                          </a:rPr>
                                          <m:t>𝑎</m:t>
                                        </m:r>
                                      </m:e>
                                      <m:sub>
                                        <m:r>
                                          <a:rPr lang="en-US" b="0" i="1" smtClean="0">
                                            <a:solidFill>
                                              <a:srgbClr val="002060"/>
                                            </a:solidFill>
                                            <a:latin typeface="Cambria Math"/>
                                            <a:ea typeface="Cambria Math"/>
                                          </a:rPr>
                                          <m:t>11</m:t>
                                        </m:r>
                                      </m:sub>
                                    </m:sSub>
                                  </m:e>
                                </m:mr>
                                <m:mr>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𝑎</m:t>
                                        </m:r>
                                      </m:e>
                                      <m:sub>
                                        <m:r>
                                          <a:rPr lang="en-US" b="0" i="1" smtClean="0">
                                            <a:solidFill>
                                              <a:srgbClr val="002060"/>
                                            </a:solidFill>
                                            <a:latin typeface="Cambria Math"/>
                                            <a:ea typeface="Cambria Math"/>
                                          </a:rPr>
                                          <m:t>2</m:t>
                                        </m:r>
                                        <m:r>
                                          <a:rPr lang="en-US" i="1">
                                            <a:solidFill>
                                              <a:srgbClr val="002060"/>
                                            </a:solidFill>
                                            <a:latin typeface="Cambria Math"/>
                                            <a:ea typeface="Cambria Math"/>
                                          </a:rPr>
                                          <m:t>1</m:t>
                                        </m:r>
                                      </m:sub>
                                    </m:sSub>
                                  </m:e>
                                </m:mr>
                                <m:mr>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𝑎</m:t>
                                        </m:r>
                                      </m:e>
                                      <m:sub>
                                        <m:r>
                                          <a:rPr lang="en-US" b="0" i="1" smtClean="0">
                                            <a:solidFill>
                                              <a:srgbClr val="002060"/>
                                            </a:solidFill>
                                            <a:latin typeface="Cambria Math"/>
                                            <a:ea typeface="Cambria Math"/>
                                          </a:rPr>
                                          <m:t>3</m:t>
                                        </m:r>
                                        <m:r>
                                          <a:rPr lang="en-US" i="1">
                                            <a:solidFill>
                                              <a:srgbClr val="002060"/>
                                            </a:solidFill>
                                            <a:latin typeface="Cambria Math"/>
                                            <a:ea typeface="Cambria Math"/>
                                          </a:rPr>
                                          <m:t>1</m:t>
                                        </m:r>
                                      </m:sub>
                                    </m:sSub>
                                  </m:e>
                                </m:mr>
                              </m:m>
                              <m:m>
                                <m:mPr>
                                  <m:mcs>
                                    <m:mc>
                                      <m:mcPr>
                                        <m:count m:val="1"/>
                                        <m:mcJc m:val="center"/>
                                      </m:mcPr>
                                    </m:mc>
                                  </m:mcs>
                                  <m:ctrlPr>
                                    <a:rPr lang="en-US" i="1" smtClean="0">
                                      <a:solidFill>
                                        <a:srgbClr val="002060"/>
                                      </a:solidFill>
                                      <a:latin typeface="Cambria Math"/>
                                      <a:ea typeface="Cambria Math"/>
                                    </a:rPr>
                                  </m:ctrlPr>
                                </m:mPr>
                                <m:mr>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𝑎</m:t>
                                        </m:r>
                                      </m:e>
                                      <m:sub>
                                        <m:r>
                                          <a:rPr lang="en-US" i="1">
                                            <a:solidFill>
                                              <a:srgbClr val="002060"/>
                                            </a:solidFill>
                                            <a:latin typeface="Cambria Math"/>
                                            <a:ea typeface="Cambria Math"/>
                                          </a:rPr>
                                          <m:t>1</m:t>
                                        </m:r>
                                        <m:r>
                                          <a:rPr lang="en-US" b="0" i="1" smtClean="0">
                                            <a:solidFill>
                                              <a:srgbClr val="002060"/>
                                            </a:solidFill>
                                            <a:latin typeface="Cambria Math"/>
                                            <a:ea typeface="Cambria Math"/>
                                          </a:rPr>
                                          <m:t>2</m:t>
                                        </m:r>
                                      </m:sub>
                                    </m:sSub>
                                  </m:e>
                                </m:mr>
                                <m:mr>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𝑎</m:t>
                                        </m:r>
                                      </m:e>
                                      <m:sub>
                                        <m:r>
                                          <a:rPr lang="en-US" b="0" i="1" smtClean="0">
                                            <a:solidFill>
                                              <a:srgbClr val="002060"/>
                                            </a:solidFill>
                                            <a:latin typeface="Cambria Math"/>
                                            <a:ea typeface="Cambria Math"/>
                                          </a:rPr>
                                          <m:t>22</m:t>
                                        </m:r>
                                      </m:sub>
                                    </m:sSub>
                                  </m:e>
                                </m:mr>
                                <m:mr>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𝑎</m:t>
                                        </m:r>
                                      </m:e>
                                      <m:sub>
                                        <m:r>
                                          <a:rPr lang="en-US" b="0" i="1" smtClean="0">
                                            <a:solidFill>
                                              <a:srgbClr val="002060"/>
                                            </a:solidFill>
                                            <a:latin typeface="Cambria Math"/>
                                            <a:ea typeface="Cambria Math"/>
                                          </a:rPr>
                                          <m:t>32</m:t>
                                        </m:r>
                                      </m:sub>
                                    </m:sSub>
                                  </m:e>
                                </m:mr>
                              </m:m>
                              <m:m>
                                <m:mPr>
                                  <m:mcs>
                                    <m:mc>
                                      <m:mcPr>
                                        <m:count m:val="1"/>
                                        <m:mcJc m:val="center"/>
                                      </m:mcPr>
                                    </m:mc>
                                  </m:mcs>
                                  <m:ctrlPr>
                                    <a:rPr lang="en-US" i="1" smtClean="0">
                                      <a:solidFill>
                                        <a:srgbClr val="002060"/>
                                      </a:solidFill>
                                      <a:latin typeface="Cambria Math"/>
                                      <a:ea typeface="Cambria Math"/>
                                    </a:rPr>
                                  </m:ctrlPr>
                                </m:mPr>
                                <m:mr>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𝑎</m:t>
                                        </m:r>
                                      </m:e>
                                      <m:sub>
                                        <m:r>
                                          <a:rPr lang="en-US" i="1">
                                            <a:solidFill>
                                              <a:srgbClr val="002060"/>
                                            </a:solidFill>
                                            <a:latin typeface="Cambria Math"/>
                                            <a:ea typeface="Cambria Math"/>
                                          </a:rPr>
                                          <m:t>1</m:t>
                                        </m:r>
                                        <m:r>
                                          <a:rPr lang="en-US" b="0" i="1" smtClean="0">
                                            <a:solidFill>
                                              <a:srgbClr val="002060"/>
                                            </a:solidFill>
                                            <a:latin typeface="Cambria Math"/>
                                            <a:ea typeface="Cambria Math"/>
                                          </a:rPr>
                                          <m:t>3</m:t>
                                        </m:r>
                                      </m:sub>
                                    </m:sSub>
                                  </m:e>
                                </m:mr>
                                <m:mr>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𝑎</m:t>
                                        </m:r>
                                      </m:e>
                                      <m:sub>
                                        <m:r>
                                          <a:rPr lang="en-US" b="0" i="1" smtClean="0">
                                            <a:solidFill>
                                              <a:srgbClr val="002060"/>
                                            </a:solidFill>
                                            <a:latin typeface="Cambria Math"/>
                                            <a:ea typeface="Cambria Math"/>
                                          </a:rPr>
                                          <m:t>23</m:t>
                                        </m:r>
                                      </m:sub>
                                    </m:sSub>
                                  </m:e>
                                </m:mr>
                                <m:mr>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𝑎</m:t>
                                        </m:r>
                                      </m:e>
                                      <m:sub>
                                        <m:r>
                                          <a:rPr lang="en-US" b="0" i="1" smtClean="0">
                                            <a:solidFill>
                                              <a:srgbClr val="002060"/>
                                            </a:solidFill>
                                            <a:latin typeface="Cambria Math"/>
                                            <a:ea typeface="Cambria Math"/>
                                          </a:rPr>
                                          <m:t>33</m:t>
                                        </m:r>
                                      </m:sub>
                                    </m:sSub>
                                  </m:e>
                                </m:mr>
                              </m:m>
                              <m:r>
                                <a:rPr lang="en-US" i="1" smtClean="0">
                                  <a:solidFill>
                                    <a:srgbClr val="002060"/>
                                  </a:solidFill>
                                  <a:latin typeface="Cambria Math"/>
                                  <a:ea typeface="Cambria Math"/>
                                </a:rPr>
                                <m:t>…</m:t>
                              </m:r>
                            </m:e>
                            <m:e>
                              <m:r>
                                <a:rPr lang="en-US" i="1" smtClean="0">
                                  <a:solidFill>
                                    <a:srgbClr val="002060"/>
                                  </a:solidFill>
                                  <a:latin typeface="Cambria Math"/>
                                  <a:ea typeface="Cambria Math"/>
                                </a:rPr>
                                <m:t>⋮</m:t>
                              </m:r>
                            </m:e>
                          </m:eqArr>
                        </m:e>
                      </m:d>
                      <m:d>
                        <m:dPr>
                          <m:begChr m:val="["/>
                          <m:endChr m:val="]"/>
                          <m:ctrlPr>
                            <a:rPr lang="en-US" i="1" smtClean="0">
                              <a:solidFill>
                                <a:srgbClr val="002060"/>
                              </a:solidFill>
                              <a:latin typeface="Cambria Math"/>
                              <a:ea typeface="Cambria Math"/>
                            </a:rPr>
                          </m:ctrlPr>
                        </m:dPr>
                        <m:e>
                          <m:m>
                            <m:mPr>
                              <m:mcs>
                                <m:mc>
                                  <m:mcPr>
                                    <m:count m:val="1"/>
                                    <m:mcJc m:val="center"/>
                                  </m:mcPr>
                                </m:mc>
                              </m:mcs>
                              <m:ctrlPr>
                                <a:rPr lang="en-US" i="1" smtClean="0">
                                  <a:solidFill>
                                    <a:srgbClr val="002060"/>
                                  </a:solidFill>
                                  <a:latin typeface="Cambria Math"/>
                                  <a:ea typeface="Cambria Math"/>
                                </a:rPr>
                              </m:ctrlPr>
                            </m:mPr>
                            <m:mr>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𝜎</m:t>
                                    </m:r>
                                  </m:e>
                                  <m:sub>
                                    <m:r>
                                      <a:rPr lang="en-US" b="0" i="1" smtClean="0">
                                        <a:solidFill>
                                          <a:srgbClr val="002060"/>
                                        </a:solidFill>
                                        <a:latin typeface="Cambria Math"/>
                                        <a:ea typeface="Cambria Math"/>
                                      </a:rPr>
                                      <m:t>1</m:t>
                                    </m:r>
                                  </m:sub>
                                </m:sSub>
                              </m:e>
                            </m:mr>
                            <m:mr>
                              <m:e>
                                <m:sSub>
                                  <m:sSubPr>
                                    <m:ctrlPr>
                                      <a:rPr lang="en-US" i="1">
                                        <a:solidFill>
                                          <a:srgbClr val="002060"/>
                                        </a:solidFill>
                                        <a:latin typeface="Cambria Math"/>
                                        <a:ea typeface="Cambria Math"/>
                                      </a:rPr>
                                    </m:ctrlPr>
                                  </m:sSubPr>
                                  <m:e>
                                    <m:r>
                                      <a:rPr lang="en-US" i="1">
                                        <a:solidFill>
                                          <a:srgbClr val="002060"/>
                                        </a:solidFill>
                                        <a:latin typeface="Cambria Math"/>
                                        <a:ea typeface="Cambria Math"/>
                                      </a:rPr>
                                      <m:t>𝜎</m:t>
                                    </m:r>
                                  </m:e>
                                  <m:sub>
                                    <m:r>
                                      <a:rPr lang="en-US" b="0" i="1" smtClean="0">
                                        <a:solidFill>
                                          <a:srgbClr val="002060"/>
                                        </a:solidFill>
                                        <a:latin typeface="Cambria Math"/>
                                        <a:ea typeface="Cambria Math"/>
                                      </a:rPr>
                                      <m:t>2</m:t>
                                    </m:r>
                                  </m:sub>
                                </m:sSub>
                              </m:e>
                            </m:mr>
                            <m:mr>
                              <m:e>
                                <m:eqArr>
                                  <m:eqArrPr>
                                    <m:ctrlPr>
                                      <a:rPr lang="en-US" b="0" i="1" smtClean="0">
                                        <a:solidFill>
                                          <a:srgbClr val="002060"/>
                                        </a:solidFill>
                                        <a:latin typeface="Cambria Math"/>
                                        <a:ea typeface="Cambria Math"/>
                                      </a:rPr>
                                    </m:ctrlPr>
                                  </m:eqArrPr>
                                  <m:e>
                                    <m:sSub>
                                      <m:sSubPr>
                                        <m:ctrlPr>
                                          <a:rPr lang="en-US" b="0" i="1" smtClean="0">
                                            <a:solidFill>
                                              <a:srgbClr val="002060"/>
                                            </a:solidFill>
                                            <a:latin typeface="Cambria Math"/>
                                            <a:ea typeface="Cambria Math"/>
                                          </a:rPr>
                                        </m:ctrlPr>
                                      </m:sSubPr>
                                      <m:e>
                                        <m:r>
                                          <a:rPr lang="en-US" b="0" i="1" smtClean="0">
                                            <a:solidFill>
                                              <a:srgbClr val="002060"/>
                                            </a:solidFill>
                                            <a:latin typeface="Cambria Math"/>
                                            <a:ea typeface="Cambria Math"/>
                                          </a:rPr>
                                          <m:t>𝜎</m:t>
                                        </m:r>
                                      </m:e>
                                      <m:sub>
                                        <m:r>
                                          <a:rPr lang="en-US" b="0" i="1" smtClean="0">
                                            <a:solidFill>
                                              <a:srgbClr val="002060"/>
                                            </a:solidFill>
                                            <a:latin typeface="Cambria Math"/>
                                            <a:ea typeface="Cambria Math"/>
                                          </a:rPr>
                                          <m:t>3</m:t>
                                        </m:r>
                                      </m:sub>
                                    </m:sSub>
                                  </m:e>
                                  <m:e>
                                    <m:r>
                                      <a:rPr lang="en-US" b="0" i="1" smtClean="0">
                                        <a:solidFill>
                                          <a:srgbClr val="002060"/>
                                        </a:solidFill>
                                        <a:latin typeface="Cambria Math"/>
                                        <a:ea typeface="Cambria Math"/>
                                      </a:rPr>
                                      <m:t>⋮</m:t>
                                    </m:r>
                                  </m:e>
                                </m:eqArr>
                              </m:e>
                            </m:mr>
                          </m:m>
                        </m:e>
                      </m:d>
                      <m:r>
                        <a:rPr lang="en-US" b="0" i="1" smtClean="0">
                          <a:solidFill>
                            <a:srgbClr val="002060"/>
                          </a:solidFill>
                          <a:latin typeface="Cambria Math"/>
                          <a:ea typeface="Cambria Math"/>
                        </a:rPr>
                        <m:t>=</m:t>
                      </m:r>
                      <m:d>
                        <m:dPr>
                          <m:begChr m:val="["/>
                          <m:endChr m:val="]"/>
                          <m:ctrlPr>
                            <a:rPr lang="en-US" b="0" i="1" smtClean="0">
                              <a:solidFill>
                                <a:srgbClr val="002060"/>
                              </a:solidFill>
                              <a:latin typeface="Cambria Math"/>
                              <a:ea typeface="Cambria Math"/>
                            </a:rPr>
                          </m:ctrlPr>
                        </m:dPr>
                        <m:e>
                          <m:m>
                            <m:mPr>
                              <m:mcs>
                                <m:mc>
                                  <m:mcPr>
                                    <m:count m:val="1"/>
                                    <m:mcJc m:val="center"/>
                                  </m:mcPr>
                                </m:mc>
                              </m:mcs>
                              <m:ctrlPr>
                                <a:rPr lang="en-US" b="0" i="1" smtClean="0">
                                  <a:solidFill>
                                    <a:srgbClr val="002060"/>
                                  </a:solidFill>
                                  <a:latin typeface="Cambria Math"/>
                                  <a:ea typeface="Cambria Math"/>
                                </a:rPr>
                              </m:ctrlPr>
                            </m:mPr>
                            <m:mr>
                              <m:e>
                                <m:sSup>
                                  <m:sSupPr>
                                    <m:ctrlPr>
                                      <a:rPr lang="en-US" b="1" i="1">
                                        <a:solidFill>
                                          <a:srgbClr val="002060"/>
                                        </a:solidFill>
                                        <a:latin typeface="Cambria Math"/>
                                        <a:ea typeface="Cambria Math"/>
                                      </a:rPr>
                                    </m:ctrlPr>
                                  </m:sSupPr>
                                  <m:e>
                                    <m:sSub>
                                      <m:sSubPr>
                                        <m:ctrlPr>
                                          <a:rPr lang="en-US" b="1" i="1">
                                            <a:solidFill>
                                              <a:srgbClr val="002060"/>
                                            </a:solidFill>
                                            <a:latin typeface="Cambria Math"/>
                                            <a:ea typeface="Cambria Math"/>
                                          </a:rPr>
                                        </m:ctrlPr>
                                      </m:sSubPr>
                                      <m:e>
                                        <m:r>
                                          <a:rPr lang="en-US" b="1" i="1">
                                            <a:solidFill>
                                              <a:srgbClr val="002060"/>
                                            </a:solidFill>
                                            <a:latin typeface="Cambria Math"/>
                                            <a:ea typeface="Cambria Math"/>
                                          </a:rPr>
                                          <m:t>𝚽</m:t>
                                        </m:r>
                                      </m:e>
                                      <m:sub>
                                        <m:r>
                                          <a:rPr lang="en-US" b="1" i="1">
                                            <a:solidFill>
                                              <a:srgbClr val="002060"/>
                                            </a:solidFill>
                                            <a:latin typeface="Cambria Math"/>
                                            <a:ea typeface="Cambria Math"/>
                                          </a:rPr>
                                          <m:t>𝟏</m:t>
                                        </m:r>
                                      </m:sub>
                                    </m:sSub>
                                  </m:e>
                                  <m:sup>
                                    <m:r>
                                      <a:rPr lang="en-US" b="1" i="1">
                                        <a:solidFill>
                                          <a:srgbClr val="002060"/>
                                        </a:solidFill>
                                        <a:latin typeface="Cambria Math"/>
                                        <a:ea typeface="Cambria Math"/>
                                      </a:rPr>
                                      <m:t>∗</m:t>
                                    </m:r>
                                  </m:sup>
                                </m:sSup>
                              </m:e>
                            </m:mr>
                            <m:mr>
                              <m:e>
                                <m:sSup>
                                  <m:sSupPr>
                                    <m:ctrlPr>
                                      <a:rPr lang="en-US" b="1" i="1">
                                        <a:solidFill>
                                          <a:srgbClr val="002060"/>
                                        </a:solidFill>
                                        <a:latin typeface="Cambria Math"/>
                                        <a:ea typeface="Cambria Math"/>
                                      </a:rPr>
                                    </m:ctrlPr>
                                  </m:sSupPr>
                                  <m:e>
                                    <m:sSub>
                                      <m:sSubPr>
                                        <m:ctrlPr>
                                          <a:rPr lang="en-US" b="1" i="1">
                                            <a:solidFill>
                                              <a:srgbClr val="002060"/>
                                            </a:solidFill>
                                            <a:latin typeface="Cambria Math"/>
                                            <a:ea typeface="Cambria Math"/>
                                          </a:rPr>
                                        </m:ctrlPr>
                                      </m:sSubPr>
                                      <m:e>
                                        <m:r>
                                          <a:rPr lang="en-US" b="1" i="1">
                                            <a:solidFill>
                                              <a:srgbClr val="002060"/>
                                            </a:solidFill>
                                            <a:latin typeface="Cambria Math"/>
                                            <a:ea typeface="Cambria Math"/>
                                          </a:rPr>
                                          <m:t>𝚽</m:t>
                                        </m:r>
                                      </m:e>
                                      <m:sub>
                                        <m:r>
                                          <a:rPr lang="en-US" b="1" i="1" smtClean="0">
                                            <a:solidFill>
                                              <a:srgbClr val="002060"/>
                                            </a:solidFill>
                                            <a:latin typeface="Cambria Math"/>
                                            <a:ea typeface="Cambria Math"/>
                                          </a:rPr>
                                          <m:t>𝟐</m:t>
                                        </m:r>
                                      </m:sub>
                                    </m:sSub>
                                  </m:e>
                                  <m:sup>
                                    <m:r>
                                      <a:rPr lang="en-US" b="1" i="1">
                                        <a:solidFill>
                                          <a:srgbClr val="002060"/>
                                        </a:solidFill>
                                        <a:latin typeface="Cambria Math"/>
                                        <a:ea typeface="Cambria Math"/>
                                      </a:rPr>
                                      <m:t>∗</m:t>
                                    </m:r>
                                  </m:sup>
                                </m:sSup>
                              </m:e>
                            </m:mr>
                            <m:mr>
                              <m:e>
                                <m:eqArr>
                                  <m:eqArrPr>
                                    <m:ctrlPr>
                                      <a:rPr lang="en-US" b="0" i="1" smtClean="0">
                                        <a:solidFill>
                                          <a:srgbClr val="002060"/>
                                        </a:solidFill>
                                        <a:latin typeface="Cambria Math"/>
                                        <a:ea typeface="Cambria Math"/>
                                      </a:rPr>
                                    </m:ctrlPr>
                                  </m:eqArrPr>
                                  <m:e>
                                    <m:r>
                                      <a:rPr lang="en-US" b="0" i="1" smtClean="0">
                                        <a:solidFill>
                                          <a:srgbClr val="002060"/>
                                        </a:solidFill>
                                        <a:latin typeface="Cambria Math"/>
                                        <a:ea typeface="Cambria Math"/>
                                      </a:rPr>
                                      <m:t>⋮</m:t>
                                    </m:r>
                                  </m:e>
                                  <m:e>
                                    <m:sSup>
                                      <m:sSupPr>
                                        <m:ctrlPr>
                                          <a:rPr lang="en-US" b="1" i="1">
                                            <a:solidFill>
                                              <a:srgbClr val="002060"/>
                                            </a:solidFill>
                                            <a:latin typeface="Cambria Math"/>
                                            <a:ea typeface="Cambria Math"/>
                                          </a:rPr>
                                        </m:ctrlPr>
                                      </m:sSupPr>
                                      <m:e>
                                        <m:sSub>
                                          <m:sSubPr>
                                            <m:ctrlPr>
                                              <a:rPr lang="en-US" b="1" i="1">
                                                <a:solidFill>
                                                  <a:srgbClr val="002060"/>
                                                </a:solidFill>
                                                <a:latin typeface="Cambria Math"/>
                                                <a:ea typeface="Cambria Math"/>
                                              </a:rPr>
                                            </m:ctrlPr>
                                          </m:sSubPr>
                                          <m:e>
                                            <m:r>
                                              <a:rPr lang="en-US" b="1" i="1">
                                                <a:solidFill>
                                                  <a:srgbClr val="002060"/>
                                                </a:solidFill>
                                                <a:latin typeface="Cambria Math"/>
                                                <a:ea typeface="Cambria Math"/>
                                              </a:rPr>
                                              <m:t>𝚽</m:t>
                                            </m:r>
                                          </m:e>
                                          <m:sub>
                                            <m:r>
                                              <a:rPr lang="en-US" b="1" i="1" smtClean="0">
                                                <a:solidFill>
                                                  <a:srgbClr val="002060"/>
                                                </a:solidFill>
                                                <a:latin typeface="Cambria Math"/>
                                                <a:ea typeface="Cambria Math"/>
                                              </a:rPr>
                                              <m:t>𝒏</m:t>
                                            </m:r>
                                          </m:sub>
                                        </m:sSub>
                                      </m:e>
                                      <m:sup>
                                        <m:r>
                                          <a:rPr lang="en-US" b="1" i="1">
                                            <a:solidFill>
                                              <a:srgbClr val="002060"/>
                                            </a:solidFill>
                                            <a:latin typeface="Cambria Math"/>
                                            <a:ea typeface="Cambria Math"/>
                                          </a:rPr>
                                          <m:t>∗</m:t>
                                        </m:r>
                                      </m:sup>
                                    </m:sSup>
                                  </m:e>
                                </m:eqArr>
                              </m:e>
                            </m:mr>
                          </m:m>
                        </m:e>
                      </m:d>
                    </m:oMath>
                  </m:oMathPara>
                </a14:m>
                <a:endParaRPr lang="en-US" dirty="0" smtClean="0">
                  <a:solidFill>
                    <a:srgbClr val="002060"/>
                  </a:solidFill>
                  <a:ea typeface="Cambria Math"/>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961241" y="1943788"/>
                <a:ext cx="3988976" cy="1562544"/>
              </a:xfrm>
              <a:prstGeom prst="rect">
                <a:avLst/>
              </a:prstGeom>
              <a:blipFill rotWithShape="1">
                <a:blip r:embed="rId6"/>
                <a:stretch>
                  <a:fillRect/>
                </a:stretch>
              </a:blipFill>
            </p:spPr>
            <p:txBody>
              <a:bodyPr/>
              <a:lstStyle/>
              <a:p>
                <a:r>
                  <a:rPr lang="en-US">
                    <a:noFill/>
                  </a:rPr>
                  <a:t> </a:t>
                </a:r>
              </a:p>
            </p:txBody>
          </p:sp>
        </mc:Fallback>
      </mc:AlternateContent>
      <p:cxnSp>
        <p:nvCxnSpPr>
          <p:cNvPr id="39" name="Straight Connector 38"/>
          <p:cNvCxnSpPr/>
          <p:nvPr/>
        </p:nvCxnSpPr>
        <p:spPr bwMode="auto">
          <a:xfrm>
            <a:off x="6441259" y="2114550"/>
            <a:ext cx="784929" cy="353521"/>
          </a:xfrm>
          <a:prstGeom prst="line">
            <a:avLst/>
          </a:prstGeom>
          <a:solidFill>
            <a:schemeClr val="accent1"/>
          </a:solidFill>
          <a:ln w="38100" cap="flat" cmpd="sng" algn="ctr">
            <a:solidFill>
              <a:srgbClr val="00B050"/>
            </a:solidFill>
            <a:prstDash val="solid"/>
            <a:round/>
            <a:headEnd type="none" w="med" len="med"/>
            <a:tailEnd type="none" w="med" len="med"/>
          </a:ln>
          <a:effectLst/>
        </p:spPr>
      </p:cxnSp>
      <p:sp>
        <p:nvSpPr>
          <p:cNvPr id="56" name="Oval 55"/>
          <p:cNvSpPr/>
          <p:nvPr/>
        </p:nvSpPr>
        <p:spPr bwMode="auto">
          <a:xfrm>
            <a:off x="6739128" y="2310782"/>
            <a:ext cx="118872" cy="11887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57" name="Rectangle 56"/>
              <p:cNvSpPr/>
              <p:nvPr/>
            </p:nvSpPr>
            <p:spPr>
              <a:xfrm>
                <a:off x="6677552" y="2338685"/>
                <a:ext cx="5233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solidFill>
                                <a:srgbClr val="002060"/>
                              </a:solidFill>
                              <a:latin typeface="Cambria Math"/>
                              <a:ea typeface="Cambria Math"/>
                            </a:rPr>
                          </m:ctrlPr>
                        </m:sSubPr>
                        <m:e>
                          <m:acc>
                            <m:accPr>
                              <m:chr m:val="⃗"/>
                              <m:ctrlPr>
                                <a:rPr lang="en-US" b="1" i="1">
                                  <a:solidFill>
                                    <a:srgbClr val="002060"/>
                                  </a:solidFill>
                                  <a:latin typeface="Cambria Math"/>
                                  <a:ea typeface="Cambria Math"/>
                                </a:rPr>
                              </m:ctrlPr>
                            </m:accPr>
                            <m:e>
                              <m:r>
                                <a:rPr lang="en-US" i="1">
                                  <a:solidFill>
                                    <a:srgbClr val="002060"/>
                                  </a:solidFill>
                                  <a:latin typeface="Cambria Math"/>
                                  <a:ea typeface="Cambria Math"/>
                                </a:rPr>
                                <m:t>𝑐</m:t>
                              </m:r>
                            </m:e>
                          </m:acc>
                        </m:e>
                        <m:sub>
                          <m:r>
                            <a:rPr lang="en-US" b="1" i="1">
                              <a:solidFill>
                                <a:srgbClr val="002060"/>
                              </a:solidFill>
                              <a:latin typeface="Cambria Math"/>
                              <a:ea typeface="Cambria Math"/>
                            </a:rPr>
                            <m:t>𝒊</m:t>
                          </m:r>
                        </m:sub>
                      </m:sSub>
                    </m:oMath>
                  </m:oMathPara>
                </a14:m>
                <a:endParaRPr lang="en-US" dirty="0"/>
              </a:p>
            </p:txBody>
          </p:sp>
        </mc:Choice>
        <mc:Fallback xmlns="">
          <p:sp>
            <p:nvSpPr>
              <p:cNvPr id="57" name="Rectangle 56"/>
              <p:cNvSpPr>
                <a:spLocks noRot="1" noChangeAspect="1" noMove="1" noResize="1" noEditPoints="1" noAdjustHandles="1" noChangeArrowheads="1" noChangeShapeType="1" noTextEdit="1"/>
              </p:cNvSpPr>
              <p:nvPr/>
            </p:nvSpPr>
            <p:spPr>
              <a:xfrm>
                <a:off x="6677552" y="2338685"/>
                <a:ext cx="523348" cy="461665"/>
              </a:xfrm>
              <a:prstGeom prst="rect">
                <a:avLst/>
              </a:prstGeom>
              <a:blipFill rotWithShape="1">
                <a:blip r:embed="rId7"/>
                <a:stretch>
                  <a:fillRect t="-17333" r="-31395" b="-5333"/>
                </a:stretch>
              </a:blipFill>
            </p:spPr>
            <p:txBody>
              <a:bodyPr/>
              <a:lstStyle/>
              <a:p>
                <a:r>
                  <a:rPr lang="en-US">
                    <a:noFill/>
                  </a:rPr>
                  <a:t> </a:t>
                </a:r>
              </a:p>
            </p:txBody>
          </p:sp>
        </mc:Fallback>
      </mc:AlternateContent>
    </p:spTree>
    <p:extLst>
      <p:ext uri="{BB962C8B-B14F-4D97-AF65-F5344CB8AC3E}">
        <p14:creationId xmlns:p14="http://schemas.microsoft.com/office/powerpoint/2010/main" val="11438574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surface</a:t>
            </a:r>
            <a:endParaRPr lang="en-US" dirty="0"/>
          </a:p>
        </p:txBody>
      </p:sp>
      <p:sp>
        <p:nvSpPr>
          <p:cNvPr id="3" name="Content Placeholder 2"/>
          <p:cNvSpPr>
            <a:spLocks noGrp="1"/>
          </p:cNvSpPr>
          <p:nvPr>
            <p:ph sz="quarter" idx="10"/>
          </p:nvPr>
        </p:nvSpPr>
        <p:spPr>
          <a:xfrm>
            <a:off x="533400" y="1504950"/>
            <a:ext cx="7696200" cy="2743200"/>
          </a:xfrm>
        </p:spPr>
        <p:txBody>
          <a:bodyPr/>
          <a:lstStyle/>
          <a:p>
            <a:r>
              <a:rPr lang="en-US" dirty="0" smtClean="0"/>
              <a:t>Once the source strengths are known</a:t>
            </a:r>
          </a:p>
          <a:p>
            <a:pPr lvl="1"/>
            <a:r>
              <a:rPr lang="en-US" dirty="0" smtClean="0"/>
              <a:t>Entire field can be evaluated at all points in space</a:t>
            </a:r>
          </a:p>
          <a:p>
            <a:pPr lvl="1"/>
            <a:r>
              <a:rPr lang="en-US" dirty="0" smtClean="0"/>
              <a:t>Evaluate directly, as needed, or sample into a grid for </a:t>
            </a:r>
            <a:r>
              <a:rPr lang="en-US" dirty="0" err="1" smtClean="0"/>
              <a:t>polygonalization</a:t>
            </a:r>
            <a:endParaRPr lang="en-US" dirty="0" smtClean="0"/>
          </a:p>
          <a:p>
            <a:pPr lvl="1"/>
            <a:endParaRPr lang="en-US" dirty="0" smtClean="0"/>
          </a:p>
        </p:txBody>
      </p:sp>
    </p:spTree>
    <p:extLst>
      <p:ext uri="{BB962C8B-B14F-4D97-AF65-F5344CB8AC3E}">
        <p14:creationId xmlns:p14="http://schemas.microsoft.com/office/powerpoint/2010/main" val="4285756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Path tracing through potential field</a:t>
            </a:r>
            <a:endParaRPr lang="en-US" dirty="0"/>
          </a:p>
        </p:txBody>
      </p:sp>
      <p:sp>
        <p:nvSpPr>
          <p:cNvPr id="3" name="Content Placeholder 2"/>
          <p:cNvSpPr>
            <a:spLocks noGrp="1"/>
          </p:cNvSpPr>
          <p:nvPr>
            <p:ph sz="quarter" idx="10"/>
          </p:nvPr>
        </p:nvSpPr>
        <p:spPr>
          <a:xfrm>
            <a:off x="533400" y="1504950"/>
            <a:ext cx="6896100" cy="2743200"/>
          </a:xfrm>
        </p:spPr>
        <p:txBody>
          <a:bodyPr/>
          <a:lstStyle/>
          <a:p>
            <a:endParaRPr lang="en-US" dirty="0" smtClean="0"/>
          </a:p>
          <a:p>
            <a:r>
              <a:rPr lang="en-US" dirty="0" smtClean="0"/>
              <a:t>Evaluate local velocity directly using source strengths</a:t>
            </a:r>
          </a:p>
          <a:p>
            <a:pPr lvl="1"/>
            <a:endParaRPr lang="en-US" dirty="0" smtClean="0"/>
          </a:p>
          <a:p>
            <a:endParaRPr lang="en-US" dirty="0" smtClean="0"/>
          </a:p>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800100" y="2514115"/>
                <a:ext cx="4258923" cy="857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rgbClr val="002060"/>
                              </a:solidFill>
                              <a:latin typeface="Cambria Math"/>
                              <a:ea typeface="Cambria Math"/>
                            </a:rPr>
                          </m:ctrlPr>
                        </m:accPr>
                        <m:e>
                          <m:r>
                            <a:rPr lang="en-US" b="0" i="1" smtClean="0">
                              <a:solidFill>
                                <a:srgbClr val="002060"/>
                              </a:solidFill>
                              <a:latin typeface="Cambria Math"/>
                              <a:ea typeface="Cambria Math"/>
                            </a:rPr>
                            <m:t>𝑣</m:t>
                          </m:r>
                        </m:e>
                      </m:acc>
                      <m:r>
                        <a:rPr lang="en-US" b="0" i="1" smtClean="0">
                          <a:solidFill>
                            <a:srgbClr val="002060"/>
                          </a:solidFill>
                          <a:latin typeface="Cambria Math"/>
                          <a:ea typeface="Cambria Math"/>
                        </a:rPr>
                        <m:t>=</m:t>
                      </m:r>
                      <m:r>
                        <a:rPr lang="en-US" i="1" smtClean="0">
                          <a:solidFill>
                            <a:srgbClr val="002060"/>
                          </a:solidFill>
                          <a:latin typeface="Cambria Math"/>
                          <a:ea typeface="Cambria Math"/>
                        </a:rPr>
                        <m:t>𝛁</m:t>
                      </m:r>
                      <m:r>
                        <m:rPr>
                          <m:sty m:val="p"/>
                        </m:rPr>
                        <a:rPr lang="el-GR" i="1" smtClean="0">
                          <a:solidFill>
                            <a:srgbClr val="002060"/>
                          </a:solidFill>
                          <a:latin typeface="Cambria Math"/>
                          <a:ea typeface="Cambria Math"/>
                        </a:rPr>
                        <m:t>Φ</m:t>
                      </m:r>
                      <m:r>
                        <a:rPr lang="en-US" b="1">
                          <a:solidFill>
                            <a:srgbClr val="002060"/>
                          </a:solidFill>
                          <a:latin typeface="Cambria Math"/>
                          <a:ea typeface="Cambria Math"/>
                        </a:rPr>
                        <m:t>=</m:t>
                      </m:r>
                      <m:r>
                        <a:rPr lang="en-US" b="1" i="1" smtClean="0">
                          <a:solidFill>
                            <a:srgbClr val="002060"/>
                          </a:solidFill>
                          <a:latin typeface="Cambria Math"/>
                          <a:ea typeface="Cambria Math"/>
                        </a:rPr>
                        <m:t>𝒊</m:t>
                      </m:r>
                      <m:f>
                        <m:fPr>
                          <m:ctrlPr>
                            <a:rPr lang="en-US" i="1" smtClean="0">
                              <a:solidFill>
                                <a:srgbClr val="002060"/>
                              </a:solidFill>
                              <a:latin typeface="Cambria Math"/>
                              <a:ea typeface="Cambria Math"/>
                            </a:rPr>
                          </m:ctrlPr>
                        </m:fPr>
                        <m:num>
                          <m:r>
                            <a:rPr lang="en-US" b="0" i="1" smtClean="0">
                              <a:solidFill>
                                <a:srgbClr val="002060"/>
                              </a:solidFill>
                              <a:latin typeface="Cambria Math"/>
                              <a:ea typeface="Cambria Math"/>
                            </a:rPr>
                            <m:t>𝜕</m:t>
                          </m:r>
                          <m:r>
                            <m:rPr>
                              <m:sty m:val="p"/>
                            </m:rPr>
                            <a:rPr lang="el-GR" b="0" i="1" smtClean="0">
                              <a:solidFill>
                                <a:srgbClr val="002060"/>
                              </a:solidFill>
                              <a:latin typeface="Cambria Math"/>
                              <a:ea typeface="Cambria Math"/>
                            </a:rPr>
                            <m:t>Φ</m:t>
                          </m:r>
                        </m:num>
                        <m:den>
                          <m:r>
                            <a:rPr lang="en-US" b="0" i="1" smtClean="0">
                              <a:solidFill>
                                <a:srgbClr val="002060"/>
                              </a:solidFill>
                              <a:latin typeface="Cambria Math"/>
                              <a:ea typeface="Cambria Math"/>
                            </a:rPr>
                            <m:t>𝜕</m:t>
                          </m:r>
                          <m:r>
                            <a:rPr lang="en-US" b="0" i="1" smtClean="0">
                              <a:solidFill>
                                <a:srgbClr val="002060"/>
                              </a:solidFill>
                              <a:latin typeface="Cambria Math"/>
                              <a:ea typeface="Cambria Math"/>
                            </a:rPr>
                            <m:t>𝑥</m:t>
                          </m:r>
                        </m:den>
                      </m:f>
                      <m:r>
                        <a:rPr lang="en-US" b="1" i="1" smtClean="0">
                          <a:solidFill>
                            <a:srgbClr val="002060"/>
                          </a:solidFill>
                          <a:latin typeface="Cambria Math"/>
                          <a:ea typeface="Cambria Math"/>
                        </a:rPr>
                        <m:t>+</m:t>
                      </m:r>
                      <m:r>
                        <a:rPr lang="en-US" b="1" i="1" smtClean="0">
                          <a:solidFill>
                            <a:srgbClr val="002060"/>
                          </a:solidFill>
                          <a:latin typeface="Cambria Math"/>
                          <a:ea typeface="Cambria Math"/>
                        </a:rPr>
                        <m:t>𝒋</m:t>
                      </m:r>
                      <m:f>
                        <m:fPr>
                          <m:ctrlPr>
                            <a:rPr lang="en-US" i="1" smtClean="0">
                              <a:solidFill>
                                <a:srgbClr val="002060"/>
                              </a:solidFill>
                              <a:latin typeface="Cambria Math"/>
                              <a:ea typeface="Cambria Math"/>
                            </a:rPr>
                          </m:ctrlPr>
                        </m:fPr>
                        <m:num>
                          <m:r>
                            <a:rPr lang="en-US" b="0" i="1" smtClean="0">
                              <a:solidFill>
                                <a:srgbClr val="002060"/>
                              </a:solidFill>
                              <a:latin typeface="Cambria Math"/>
                              <a:ea typeface="Cambria Math"/>
                            </a:rPr>
                            <m:t>𝜕</m:t>
                          </m:r>
                          <m:r>
                            <m:rPr>
                              <m:sty m:val="p"/>
                            </m:rPr>
                            <a:rPr lang="el-GR" b="0" i="1" smtClean="0">
                              <a:solidFill>
                                <a:srgbClr val="002060"/>
                              </a:solidFill>
                              <a:latin typeface="Cambria Math"/>
                              <a:ea typeface="Cambria Math"/>
                            </a:rPr>
                            <m:t>Φ</m:t>
                          </m:r>
                        </m:num>
                        <m:den>
                          <m:r>
                            <a:rPr lang="en-US" b="0" i="1" smtClean="0">
                              <a:solidFill>
                                <a:srgbClr val="002060"/>
                              </a:solidFill>
                              <a:latin typeface="Cambria Math"/>
                              <a:ea typeface="Cambria Math"/>
                            </a:rPr>
                            <m:t>𝜕</m:t>
                          </m:r>
                          <m:r>
                            <a:rPr lang="en-US" b="0" i="1" smtClean="0">
                              <a:solidFill>
                                <a:srgbClr val="002060"/>
                              </a:solidFill>
                              <a:latin typeface="Cambria Math"/>
                              <a:ea typeface="Cambria Math"/>
                            </a:rPr>
                            <m:t>𝑦</m:t>
                          </m:r>
                        </m:den>
                      </m:f>
                      <m:r>
                        <a:rPr lang="en-US" b="1" i="1" smtClean="0">
                          <a:solidFill>
                            <a:srgbClr val="002060"/>
                          </a:solidFill>
                          <a:latin typeface="Cambria Math"/>
                          <a:ea typeface="Cambria Math"/>
                        </a:rPr>
                        <m:t>+</m:t>
                      </m:r>
                      <m:r>
                        <a:rPr lang="en-US" b="1" i="1" smtClean="0">
                          <a:solidFill>
                            <a:srgbClr val="002060"/>
                          </a:solidFill>
                          <a:latin typeface="Cambria Math"/>
                          <a:ea typeface="Cambria Math"/>
                        </a:rPr>
                        <m:t>𝒌</m:t>
                      </m:r>
                      <m:f>
                        <m:fPr>
                          <m:ctrlPr>
                            <a:rPr lang="en-US" i="1" smtClean="0">
                              <a:solidFill>
                                <a:srgbClr val="002060"/>
                              </a:solidFill>
                              <a:latin typeface="Cambria Math"/>
                              <a:ea typeface="Cambria Math"/>
                            </a:rPr>
                          </m:ctrlPr>
                        </m:fPr>
                        <m:num>
                          <m:r>
                            <a:rPr lang="en-US" b="0" i="1" smtClean="0">
                              <a:solidFill>
                                <a:srgbClr val="002060"/>
                              </a:solidFill>
                              <a:latin typeface="Cambria Math"/>
                              <a:ea typeface="Cambria Math"/>
                            </a:rPr>
                            <m:t>𝜕</m:t>
                          </m:r>
                          <m:r>
                            <m:rPr>
                              <m:sty m:val="p"/>
                            </m:rPr>
                            <a:rPr lang="el-GR" b="0" i="1" smtClean="0">
                              <a:solidFill>
                                <a:srgbClr val="002060"/>
                              </a:solidFill>
                              <a:latin typeface="Cambria Math"/>
                              <a:ea typeface="Cambria Math"/>
                            </a:rPr>
                            <m:t>Φ</m:t>
                          </m:r>
                        </m:num>
                        <m:den>
                          <m:r>
                            <a:rPr lang="en-US" b="0" i="1" smtClean="0">
                              <a:solidFill>
                                <a:srgbClr val="002060"/>
                              </a:solidFill>
                              <a:latin typeface="Cambria Math"/>
                              <a:ea typeface="Cambria Math"/>
                            </a:rPr>
                            <m:t>𝜕</m:t>
                          </m:r>
                          <m:r>
                            <a:rPr lang="en-US" b="0" i="1" smtClean="0">
                              <a:solidFill>
                                <a:srgbClr val="002060"/>
                              </a:solidFill>
                              <a:latin typeface="Cambria Math"/>
                              <a:ea typeface="Cambria Math"/>
                            </a:rPr>
                            <m:t>𝑧</m:t>
                          </m:r>
                        </m:den>
                      </m:f>
                    </m:oMath>
                  </m:oMathPara>
                </a14:m>
                <a:endParaRPr lang="en-US" dirty="0" smtClean="0">
                  <a:solidFill>
                    <a:srgbClr val="00206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00100" y="2514115"/>
                <a:ext cx="4258923" cy="85773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00100" y="3414292"/>
                <a:ext cx="4131836" cy="11005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rgbClr val="002060"/>
                              </a:solidFill>
                              <a:latin typeface="Cambria Math"/>
                              <a:ea typeface="Cambria Math"/>
                            </a:rPr>
                          </m:ctrlPr>
                        </m:accPr>
                        <m:e>
                          <m:r>
                            <a:rPr lang="en-US" b="0" i="1" smtClean="0">
                              <a:solidFill>
                                <a:srgbClr val="002060"/>
                              </a:solidFill>
                              <a:latin typeface="Cambria Math"/>
                              <a:ea typeface="Cambria Math"/>
                            </a:rPr>
                            <m:t>𝑣</m:t>
                          </m:r>
                        </m:e>
                      </m:acc>
                      <m:r>
                        <a:rPr lang="en-US" b="0" i="1" smtClean="0">
                          <a:solidFill>
                            <a:srgbClr val="002060"/>
                          </a:solidFill>
                          <a:latin typeface="Cambria Math"/>
                          <a:ea typeface="Cambria Math"/>
                        </a:rPr>
                        <m:t>(</m:t>
                      </m:r>
                      <m:acc>
                        <m:accPr>
                          <m:chr m:val="⃗"/>
                          <m:ctrlPr>
                            <a:rPr lang="en-US" i="1">
                              <a:solidFill>
                                <a:srgbClr val="002060"/>
                              </a:solidFill>
                              <a:latin typeface="Cambria Math"/>
                              <a:ea typeface="Cambria Math"/>
                            </a:rPr>
                          </m:ctrlPr>
                        </m:accPr>
                        <m:e>
                          <m:r>
                            <a:rPr lang="en-US" i="1">
                              <a:solidFill>
                                <a:srgbClr val="002060"/>
                              </a:solidFill>
                              <a:latin typeface="Cambria Math"/>
                              <a:ea typeface="Cambria Math"/>
                            </a:rPr>
                            <m:t>𝑝</m:t>
                          </m:r>
                        </m:e>
                      </m:acc>
                      <m:r>
                        <a:rPr lang="en-US" b="0" i="1" smtClean="0">
                          <a:solidFill>
                            <a:srgbClr val="002060"/>
                          </a:solidFill>
                          <a:latin typeface="Cambria Math"/>
                          <a:ea typeface="Cambria Math"/>
                        </a:rPr>
                        <m:t>)=</m:t>
                      </m:r>
                      <m:r>
                        <a:rPr lang="en-US" b="1">
                          <a:solidFill>
                            <a:srgbClr val="002060"/>
                          </a:solidFill>
                          <a:latin typeface="Cambria Math"/>
                          <a:ea typeface="Cambria Math"/>
                        </a:rPr>
                        <m:t>𝛁</m:t>
                      </m:r>
                      <m:sSup>
                        <m:sSupPr>
                          <m:ctrlPr>
                            <a:rPr lang="el-GR" i="1">
                              <a:solidFill>
                                <a:srgbClr val="002060"/>
                              </a:solidFill>
                              <a:latin typeface="Cambria Math"/>
                              <a:ea typeface="Cambria Math"/>
                            </a:rPr>
                          </m:ctrlPr>
                        </m:sSupPr>
                        <m:e>
                          <m:r>
                            <m:rPr>
                              <m:sty m:val="p"/>
                            </m:rPr>
                            <a:rPr lang="el-GR" i="1">
                              <a:solidFill>
                                <a:srgbClr val="002060"/>
                              </a:solidFill>
                              <a:latin typeface="Cambria Math"/>
                              <a:ea typeface="Cambria Math"/>
                            </a:rPr>
                            <m:t>Φ</m:t>
                          </m:r>
                        </m:e>
                        <m:sup>
                          <m:r>
                            <a:rPr lang="en-US" i="1">
                              <a:solidFill>
                                <a:srgbClr val="002060"/>
                              </a:solidFill>
                              <a:latin typeface="Cambria Math"/>
                              <a:ea typeface="Cambria Math"/>
                            </a:rPr>
                            <m:t>∗</m:t>
                          </m:r>
                        </m:sup>
                      </m:sSup>
                      <m:d>
                        <m:dPr>
                          <m:ctrlPr>
                            <a:rPr lang="en-US" i="1">
                              <a:solidFill>
                                <a:srgbClr val="002060"/>
                              </a:solidFill>
                              <a:latin typeface="Cambria Math"/>
                              <a:ea typeface="Cambria Math"/>
                            </a:rPr>
                          </m:ctrlPr>
                        </m:dPr>
                        <m:e>
                          <m:acc>
                            <m:accPr>
                              <m:chr m:val="⃗"/>
                              <m:ctrlPr>
                                <a:rPr lang="en-US" i="1">
                                  <a:solidFill>
                                    <a:srgbClr val="002060"/>
                                  </a:solidFill>
                                  <a:latin typeface="Cambria Math"/>
                                  <a:ea typeface="Cambria Math"/>
                                </a:rPr>
                              </m:ctrlPr>
                            </m:accPr>
                            <m:e>
                              <m:r>
                                <a:rPr lang="en-US" i="1">
                                  <a:solidFill>
                                    <a:srgbClr val="002060"/>
                                  </a:solidFill>
                                  <a:latin typeface="Cambria Math"/>
                                  <a:ea typeface="Cambria Math"/>
                                </a:rPr>
                                <m:t>𝑝</m:t>
                              </m:r>
                            </m:e>
                          </m:acc>
                        </m:e>
                      </m:d>
                      <m:r>
                        <a:rPr lang="en-US" b="0" i="1" smtClean="0">
                          <a:solidFill>
                            <a:srgbClr val="002060"/>
                          </a:solidFill>
                          <a:latin typeface="Cambria Math"/>
                          <a:ea typeface="Cambria Math"/>
                        </a:rPr>
                        <m:t>=</m:t>
                      </m:r>
                      <m:nary>
                        <m:naryPr>
                          <m:chr m:val="∑"/>
                          <m:ctrlPr>
                            <a:rPr lang="en-US" b="0" i="1" smtClean="0">
                              <a:solidFill>
                                <a:srgbClr val="002060"/>
                              </a:solidFill>
                              <a:latin typeface="Cambria Math"/>
                              <a:ea typeface="Cambria Math"/>
                            </a:rPr>
                          </m:ctrlPr>
                        </m:naryPr>
                        <m:sub>
                          <m:r>
                            <m:rPr>
                              <m:brk m:alnAt="23"/>
                            </m:rPr>
                            <a:rPr lang="en-US" b="0" i="1" smtClean="0">
                              <a:solidFill>
                                <a:srgbClr val="002060"/>
                              </a:solidFill>
                              <a:latin typeface="Cambria Math"/>
                              <a:ea typeface="Cambria Math"/>
                            </a:rPr>
                            <m:t>𝑖</m:t>
                          </m:r>
                          <m:r>
                            <a:rPr lang="en-US" b="0" i="1" smtClean="0">
                              <a:solidFill>
                                <a:srgbClr val="002060"/>
                              </a:solidFill>
                              <a:latin typeface="Cambria Math"/>
                              <a:ea typeface="Cambria Math"/>
                            </a:rPr>
                            <m:t>=1</m:t>
                          </m:r>
                        </m:sub>
                        <m:sup>
                          <m:r>
                            <a:rPr lang="en-US" b="0" i="1" smtClean="0">
                              <a:solidFill>
                                <a:srgbClr val="002060"/>
                              </a:solidFill>
                              <a:latin typeface="Cambria Math"/>
                              <a:ea typeface="Cambria Math"/>
                            </a:rPr>
                            <m:t> </m:t>
                          </m:r>
                          <m:r>
                            <a:rPr lang="en-US" b="0" i="1" smtClean="0">
                              <a:solidFill>
                                <a:srgbClr val="002060"/>
                              </a:solidFill>
                              <a:latin typeface="Cambria Math"/>
                              <a:ea typeface="Cambria Math"/>
                            </a:rPr>
                            <m:t>𝑛</m:t>
                          </m:r>
                        </m:sup>
                        <m:e>
                          <m:r>
                            <a:rPr lang="en-US" b="1" i="0" smtClean="0">
                              <a:solidFill>
                                <a:srgbClr val="002060"/>
                              </a:solidFill>
                              <a:latin typeface="Cambria Math"/>
                              <a:ea typeface="Cambria Math"/>
                            </a:rPr>
                            <m:t>𝛁</m:t>
                          </m:r>
                          <m:sSub>
                            <m:sSubPr>
                              <m:ctrlPr>
                                <a:rPr lang="el-GR" i="1" smtClean="0">
                                  <a:solidFill>
                                    <a:srgbClr val="002060"/>
                                  </a:solidFill>
                                  <a:latin typeface="Cambria Math"/>
                                  <a:ea typeface="Cambria Math"/>
                                </a:rPr>
                              </m:ctrlPr>
                            </m:sSubPr>
                            <m:e>
                              <m:r>
                                <m:rPr>
                                  <m:sty m:val="p"/>
                                </m:rPr>
                                <a:rPr lang="el-GR" i="1">
                                  <a:solidFill>
                                    <a:srgbClr val="002060"/>
                                  </a:solidFill>
                                  <a:latin typeface="Cambria Math"/>
                                  <a:ea typeface="Cambria Math"/>
                                </a:rPr>
                                <m:t>Φ</m:t>
                              </m:r>
                            </m:e>
                            <m:sub>
                              <m:r>
                                <a:rPr lang="en-US" b="0" i="1" smtClean="0">
                                  <a:solidFill>
                                    <a:srgbClr val="002060"/>
                                  </a:solidFill>
                                  <a:latin typeface="Cambria Math"/>
                                  <a:ea typeface="Cambria Math"/>
                                </a:rPr>
                                <m:t>𝑖</m:t>
                              </m:r>
                            </m:sub>
                          </m:sSub>
                          <m:r>
                            <a:rPr lang="en-US" b="0" i="1" smtClean="0">
                              <a:solidFill>
                                <a:srgbClr val="002060"/>
                              </a:solidFill>
                              <a:latin typeface="Cambria Math"/>
                              <a:ea typeface="Cambria Math"/>
                            </a:rPr>
                            <m:t>(</m:t>
                          </m:r>
                          <m:acc>
                            <m:accPr>
                              <m:chr m:val="⃗"/>
                              <m:ctrlPr>
                                <a:rPr lang="en-US" b="0" i="1" smtClean="0">
                                  <a:solidFill>
                                    <a:srgbClr val="002060"/>
                                  </a:solidFill>
                                  <a:latin typeface="Cambria Math"/>
                                  <a:ea typeface="Cambria Math"/>
                                </a:rPr>
                              </m:ctrlPr>
                            </m:accPr>
                            <m:e>
                              <m:r>
                                <a:rPr lang="en-US" b="0" i="1" smtClean="0">
                                  <a:solidFill>
                                    <a:srgbClr val="002060"/>
                                  </a:solidFill>
                                  <a:latin typeface="Cambria Math"/>
                                  <a:ea typeface="Cambria Math"/>
                                </a:rPr>
                                <m:t>𝑝</m:t>
                              </m:r>
                            </m:e>
                          </m:acc>
                          <m:r>
                            <a:rPr lang="en-US" b="0" i="1" smtClean="0">
                              <a:solidFill>
                                <a:srgbClr val="002060"/>
                              </a:solidFill>
                              <a:latin typeface="Cambria Math"/>
                              <a:ea typeface="Cambria Math"/>
                            </a:rPr>
                            <m:t>)</m:t>
                          </m:r>
                        </m:e>
                      </m:nary>
                    </m:oMath>
                  </m:oMathPara>
                </a14:m>
                <a:endParaRPr lang="en-US" dirty="0" smtClean="0">
                  <a:solidFill>
                    <a:srgbClr val="00206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00100" y="3414292"/>
                <a:ext cx="4131836" cy="1100558"/>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329242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Superimpose other control kernels</a:t>
            </a:r>
            <a:endParaRPr lang="en-US" dirty="0"/>
          </a:p>
        </p:txBody>
      </p:sp>
      <p:sp>
        <p:nvSpPr>
          <p:cNvPr id="3" name="Content Placeholder 2"/>
          <p:cNvSpPr>
            <a:spLocks noGrp="1"/>
          </p:cNvSpPr>
          <p:nvPr>
            <p:ph sz="quarter" idx="10"/>
          </p:nvPr>
        </p:nvSpPr>
        <p:spPr>
          <a:xfrm>
            <a:off x="533400" y="1885950"/>
            <a:ext cx="7924800" cy="2743200"/>
          </a:xfrm>
        </p:spPr>
        <p:txBody>
          <a:bodyPr/>
          <a:lstStyle/>
          <a:p>
            <a:r>
              <a:rPr lang="en-US" dirty="0" smtClean="0"/>
              <a:t>Crowd path finding</a:t>
            </a:r>
          </a:p>
          <a:p>
            <a:pPr lvl="1"/>
            <a:r>
              <a:rPr lang="en-US" dirty="0" smtClean="0"/>
              <a:t>Add a free stream to generate a field for entities moving in a general direction</a:t>
            </a:r>
          </a:p>
          <a:p>
            <a:pPr lvl="1"/>
            <a:r>
              <a:rPr lang="en-US" dirty="0" smtClean="0"/>
              <a:t>Add point source/sink for </a:t>
            </a:r>
            <a:r>
              <a:rPr lang="en-US" dirty="0" smtClean="0"/>
              <a:t>entities </a:t>
            </a:r>
            <a:r>
              <a:rPr lang="en-US" dirty="0" smtClean="0"/>
              <a:t>with specific targeting goals</a:t>
            </a:r>
          </a:p>
        </p:txBody>
      </p:sp>
    </p:spTree>
    <p:extLst>
      <p:ext uri="{BB962C8B-B14F-4D97-AF65-F5344CB8AC3E}">
        <p14:creationId xmlns:p14="http://schemas.microsoft.com/office/powerpoint/2010/main" val="315180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Attention to speed</a:t>
            </a:r>
            <a:endParaRPr lang="en-US" dirty="0"/>
          </a:p>
        </p:txBody>
      </p:sp>
      <p:sp>
        <p:nvSpPr>
          <p:cNvPr id="3" name="Content Placeholder 2"/>
          <p:cNvSpPr>
            <a:spLocks noGrp="1"/>
          </p:cNvSpPr>
          <p:nvPr>
            <p:ph sz="quarter" idx="10"/>
          </p:nvPr>
        </p:nvSpPr>
        <p:spPr/>
        <p:txBody>
          <a:bodyPr/>
          <a:lstStyle/>
          <a:p>
            <a:r>
              <a:rPr lang="en-US" dirty="0" smtClean="0"/>
              <a:t>Accelerating computation of potential</a:t>
            </a:r>
          </a:p>
          <a:p>
            <a:pPr lvl="1"/>
            <a:r>
              <a:rPr lang="en-US" dirty="0" smtClean="0"/>
              <a:t>Delegate to GPU</a:t>
            </a:r>
          </a:p>
          <a:p>
            <a:pPr lvl="1"/>
            <a:r>
              <a:rPr lang="en-US" dirty="0" smtClean="0"/>
              <a:t>Use far field solution</a:t>
            </a:r>
          </a:p>
          <a:p>
            <a:pPr lvl="1"/>
            <a:r>
              <a:rPr lang="en-US" dirty="0" smtClean="0"/>
              <a:t>Use approximate functions</a:t>
            </a:r>
          </a:p>
          <a:p>
            <a:pPr lvl="1"/>
            <a:r>
              <a:rPr lang="en-US" dirty="0" smtClean="0"/>
              <a:t>Take advantage of similarity</a:t>
            </a:r>
          </a:p>
          <a:p>
            <a:pPr lvl="2" indent="-169863"/>
            <a:r>
              <a:rPr lang="en-US" dirty="0" smtClean="0"/>
              <a:t>Bake function into texture</a:t>
            </a:r>
          </a:p>
          <a:p>
            <a:pPr lvl="2" indent="-169863"/>
            <a:r>
              <a:rPr lang="en-US" dirty="0" smtClean="0"/>
              <a:t>Evaluate by texture lookup + transform</a:t>
            </a:r>
          </a:p>
        </p:txBody>
      </p:sp>
    </p:spTree>
    <p:extLst>
      <p:ext uri="{BB962C8B-B14F-4D97-AF65-F5344CB8AC3E}">
        <p14:creationId xmlns:p14="http://schemas.microsoft.com/office/powerpoint/2010/main" val="8613003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Takeaways</a:t>
            </a:r>
            <a:endParaRPr lang="en-US" dirty="0"/>
          </a:p>
        </p:txBody>
      </p:sp>
      <p:sp>
        <p:nvSpPr>
          <p:cNvPr id="3" name="Content Placeholder 2"/>
          <p:cNvSpPr>
            <a:spLocks noGrp="1"/>
          </p:cNvSpPr>
          <p:nvPr>
            <p:ph sz="quarter" idx="10"/>
          </p:nvPr>
        </p:nvSpPr>
        <p:spPr>
          <a:xfrm>
            <a:off x="533400" y="1504950"/>
            <a:ext cx="8267700" cy="2743200"/>
          </a:xfrm>
        </p:spPr>
        <p:txBody>
          <a:bodyPr/>
          <a:lstStyle/>
          <a:p>
            <a:r>
              <a:rPr lang="en-US" sz="1600" dirty="0" smtClean="0"/>
              <a:t>The potential flow basis functions that are based on linear and polygonal control geometry may be beneficial for modeling implicit surfaces with difficult features such as perfectly flat regions and surface discontinuities</a:t>
            </a:r>
          </a:p>
          <a:p>
            <a:r>
              <a:rPr lang="en-US" sz="1600" dirty="0" smtClean="0"/>
              <a:t>The cost of computing these basis functions makes them unlikely candidates for use at runtime in a game; however, they may be useful in digital content creation tools</a:t>
            </a:r>
          </a:p>
          <a:p>
            <a:r>
              <a:rPr lang="en-US" sz="1600" dirty="0" smtClean="0"/>
              <a:t>The </a:t>
            </a:r>
            <a:r>
              <a:rPr lang="en-US" sz="1600" dirty="0"/>
              <a:t>curves (e.g., streamlines, </a:t>
            </a:r>
            <a:r>
              <a:rPr lang="en-US" sz="1600" dirty="0" err="1"/>
              <a:t>pathlines</a:t>
            </a:r>
            <a:r>
              <a:rPr lang="en-US" sz="1600" dirty="0"/>
              <a:t>) </a:t>
            </a:r>
            <a:r>
              <a:rPr lang="en-US" sz="1600" dirty="0" smtClean="0"/>
              <a:t>extracted </a:t>
            </a:r>
            <a:r>
              <a:rPr lang="en-US" sz="1600" dirty="0"/>
              <a:t>using the velocity potential </a:t>
            </a:r>
            <a:r>
              <a:rPr lang="en-US" sz="1600" dirty="0" smtClean="0"/>
              <a:t>are </a:t>
            </a:r>
            <a:r>
              <a:rPr lang="en-US" sz="1600" dirty="0"/>
              <a:t>consistent with physically based incompressible, </a:t>
            </a:r>
            <a:r>
              <a:rPr lang="en-US" sz="1600" dirty="0" err="1"/>
              <a:t>irrotational</a:t>
            </a:r>
            <a:r>
              <a:rPr lang="en-US" sz="1600" dirty="0"/>
              <a:t> fluid </a:t>
            </a:r>
            <a:r>
              <a:rPr lang="en-US" sz="1600" dirty="0" smtClean="0"/>
              <a:t>flows.</a:t>
            </a:r>
          </a:p>
          <a:p>
            <a:pPr lvl="1"/>
            <a:r>
              <a:rPr lang="en-US" sz="1400" dirty="0" smtClean="0"/>
              <a:t>The physical nature of these curves is useful for engineering applications, but may not be particularly beneficial for games</a:t>
            </a:r>
          </a:p>
          <a:p>
            <a:pPr lvl="1"/>
            <a:r>
              <a:rPr lang="en-US" sz="1400" dirty="0"/>
              <a:t>T</a:t>
            </a:r>
            <a:r>
              <a:rPr lang="en-US" sz="1400" dirty="0" smtClean="0"/>
              <a:t>he technique of using the gradient of the potential field to extract curves is not unique to the potential flow kernels. The gradient technique can be used with any scalar field. Any RBF-based field could produce interesting results.</a:t>
            </a:r>
            <a:endParaRPr lang="en-US" sz="1400" dirty="0"/>
          </a:p>
        </p:txBody>
      </p:sp>
    </p:spTree>
    <p:extLst>
      <p:ext uri="{BB962C8B-B14F-4D97-AF65-F5344CB8AC3E}">
        <p14:creationId xmlns:p14="http://schemas.microsoft.com/office/powerpoint/2010/main" val="8863021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References</a:t>
            </a:r>
            <a:endParaRPr lang="en-US" dirty="0"/>
          </a:p>
        </p:txBody>
      </p:sp>
      <p:sp>
        <p:nvSpPr>
          <p:cNvPr id="3" name="Content Placeholder 2"/>
          <p:cNvSpPr>
            <a:spLocks noGrp="1"/>
          </p:cNvSpPr>
          <p:nvPr>
            <p:ph sz="quarter" idx="10"/>
          </p:nvPr>
        </p:nvSpPr>
        <p:spPr>
          <a:xfrm>
            <a:off x="533400" y="1504950"/>
            <a:ext cx="8080248" cy="3206496"/>
          </a:xfrm>
        </p:spPr>
        <p:txBody>
          <a:bodyPr/>
          <a:lstStyle/>
          <a:p>
            <a:r>
              <a:rPr lang="en-US" dirty="0" smtClean="0"/>
              <a:t>Katz</a:t>
            </a:r>
            <a:r>
              <a:rPr lang="en-US" dirty="0" smtClean="0"/>
              <a:t>, Joseph, and Allen </a:t>
            </a:r>
            <a:r>
              <a:rPr lang="en-US" dirty="0" err="1" smtClean="0"/>
              <a:t>Plotkin</a:t>
            </a:r>
            <a:r>
              <a:rPr lang="en-US" dirty="0" smtClean="0"/>
              <a:t>, “Low-speed Aerodynamics: From Wing Theory to Panel Methods”</a:t>
            </a:r>
            <a:endParaRPr lang="en-US" dirty="0"/>
          </a:p>
        </p:txBody>
      </p:sp>
    </p:spTree>
    <p:extLst>
      <p:ext uri="{BB962C8B-B14F-4D97-AF65-F5344CB8AC3E}">
        <p14:creationId xmlns:p14="http://schemas.microsoft.com/office/powerpoint/2010/main" val="316652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Fundamental Idea – Level Set</a:t>
            </a:r>
            <a:endParaRPr lang="en-US" dirty="0"/>
          </a:p>
        </p:txBody>
      </p:sp>
      <p:sp>
        <p:nvSpPr>
          <p:cNvPr id="62" name="Content Placeholder 61"/>
          <p:cNvSpPr>
            <a:spLocks noGrp="1"/>
          </p:cNvSpPr>
          <p:nvPr>
            <p:ph sz="quarter" idx="10"/>
          </p:nvPr>
        </p:nvSpPr>
        <p:spPr>
          <a:xfrm>
            <a:off x="533400" y="1504950"/>
            <a:ext cx="4953000" cy="2743200"/>
          </a:xfrm>
        </p:spPr>
        <p:txBody>
          <a:bodyPr/>
          <a:lstStyle/>
          <a:p>
            <a:r>
              <a:rPr lang="en-US" sz="2000" dirty="0" smtClean="0"/>
              <a:t>Start with a scalar field function</a:t>
            </a:r>
          </a:p>
          <a:p>
            <a:pPr lvl="1"/>
            <a:r>
              <a:rPr lang="en-US" sz="1800" dirty="0" smtClean="0"/>
              <a:t>Has a value everywhere in space</a:t>
            </a:r>
          </a:p>
          <a:p>
            <a:r>
              <a:rPr lang="en-US" dirty="0"/>
              <a:t>Evaluated on a grid, each cell or cell corner holds the value of the field function</a:t>
            </a:r>
            <a:endParaRPr lang="en-US" sz="2000" dirty="0" smtClean="0"/>
          </a:p>
          <a:p>
            <a:r>
              <a:rPr lang="en-US" sz="2000" dirty="0" smtClean="0"/>
              <a:t>Pick a threshold value</a:t>
            </a:r>
          </a:p>
          <a:p>
            <a:r>
              <a:rPr lang="en-US" dirty="0" smtClean="0"/>
              <a:t>Use case 1: extract mesh of the level set </a:t>
            </a:r>
            <a:r>
              <a:rPr lang="en-US" dirty="0" err="1" smtClean="0"/>
              <a:t>isosurface</a:t>
            </a:r>
            <a:r>
              <a:rPr lang="en-US" dirty="0" smtClean="0"/>
              <a:t> using marching cubes/tetrahedrons</a:t>
            </a:r>
          </a:p>
          <a:p>
            <a:r>
              <a:rPr lang="en-US" sz="2000" dirty="0" smtClean="0"/>
              <a:t>Use case 2: ray tracing</a:t>
            </a:r>
          </a:p>
        </p:txBody>
      </p:sp>
      <p:grpSp>
        <p:nvGrpSpPr>
          <p:cNvPr id="57" name="Group 56"/>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30" name="Straight Connector 29"/>
            <p:cNvCxnSpPr/>
            <p:nvPr/>
          </p:nvCxnSpPr>
          <p:spPr bwMode="auto">
            <a:xfrm>
              <a:off x="5715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a:off x="5943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2" name="Straight Connector 31"/>
            <p:cNvCxnSpPr/>
            <p:nvPr/>
          </p:nvCxnSpPr>
          <p:spPr bwMode="auto">
            <a:xfrm>
              <a:off x="6172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a:off x="6400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4" name="Straight Connector 33"/>
            <p:cNvCxnSpPr/>
            <p:nvPr/>
          </p:nvCxnSpPr>
          <p:spPr bwMode="auto">
            <a:xfrm>
              <a:off x="6629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6858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a:off x="7086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7" name="Straight Connector 36"/>
            <p:cNvCxnSpPr/>
            <p:nvPr/>
          </p:nvCxnSpPr>
          <p:spPr bwMode="auto">
            <a:xfrm>
              <a:off x="7315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a:off x="7543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9" name="Straight Connector 38"/>
            <p:cNvCxnSpPr/>
            <p:nvPr/>
          </p:nvCxnSpPr>
          <p:spPr bwMode="auto">
            <a:xfrm>
              <a:off x="7772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8001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1" name="Straight Connector 40"/>
            <p:cNvCxnSpPr/>
            <p:nvPr/>
          </p:nvCxnSpPr>
          <p:spPr bwMode="auto">
            <a:xfrm>
              <a:off x="5486400" y="1885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4" name="Straight Connector 43"/>
            <p:cNvCxnSpPr/>
            <p:nvPr/>
          </p:nvCxnSpPr>
          <p:spPr bwMode="auto">
            <a:xfrm>
              <a:off x="5486400" y="2114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5" name="Straight Connector 44"/>
            <p:cNvCxnSpPr/>
            <p:nvPr/>
          </p:nvCxnSpPr>
          <p:spPr bwMode="auto">
            <a:xfrm>
              <a:off x="5486400" y="2343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a:off x="5486400" y="2571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7" name="Straight Connector 46"/>
            <p:cNvCxnSpPr/>
            <p:nvPr/>
          </p:nvCxnSpPr>
          <p:spPr bwMode="auto">
            <a:xfrm>
              <a:off x="5486400" y="2800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8" name="Straight Connector 47"/>
            <p:cNvCxnSpPr/>
            <p:nvPr/>
          </p:nvCxnSpPr>
          <p:spPr bwMode="auto">
            <a:xfrm>
              <a:off x="5486400" y="3028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5486400" y="3257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0" name="Straight Connector 49"/>
            <p:cNvCxnSpPr/>
            <p:nvPr/>
          </p:nvCxnSpPr>
          <p:spPr bwMode="auto">
            <a:xfrm>
              <a:off x="5486400" y="3486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a:off x="5486400" y="3714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2" name="Straight Connector 51"/>
            <p:cNvCxnSpPr/>
            <p:nvPr/>
          </p:nvCxnSpPr>
          <p:spPr bwMode="auto">
            <a:xfrm>
              <a:off x="5486400" y="3943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5486400" y="4171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grpSp>
      <p:grpSp>
        <p:nvGrpSpPr>
          <p:cNvPr id="60" name="Group 59"/>
          <p:cNvGrpSpPr/>
          <p:nvPr/>
        </p:nvGrpSpPr>
        <p:grpSpPr>
          <a:xfrm>
            <a:off x="5084762" y="3404218"/>
            <a:ext cx="1430338" cy="1495544"/>
            <a:chOff x="4970926" y="3502938"/>
            <a:chExt cx="1430338" cy="1495544"/>
          </a:xfrm>
        </p:grpSpPr>
        <p:cxnSp>
          <p:nvCxnSpPr>
            <p:cNvPr id="55" name="Straight Arrow Connector 54"/>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56" name="Straight Arrow Connector 55"/>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58" name="TextBox 5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59" name="TextBox 5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grpSp>
        <p:nvGrpSpPr>
          <p:cNvPr id="3" name="Group 2"/>
          <p:cNvGrpSpPr/>
          <p:nvPr/>
        </p:nvGrpSpPr>
        <p:grpSpPr>
          <a:xfrm>
            <a:off x="7971580" y="1617038"/>
            <a:ext cx="298480" cy="2823972"/>
            <a:chOff x="7966248" y="1615072"/>
            <a:chExt cx="298480" cy="2823972"/>
          </a:xfrm>
        </p:grpSpPr>
        <p:sp>
          <p:nvSpPr>
            <p:cNvPr id="69" name="TextBox 68"/>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3</a:t>
              </a:r>
              <a:endParaRPr lang="en-US" dirty="0">
                <a:solidFill>
                  <a:srgbClr val="FF0000"/>
                </a:solidFill>
              </a:endParaRPr>
            </a:p>
          </p:txBody>
        </p:sp>
        <p:sp>
          <p:nvSpPr>
            <p:cNvPr id="81" name="TextBox 80"/>
            <p:cNvSpPr txBox="1"/>
            <p:nvPr/>
          </p:nvSpPr>
          <p:spPr>
            <a:xfrm>
              <a:off x="7966248" y="3905250"/>
              <a:ext cx="298480" cy="307777"/>
            </a:xfrm>
            <a:prstGeom prst="rect">
              <a:avLst/>
            </a:prstGeom>
            <a:noFill/>
          </p:spPr>
          <p:txBody>
            <a:bodyPr wrap="none" rtlCol="0">
              <a:spAutoFit/>
            </a:bodyPr>
            <a:lstStyle/>
            <a:p>
              <a:r>
                <a:rPr lang="en-US" sz="1400" dirty="0">
                  <a:solidFill>
                    <a:srgbClr val="FF0000"/>
                  </a:solidFill>
                </a:rPr>
                <a:t>2</a:t>
              </a:r>
              <a:endParaRPr lang="en-US" dirty="0">
                <a:solidFill>
                  <a:srgbClr val="FF0000"/>
                </a:solidFill>
              </a:endParaRPr>
            </a:p>
          </p:txBody>
        </p:sp>
        <p:sp>
          <p:nvSpPr>
            <p:cNvPr id="93" name="TextBox 92"/>
            <p:cNvSpPr txBox="1"/>
            <p:nvPr/>
          </p:nvSpPr>
          <p:spPr>
            <a:xfrm>
              <a:off x="7966248" y="3675423"/>
              <a:ext cx="298480" cy="307777"/>
            </a:xfrm>
            <a:prstGeom prst="rect">
              <a:avLst/>
            </a:prstGeom>
            <a:noFill/>
          </p:spPr>
          <p:txBody>
            <a:bodyPr wrap="none" rtlCol="0">
              <a:spAutoFit/>
            </a:bodyPr>
            <a:lstStyle/>
            <a:p>
              <a:r>
                <a:rPr lang="en-US" sz="1400" dirty="0">
                  <a:solidFill>
                    <a:srgbClr val="FF0000"/>
                  </a:solidFill>
                </a:rPr>
                <a:t>1</a:t>
              </a:r>
              <a:endParaRPr lang="en-US" dirty="0">
                <a:solidFill>
                  <a:srgbClr val="FF0000"/>
                </a:solidFill>
              </a:endParaRPr>
            </a:p>
          </p:txBody>
        </p:sp>
        <p:sp>
          <p:nvSpPr>
            <p:cNvPr id="105" name="TextBox 104"/>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17" name="TextBox 11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29" name="TextBox 128"/>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41" name="TextBox 140"/>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53" name="TextBox 152"/>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65" name="TextBox 164"/>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77" name="TextBox 176"/>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189" name="TextBox 188"/>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1" name="TextBox 200"/>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02" name="Group 201"/>
          <p:cNvGrpSpPr/>
          <p:nvPr/>
        </p:nvGrpSpPr>
        <p:grpSpPr>
          <a:xfrm>
            <a:off x="7739020" y="1617038"/>
            <a:ext cx="298480" cy="2823972"/>
            <a:chOff x="7966248" y="1615072"/>
            <a:chExt cx="298480" cy="2823972"/>
          </a:xfrm>
        </p:grpSpPr>
        <p:sp>
          <p:nvSpPr>
            <p:cNvPr id="203" name="TextBox 202"/>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2</a:t>
              </a:r>
              <a:endParaRPr lang="en-US" dirty="0">
                <a:solidFill>
                  <a:srgbClr val="FF0000"/>
                </a:solidFill>
              </a:endParaRPr>
            </a:p>
          </p:txBody>
        </p:sp>
        <p:sp>
          <p:nvSpPr>
            <p:cNvPr id="204" name="TextBox 203"/>
            <p:cNvSpPr txBox="1"/>
            <p:nvPr/>
          </p:nvSpPr>
          <p:spPr>
            <a:xfrm>
              <a:off x="7966248" y="3905250"/>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05" name="TextBox 204"/>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6" name="TextBox 205"/>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7" name="TextBox 20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8" name="TextBox 207"/>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09" name="TextBox 208"/>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0" name="TextBox 209"/>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1" name="TextBox 210"/>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2" name="TextBox 211"/>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3" name="TextBox 212"/>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4" name="TextBox 213"/>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15" name="Group 214"/>
          <p:cNvGrpSpPr/>
          <p:nvPr/>
        </p:nvGrpSpPr>
        <p:grpSpPr>
          <a:xfrm>
            <a:off x="7506460" y="1617038"/>
            <a:ext cx="298480" cy="2823972"/>
            <a:chOff x="7966248" y="1615072"/>
            <a:chExt cx="298480" cy="2823972"/>
          </a:xfrm>
        </p:grpSpPr>
        <p:sp>
          <p:nvSpPr>
            <p:cNvPr id="216" name="TextBox 215"/>
            <p:cNvSpPr txBox="1"/>
            <p:nvPr/>
          </p:nvSpPr>
          <p:spPr>
            <a:xfrm>
              <a:off x="7966248" y="4131267"/>
              <a:ext cx="298480" cy="307777"/>
            </a:xfrm>
            <a:prstGeom prst="rect">
              <a:avLst/>
            </a:prstGeom>
            <a:noFill/>
          </p:spPr>
          <p:txBody>
            <a:bodyPr wrap="none" rtlCol="0">
              <a:spAutoFit/>
            </a:bodyPr>
            <a:lstStyle/>
            <a:p>
              <a:r>
                <a:rPr lang="en-US" sz="1400" dirty="0">
                  <a:solidFill>
                    <a:srgbClr val="FF0000"/>
                  </a:solidFill>
                </a:rPr>
                <a:t>1</a:t>
              </a:r>
              <a:endParaRPr lang="en-US" dirty="0">
                <a:solidFill>
                  <a:srgbClr val="FF0000"/>
                </a:solidFill>
              </a:endParaRPr>
            </a:p>
          </p:txBody>
        </p:sp>
        <p:sp>
          <p:nvSpPr>
            <p:cNvPr id="217" name="TextBox 216"/>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8" name="TextBox 217"/>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19" name="TextBox 218"/>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0" name="TextBox 219"/>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1" name="TextBox 220"/>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2" name="TextBox 221"/>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3" name="TextBox 222"/>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4" name="TextBox 223"/>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5" name="TextBox 224"/>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6" name="TextBox 225"/>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27" name="TextBox 226"/>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28" name="Group 227"/>
          <p:cNvGrpSpPr/>
          <p:nvPr/>
        </p:nvGrpSpPr>
        <p:grpSpPr>
          <a:xfrm>
            <a:off x="7281992" y="1617038"/>
            <a:ext cx="298480" cy="2823972"/>
            <a:chOff x="7966248" y="1615072"/>
            <a:chExt cx="298480" cy="2823972"/>
          </a:xfrm>
        </p:grpSpPr>
        <p:sp>
          <p:nvSpPr>
            <p:cNvPr id="229" name="TextBox 228"/>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0" name="TextBox 229"/>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1" name="TextBox 230"/>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2" name="TextBox 231"/>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3" name="TextBox 232"/>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4" name="TextBox 233"/>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5" name="TextBox 234"/>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6" name="TextBox 235"/>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7" name="TextBox 236"/>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8" name="TextBox 237"/>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39" name="TextBox 238"/>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0" name="TextBox 239"/>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41" name="Group 240"/>
          <p:cNvGrpSpPr/>
          <p:nvPr/>
        </p:nvGrpSpPr>
        <p:grpSpPr>
          <a:xfrm>
            <a:off x="7057524" y="1617038"/>
            <a:ext cx="298480" cy="2823972"/>
            <a:chOff x="7966248" y="1615072"/>
            <a:chExt cx="298480" cy="2823972"/>
          </a:xfrm>
        </p:grpSpPr>
        <p:sp>
          <p:nvSpPr>
            <p:cNvPr id="242" name="TextBox 241"/>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3" name="TextBox 242"/>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4" name="TextBox 243"/>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5" name="TextBox 244"/>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6" name="TextBox 245"/>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7" name="TextBox 246"/>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8" name="TextBox 247"/>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49" name="TextBox 248"/>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0" name="TextBox 249"/>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1" name="TextBox 250"/>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2" name="TextBox 251"/>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3" name="TextBox 252"/>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54" name="Group 253"/>
          <p:cNvGrpSpPr/>
          <p:nvPr/>
        </p:nvGrpSpPr>
        <p:grpSpPr>
          <a:xfrm>
            <a:off x="6833056" y="1617038"/>
            <a:ext cx="298480" cy="2823972"/>
            <a:chOff x="7966248" y="1615072"/>
            <a:chExt cx="298480" cy="2823972"/>
          </a:xfrm>
        </p:grpSpPr>
        <p:sp>
          <p:nvSpPr>
            <p:cNvPr id="255" name="TextBox 254"/>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6" name="TextBox 255"/>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7" name="TextBox 256"/>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8" name="TextBox 257"/>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59" name="TextBox 258"/>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0" name="TextBox 259"/>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1" name="TextBox 260"/>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62" name="TextBox 261"/>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63" name="TextBox 262"/>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4" name="TextBox 263"/>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5" name="TextBox 264"/>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6" name="TextBox 265"/>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67" name="Group 266"/>
          <p:cNvGrpSpPr/>
          <p:nvPr/>
        </p:nvGrpSpPr>
        <p:grpSpPr>
          <a:xfrm>
            <a:off x="6600496" y="1617038"/>
            <a:ext cx="298480" cy="2823972"/>
            <a:chOff x="7966248" y="1615072"/>
            <a:chExt cx="298480" cy="2823972"/>
          </a:xfrm>
        </p:grpSpPr>
        <p:sp>
          <p:nvSpPr>
            <p:cNvPr id="268" name="TextBox 267"/>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69" name="TextBox 268"/>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0" name="TextBox 269"/>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1" name="TextBox 270"/>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2" name="TextBox 271"/>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3" name="TextBox 272"/>
            <p:cNvSpPr txBox="1"/>
            <p:nvPr/>
          </p:nvSpPr>
          <p:spPr>
            <a:xfrm>
              <a:off x="7966248" y="2985942"/>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74" name="TextBox 273"/>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75" name="TextBox 274"/>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76" name="TextBox 275"/>
            <p:cNvSpPr txBox="1"/>
            <p:nvPr/>
          </p:nvSpPr>
          <p:spPr>
            <a:xfrm>
              <a:off x="7966248" y="2296461"/>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77" name="TextBox 276"/>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8" name="TextBox 277"/>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79" name="TextBox 278"/>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80" name="Group 279"/>
          <p:cNvGrpSpPr/>
          <p:nvPr/>
        </p:nvGrpSpPr>
        <p:grpSpPr>
          <a:xfrm>
            <a:off x="6367936" y="1617038"/>
            <a:ext cx="298480" cy="2823972"/>
            <a:chOff x="7966248" y="1615072"/>
            <a:chExt cx="298480" cy="2823972"/>
          </a:xfrm>
        </p:grpSpPr>
        <p:sp>
          <p:nvSpPr>
            <p:cNvPr id="281" name="TextBox 280"/>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2" name="TextBox 281"/>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3" name="TextBox 282"/>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4" name="TextBox 283"/>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5" name="TextBox 284"/>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86" name="TextBox 285"/>
            <p:cNvSpPr txBox="1"/>
            <p:nvPr/>
          </p:nvSpPr>
          <p:spPr>
            <a:xfrm>
              <a:off x="7966248" y="2985942"/>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87" name="TextBox 286"/>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88" name="TextBox 287"/>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2</a:t>
              </a:r>
              <a:endParaRPr lang="en-US" dirty="0">
                <a:solidFill>
                  <a:srgbClr val="FF0000"/>
                </a:solidFill>
              </a:endParaRPr>
            </a:p>
          </p:txBody>
        </p:sp>
        <p:sp>
          <p:nvSpPr>
            <p:cNvPr id="289" name="TextBox 288"/>
            <p:cNvSpPr txBox="1"/>
            <p:nvPr/>
          </p:nvSpPr>
          <p:spPr>
            <a:xfrm>
              <a:off x="7966248" y="2296461"/>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290" name="TextBox 289"/>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1" name="TextBox 290"/>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2" name="TextBox 291"/>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293" name="Group 292"/>
          <p:cNvGrpSpPr/>
          <p:nvPr/>
        </p:nvGrpSpPr>
        <p:grpSpPr>
          <a:xfrm>
            <a:off x="6135376" y="1617038"/>
            <a:ext cx="298480" cy="2823972"/>
            <a:chOff x="7966248" y="1615072"/>
            <a:chExt cx="298480" cy="2823972"/>
          </a:xfrm>
        </p:grpSpPr>
        <p:sp>
          <p:nvSpPr>
            <p:cNvPr id="294" name="TextBox 293"/>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5" name="TextBox 294"/>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6" name="TextBox 295"/>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7" name="TextBox 296"/>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8" name="TextBox 297"/>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299" name="TextBox 298"/>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0" name="TextBox 299"/>
            <p:cNvSpPr txBox="1"/>
            <p:nvPr/>
          </p:nvSpPr>
          <p:spPr>
            <a:xfrm>
              <a:off x="7966248" y="2756115"/>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301" name="TextBox 300"/>
            <p:cNvSpPr txBox="1"/>
            <p:nvPr/>
          </p:nvSpPr>
          <p:spPr>
            <a:xfrm>
              <a:off x="7966248" y="2526288"/>
              <a:ext cx="298480" cy="307777"/>
            </a:xfrm>
            <a:prstGeom prst="rect">
              <a:avLst/>
            </a:prstGeom>
            <a:noFill/>
          </p:spPr>
          <p:txBody>
            <a:bodyPr wrap="none" rtlCol="0">
              <a:spAutoFit/>
            </a:bodyPr>
            <a:lstStyle/>
            <a:p>
              <a:r>
                <a:rPr lang="en-US" sz="1400" dirty="0" smtClean="0">
                  <a:solidFill>
                    <a:srgbClr val="FF0000"/>
                  </a:solidFill>
                </a:rPr>
                <a:t>1</a:t>
              </a:r>
              <a:endParaRPr lang="en-US" dirty="0">
                <a:solidFill>
                  <a:srgbClr val="FF0000"/>
                </a:solidFill>
              </a:endParaRPr>
            </a:p>
          </p:txBody>
        </p:sp>
        <p:sp>
          <p:nvSpPr>
            <p:cNvPr id="302" name="TextBox 301"/>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3" name="TextBox 302"/>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4" name="TextBox 303"/>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5" name="TextBox 304"/>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06" name="Group 305"/>
          <p:cNvGrpSpPr/>
          <p:nvPr/>
        </p:nvGrpSpPr>
        <p:grpSpPr>
          <a:xfrm>
            <a:off x="5910908" y="1617038"/>
            <a:ext cx="298480" cy="2823972"/>
            <a:chOff x="7966248" y="1615072"/>
            <a:chExt cx="298480" cy="2823972"/>
          </a:xfrm>
        </p:grpSpPr>
        <p:sp>
          <p:nvSpPr>
            <p:cNvPr id="307" name="TextBox 306"/>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8" name="TextBox 307"/>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09" name="TextBox 308"/>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0" name="TextBox 309"/>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1" name="TextBox 310"/>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2" name="TextBox 311"/>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3" name="TextBox 312"/>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4" name="TextBox 313"/>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5" name="TextBox 314"/>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6" name="TextBox 315"/>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7" name="TextBox 316"/>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18" name="TextBox 317"/>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19" name="Group 318"/>
          <p:cNvGrpSpPr/>
          <p:nvPr/>
        </p:nvGrpSpPr>
        <p:grpSpPr>
          <a:xfrm>
            <a:off x="5686440" y="1617038"/>
            <a:ext cx="298480" cy="2823972"/>
            <a:chOff x="7966248" y="1615072"/>
            <a:chExt cx="298480" cy="2823972"/>
          </a:xfrm>
        </p:grpSpPr>
        <p:sp>
          <p:nvSpPr>
            <p:cNvPr id="320" name="TextBox 319"/>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1" name="TextBox 320"/>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2" name="TextBox 321"/>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3" name="TextBox 322"/>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4" name="TextBox 323"/>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5" name="TextBox 324"/>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6" name="TextBox 325"/>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7" name="TextBox 326"/>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8" name="TextBox 327"/>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29" name="TextBox 328"/>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0" name="TextBox 329"/>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1" name="TextBox 330"/>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grpSp>
        <p:nvGrpSpPr>
          <p:cNvPr id="332" name="Group 331"/>
          <p:cNvGrpSpPr/>
          <p:nvPr/>
        </p:nvGrpSpPr>
        <p:grpSpPr>
          <a:xfrm>
            <a:off x="5461972" y="1617038"/>
            <a:ext cx="298480" cy="2823972"/>
            <a:chOff x="7966248" y="1615072"/>
            <a:chExt cx="298480" cy="2823972"/>
          </a:xfrm>
        </p:grpSpPr>
        <p:sp>
          <p:nvSpPr>
            <p:cNvPr id="333" name="TextBox 332"/>
            <p:cNvSpPr txBox="1"/>
            <p:nvPr/>
          </p:nvSpPr>
          <p:spPr>
            <a:xfrm>
              <a:off x="7966248" y="413126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4" name="TextBox 333"/>
            <p:cNvSpPr txBox="1"/>
            <p:nvPr/>
          </p:nvSpPr>
          <p:spPr>
            <a:xfrm>
              <a:off x="7966248" y="3905250"/>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5" name="TextBox 334"/>
            <p:cNvSpPr txBox="1"/>
            <p:nvPr/>
          </p:nvSpPr>
          <p:spPr>
            <a:xfrm>
              <a:off x="7966248" y="3675423"/>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6" name="TextBox 335"/>
            <p:cNvSpPr txBox="1"/>
            <p:nvPr/>
          </p:nvSpPr>
          <p:spPr>
            <a:xfrm>
              <a:off x="7966248" y="3445596"/>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7" name="TextBox 336"/>
            <p:cNvSpPr txBox="1"/>
            <p:nvPr/>
          </p:nvSpPr>
          <p:spPr>
            <a:xfrm>
              <a:off x="7966248" y="3215769"/>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8" name="TextBox 337"/>
            <p:cNvSpPr txBox="1"/>
            <p:nvPr/>
          </p:nvSpPr>
          <p:spPr>
            <a:xfrm>
              <a:off x="7966248" y="298594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39" name="TextBox 338"/>
            <p:cNvSpPr txBox="1"/>
            <p:nvPr/>
          </p:nvSpPr>
          <p:spPr>
            <a:xfrm>
              <a:off x="7966248" y="2756115"/>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0" name="TextBox 339"/>
            <p:cNvSpPr txBox="1"/>
            <p:nvPr/>
          </p:nvSpPr>
          <p:spPr>
            <a:xfrm>
              <a:off x="7966248" y="2526288"/>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1" name="TextBox 340"/>
            <p:cNvSpPr txBox="1"/>
            <p:nvPr/>
          </p:nvSpPr>
          <p:spPr>
            <a:xfrm>
              <a:off x="7966248" y="2296461"/>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2" name="TextBox 341"/>
            <p:cNvSpPr txBox="1"/>
            <p:nvPr/>
          </p:nvSpPr>
          <p:spPr>
            <a:xfrm>
              <a:off x="7966248" y="2066634"/>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3" name="TextBox 342"/>
            <p:cNvSpPr txBox="1"/>
            <p:nvPr/>
          </p:nvSpPr>
          <p:spPr>
            <a:xfrm>
              <a:off x="7966248" y="1836807"/>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sp>
          <p:nvSpPr>
            <p:cNvPr id="344" name="TextBox 343"/>
            <p:cNvSpPr txBox="1"/>
            <p:nvPr/>
          </p:nvSpPr>
          <p:spPr>
            <a:xfrm>
              <a:off x="7966248" y="1615072"/>
              <a:ext cx="298480" cy="307777"/>
            </a:xfrm>
            <a:prstGeom prst="rect">
              <a:avLst/>
            </a:prstGeom>
            <a:noFill/>
          </p:spPr>
          <p:txBody>
            <a:bodyPr wrap="none" rtlCol="0">
              <a:spAutoFit/>
            </a:bodyPr>
            <a:lstStyle/>
            <a:p>
              <a:r>
                <a:rPr lang="en-US" sz="1400" dirty="0" smtClean="0">
                  <a:solidFill>
                    <a:srgbClr val="0070C0"/>
                  </a:solidFill>
                </a:rPr>
                <a:t>0</a:t>
              </a:r>
              <a:endParaRPr lang="en-US" dirty="0">
                <a:solidFill>
                  <a:srgbClr val="0070C0"/>
                </a:solidFill>
              </a:endParaRPr>
            </a:p>
          </p:txBody>
        </p:sp>
      </p:grpSp>
      <p:sp>
        <p:nvSpPr>
          <p:cNvPr id="195" name="Freeform 194"/>
          <p:cNvSpPr/>
          <p:nvPr/>
        </p:nvSpPr>
        <p:spPr bwMode="auto">
          <a:xfrm>
            <a:off x="6172200" y="2346960"/>
            <a:ext cx="922020" cy="918210"/>
          </a:xfrm>
          <a:custGeom>
            <a:avLst/>
            <a:gdLst>
              <a:gd name="connsiteX0" fmla="*/ 224790 w 922020"/>
              <a:gd name="connsiteY0" fmla="*/ 0 h 918210"/>
              <a:gd name="connsiteX1" fmla="*/ 681990 w 922020"/>
              <a:gd name="connsiteY1" fmla="*/ 0 h 918210"/>
              <a:gd name="connsiteX2" fmla="*/ 922020 w 922020"/>
              <a:gd name="connsiteY2" fmla="*/ 232410 h 918210"/>
              <a:gd name="connsiteX3" fmla="*/ 918210 w 922020"/>
              <a:gd name="connsiteY3" fmla="*/ 678180 h 918210"/>
              <a:gd name="connsiteX4" fmla="*/ 685800 w 922020"/>
              <a:gd name="connsiteY4" fmla="*/ 914400 h 918210"/>
              <a:gd name="connsiteX5" fmla="*/ 232410 w 922020"/>
              <a:gd name="connsiteY5" fmla="*/ 918210 h 918210"/>
              <a:gd name="connsiteX6" fmla="*/ 3810 w 922020"/>
              <a:gd name="connsiteY6" fmla="*/ 681990 h 918210"/>
              <a:gd name="connsiteX7" fmla="*/ 0 w 922020"/>
              <a:gd name="connsiteY7" fmla="*/ 228600 h 918210"/>
              <a:gd name="connsiteX8" fmla="*/ 224790 w 922020"/>
              <a:gd name="connsiteY8" fmla="*/ 0 h 91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020" h="918210">
                <a:moveTo>
                  <a:pt x="224790" y="0"/>
                </a:moveTo>
                <a:lnTo>
                  <a:pt x="681990" y="0"/>
                </a:lnTo>
                <a:lnTo>
                  <a:pt x="922020" y="232410"/>
                </a:lnTo>
                <a:lnTo>
                  <a:pt x="918210" y="678180"/>
                </a:lnTo>
                <a:lnTo>
                  <a:pt x="685800" y="914400"/>
                </a:lnTo>
                <a:lnTo>
                  <a:pt x="232410" y="918210"/>
                </a:lnTo>
                <a:lnTo>
                  <a:pt x="3810" y="681990"/>
                </a:lnTo>
                <a:lnTo>
                  <a:pt x="0" y="228600"/>
                </a:lnTo>
                <a:lnTo>
                  <a:pt x="224790" y="0"/>
                </a:lnTo>
                <a:close/>
              </a:path>
            </a:pathLst>
          </a:custGeom>
          <a:solidFill>
            <a:srgbClr val="FFFF00">
              <a:alpha val="50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Freeform 195"/>
          <p:cNvSpPr/>
          <p:nvPr/>
        </p:nvSpPr>
        <p:spPr bwMode="auto">
          <a:xfrm>
            <a:off x="7539990" y="3718560"/>
            <a:ext cx="693420" cy="685800"/>
          </a:xfrm>
          <a:custGeom>
            <a:avLst/>
            <a:gdLst>
              <a:gd name="connsiteX0" fmla="*/ 0 w 693420"/>
              <a:gd name="connsiteY0" fmla="*/ 457200 h 685800"/>
              <a:gd name="connsiteX1" fmla="*/ 457200 w 693420"/>
              <a:gd name="connsiteY1" fmla="*/ 0 h 685800"/>
              <a:gd name="connsiteX2" fmla="*/ 689610 w 693420"/>
              <a:gd name="connsiteY2" fmla="*/ 0 h 685800"/>
              <a:gd name="connsiteX3" fmla="*/ 693420 w 693420"/>
              <a:gd name="connsiteY3" fmla="*/ 685800 h 685800"/>
              <a:gd name="connsiteX4" fmla="*/ 7620 w 693420"/>
              <a:gd name="connsiteY4" fmla="*/ 674370 h 685800"/>
              <a:gd name="connsiteX5" fmla="*/ 0 w 693420"/>
              <a:gd name="connsiteY5" fmla="*/ 4572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420" h="685800">
                <a:moveTo>
                  <a:pt x="0" y="457200"/>
                </a:moveTo>
                <a:lnTo>
                  <a:pt x="457200" y="0"/>
                </a:lnTo>
                <a:lnTo>
                  <a:pt x="689610" y="0"/>
                </a:lnTo>
                <a:lnTo>
                  <a:pt x="693420" y="685800"/>
                </a:lnTo>
                <a:lnTo>
                  <a:pt x="7620" y="674370"/>
                </a:lnTo>
                <a:lnTo>
                  <a:pt x="0" y="457200"/>
                </a:lnTo>
                <a:close/>
              </a:path>
            </a:pathLst>
          </a:custGeom>
          <a:solidFill>
            <a:srgbClr val="FFFF00">
              <a:alpha val="50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64017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I’m Interested In Modeling With Implicit Functions</a:t>
            </a:r>
            <a:endParaRPr lang="en-US" dirty="0"/>
          </a:p>
        </p:txBody>
      </p:sp>
      <p:sp>
        <p:nvSpPr>
          <p:cNvPr id="5" name="Content Placeholder 4"/>
          <p:cNvSpPr>
            <a:spLocks noGrp="1"/>
          </p:cNvSpPr>
          <p:nvPr>
            <p:ph sz="quarter" idx="10"/>
          </p:nvPr>
        </p:nvSpPr>
        <p:spPr>
          <a:xfrm>
            <a:off x="533400" y="1968246"/>
            <a:ext cx="4953000" cy="2743200"/>
          </a:xfrm>
        </p:spPr>
        <p:txBody>
          <a:bodyPr/>
          <a:lstStyle/>
          <a:p>
            <a:r>
              <a:rPr lang="en-US" dirty="0" smtClean="0"/>
              <a:t>Surfaces</a:t>
            </a:r>
          </a:p>
          <a:p>
            <a:r>
              <a:rPr lang="en-US" dirty="0" smtClean="0"/>
              <a:t>Containment </a:t>
            </a:r>
            <a:r>
              <a:rPr lang="en-US" dirty="0" smtClean="0"/>
              <a:t>volumes and light fields</a:t>
            </a:r>
            <a:endParaRPr lang="en-US" dirty="0" smtClean="0"/>
          </a:p>
          <a:p>
            <a:r>
              <a:rPr lang="en-US" dirty="0" smtClean="0"/>
              <a:t>Animation Paths</a:t>
            </a:r>
            <a:endParaRPr lang="en-US" dirty="0"/>
          </a:p>
        </p:txBody>
      </p:sp>
    </p:spTree>
    <p:extLst>
      <p:ext uri="{BB962C8B-B14F-4D97-AF65-F5344CB8AC3E}">
        <p14:creationId xmlns:p14="http://schemas.microsoft.com/office/powerpoint/2010/main" val="1975725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Can the Function Be?</a:t>
            </a:r>
            <a:endParaRPr lang="en-US" dirty="0"/>
          </a:p>
        </p:txBody>
      </p:sp>
      <p:sp>
        <p:nvSpPr>
          <p:cNvPr id="62" name="Content Placeholder 61"/>
          <p:cNvSpPr>
            <a:spLocks noGrp="1"/>
          </p:cNvSpPr>
          <p:nvPr>
            <p:ph sz="quarter" idx="10"/>
          </p:nvPr>
        </p:nvSpPr>
        <p:spPr>
          <a:xfrm>
            <a:off x="533400" y="1504950"/>
            <a:ext cx="4953000" cy="3124200"/>
          </a:xfrm>
        </p:spPr>
        <p:txBody>
          <a:bodyPr/>
          <a:lstStyle/>
          <a:p>
            <a:r>
              <a:rPr lang="en-US" dirty="0" smtClean="0"/>
              <a:t>Examples:</a:t>
            </a:r>
          </a:p>
          <a:p>
            <a:pPr lvl="1"/>
            <a:r>
              <a:rPr lang="en-US" dirty="0" smtClean="0"/>
              <a:t>Fluid density from simulation</a:t>
            </a:r>
          </a:p>
          <a:p>
            <a:pPr lvl="1"/>
            <a:r>
              <a:rPr lang="en-US" dirty="0" smtClean="0"/>
              <a:t>Noise function</a:t>
            </a:r>
          </a:p>
          <a:p>
            <a:pPr lvl="1"/>
            <a:r>
              <a:rPr lang="en-US" dirty="0" smtClean="0"/>
              <a:t>Anti-aliased material density value from voxel modeling</a:t>
            </a:r>
          </a:p>
          <a:p>
            <a:pPr lvl="1"/>
            <a:r>
              <a:rPr lang="en-US" dirty="0" smtClean="0"/>
              <a:t>Signed distance field</a:t>
            </a:r>
          </a:p>
          <a:p>
            <a:pPr lvl="1"/>
            <a:r>
              <a:rPr lang="en-US" dirty="0" smtClean="0"/>
              <a:t>Texture or photo ready for computer vision feature extraction</a:t>
            </a:r>
          </a:p>
          <a:p>
            <a:pPr lvl="1"/>
            <a:r>
              <a:rPr lang="en-US" dirty="0" smtClean="0"/>
              <a:t>Light field for volume lighting</a:t>
            </a:r>
          </a:p>
        </p:txBody>
      </p:sp>
      <p:grpSp>
        <p:nvGrpSpPr>
          <p:cNvPr id="57" name="Group 56"/>
          <p:cNvGrpSpPr/>
          <p:nvPr/>
        </p:nvGrpSpPr>
        <p:grpSpPr>
          <a:xfrm>
            <a:off x="5486400" y="1657350"/>
            <a:ext cx="2743200" cy="2743200"/>
            <a:chOff x="5486400" y="1657350"/>
            <a:chExt cx="2743200" cy="2743200"/>
          </a:xfrm>
        </p:grpSpPr>
        <p:cxnSp>
          <p:nvCxnSpPr>
            <p:cNvPr id="7" name="Straight Connector 6"/>
            <p:cNvCxnSpPr/>
            <p:nvPr/>
          </p:nvCxnSpPr>
          <p:spPr bwMode="auto">
            <a:xfrm>
              <a:off x="54864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8" name="Straight Connector 7"/>
            <p:cNvCxnSpPr/>
            <p:nvPr/>
          </p:nvCxnSpPr>
          <p:spPr bwMode="auto">
            <a:xfrm>
              <a:off x="8229600" y="1657350"/>
              <a:ext cx="0" cy="274320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9" name="Straight Connector 8"/>
            <p:cNvCxnSpPr/>
            <p:nvPr/>
          </p:nvCxnSpPr>
          <p:spPr bwMode="auto">
            <a:xfrm>
              <a:off x="5486400" y="16573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5486400" y="4400550"/>
              <a:ext cx="274320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cxnSp>
          <p:nvCxnSpPr>
            <p:cNvPr id="30" name="Straight Connector 29"/>
            <p:cNvCxnSpPr/>
            <p:nvPr/>
          </p:nvCxnSpPr>
          <p:spPr bwMode="auto">
            <a:xfrm>
              <a:off x="5715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a:off x="5943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2" name="Straight Connector 31"/>
            <p:cNvCxnSpPr/>
            <p:nvPr/>
          </p:nvCxnSpPr>
          <p:spPr bwMode="auto">
            <a:xfrm>
              <a:off x="6172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a:off x="6400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4" name="Straight Connector 33"/>
            <p:cNvCxnSpPr/>
            <p:nvPr/>
          </p:nvCxnSpPr>
          <p:spPr bwMode="auto">
            <a:xfrm>
              <a:off x="6629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6858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a:off x="70866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7" name="Straight Connector 36"/>
            <p:cNvCxnSpPr/>
            <p:nvPr/>
          </p:nvCxnSpPr>
          <p:spPr bwMode="auto">
            <a:xfrm>
              <a:off x="73152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a:off x="75438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39" name="Straight Connector 38"/>
            <p:cNvCxnSpPr/>
            <p:nvPr/>
          </p:nvCxnSpPr>
          <p:spPr bwMode="auto">
            <a:xfrm>
              <a:off x="77724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8001000" y="1657350"/>
              <a:ext cx="0" cy="274320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1" name="Straight Connector 40"/>
            <p:cNvCxnSpPr/>
            <p:nvPr/>
          </p:nvCxnSpPr>
          <p:spPr bwMode="auto">
            <a:xfrm>
              <a:off x="5486400" y="1885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4" name="Straight Connector 43"/>
            <p:cNvCxnSpPr/>
            <p:nvPr/>
          </p:nvCxnSpPr>
          <p:spPr bwMode="auto">
            <a:xfrm>
              <a:off x="5486400" y="2114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5" name="Straight Connector 44"/>
            <p:cNvCxnSpPr/>
            <p:nvPr/>
          </p:nvCxnSpPr>
          <p:spPr bwMode="auto">
            <a:xfrm>
              <a:off x="5486400" y="2343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a:off x="5486400" y="2571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7" name="Straight Connector 46"/>
            <p:cNvCxnSpPr/>
            <p:nvPr/>
          </p:nvCxnSpPr>
          <p:spPr bwMode="auto">
            <a:xfrm>
              <a:off x="5486400" y="2800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8" name="Straight Connector 47"/>
            <p:cNvCxnSpPr/>
            <p:nvPr/>
          </p:nvCxnSpPr>
          <p:spPr bwMode="auto">
            <a:xfrm>
              <a:off x="5486400" y="3028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5486400" y="32575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0" name="Straight Connector 49"/>
            <p:cNvCxnSpPr/>
            <p:nvPr/>
          </p:nvCxnSpPr>
          <p:spPr bwMode="auto">
            <a:xfrm>
              <a:off x="5486400" y="34861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a:off x="5486400" y="37147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2" name="Straight Connector 51"/>
            <p:cNvCxnSpPr/>
            <p:nvPr/>
          </p:nvCxnSpPr>
          <p:spPr bwMode="auto">
            <a:xfrm>
              <a:off x="5486400" y="39433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5486400" y="4171950"/>
              <a:ext cx="2743200" cy="0"/>
            </a:xfrm>
            <a:prstGeom prst="line">
              <a:avLst/>
            </a:prstGeom>
            <a:solidFill>
              <a:schemeClr val="accent1"/>
            </a:solidFill>
            <a:ln w="9525" cap="flat" cmpd="sng" algn="ctr">
              <a:solidFill>
                <a:schemeClr val="tx1">
                  <a:lumMod val="50000"/>
                </a:schemeClr>
              </a:solidFill>
              <a:prstDash val="solid"/>
              <a:round/>
              <a:headEnd type="none" w="med" len="med"/>
              <a:tailEnd type="none" w="med" len="med"/>
            </a:ln>
            <a:effectLst/>
          </p:spPr>
        </p:cxnSp>
      </p:grpSp>
      <p:grpSp>
        <p:nvGrpSpPr>
          <p:cNvPr id="345" name="Group 344"/>
          <p:cNvGrpSpPr/>
          <p:nvPr/>
        </p:nvGrpSpPr>
        <p:grpSpPr>
          <a:xfrm>
            <a:off x="5084762" y="3404218"/>
            <a:ext cx="1430338" cy="1495544"/>
            <a:chOff x="4970926" y="3502938"/>
            <a:chExt cx="1430338" cy="1495544"/>
          </a:xfrm>
        </p:grpSpPr>
        <p:cxnSp>
          <p:nvCxnSpPr>
            <p:cNvPr id="346" name="Straight Arrow Connector 345"/>
            <p:cNvCxnSpPr/>
            <p:nvPr/>
          </p:nvCxnSpPr>
          <p:spPr bwMode="auto">
            <a:xfrm>
              <a:off x="5257800" y="462915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7" name="Straight Arrow Connector 346"/>
            <p:cNvCxnSpPr/>
            <p:nvPr/>
          </p:nvCxnSpPr>
          <p:spPr bwMode="auto">
            <a:xfrm rot="16200000">
              <a:off x="4743450" y="4114800"/>
              <a:ext cx="10287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48" name="TextBox 347"/>
            <p:cNvSpPr txBox="1"/>
            <p:nvPr/>
          </p:nvSpPr>
          <p:spPr>
            <a:xfrm>
              <a:off x="6057900" y="4629150"/>
              <a:ext cx="343364" cy="369332"/>
            </a:xfrm>
            <a:prstGeom prst="rect">
              <a:avLst/>
            </a:prstGeom>
            <a:noFill/>
          </p:spPr>
          <p:txBody>
            <a:bodyPr wrap="none" rtlCol="0">
              <a:spAutoFit/>
            </a:bodyPr>
            <a:lstStyle/>
            <a:p>
              <a:r>
                <a:rPr lang="en-US" sz="1800" dirty="0" smtClean="0">
                  <a:solidFill>
                    <a:srgbClr val="FF0000"/>
                  </a:solidFill>
                </a:rPr>
                <a:t>X</a:t>
              </a:r>
              <a:endParaRPr lang="en-US" sz="1800" dirty="0">
                <a:solidFill>
                  <a:srgbClr val="FF0000"/>
                </a:solidFill>
              </a:endParaRPr>
            </a:p>
          </p:txBody>
        </p:sp>
        <p:sp>
          <p:nvSpPr>
            <p:cNvPr id="349" name="TextBox 348"/>
            <p:cNvSpPr txBox="1"/>
            <p:nvPr/>
          </p:nvSpPr>
          <p:spPr>
            <a:xfrm>
              <a:off x="4970926" y="3502938"/>
              <a:ext cx="327334" cy="335756"/>
            </a:xfrm>
            <a:prstGeom prst="rect">
              <a:avLst/>
            </a:prstGeom>
            <a:noFill/>
          </p:spPr>
          <p:txBody>
            <a:bodyPr wrap="none" rtlCol="0">
              <a:spAutoFit/>
            </a:bodyPr>
            <a:lstStyle/>
            <a:p>
              <a:r>
                <a:rPr lang="en-US" sz="1800" dirty="0">
                  <a:solidFill>
                    <a:srgbClr val="FF0000"/>
                  </a:solidFill>
                </a:rPr>
                <a:t>Y</a:t>
              </a:r>
            </a:p>
          </p:txBody>
        </p:sp>
      </p:grpSp>
    </p:spTree>
    <p:extLst>
      <p:ext uri="{BB962C8B-B14F-4D97-AF65-F5344CB8AC3E}">
        <p14:creationId xmlns:p14="http://schemas.microsoft.com/office/powerpoint/2010/main" val="41963849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Recommending A Strateg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alpha val="50000"/>
          </a:srgbClr>
        </a:solidFill>
        <a:ln w="9525" cap="flat" cmpd="sng" algn="ctr">
          <a:solidFill>
            <a:srgbClr val="FF0000"/>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pDef>
    <a:lnDef>
      <a:spPr bwMode="auto">
        <a:solidFill>
          <a:schemeClr val="accent1"/>
        </a:solidFill>
        <a:ln w="25400" cap="flat" cmpd="sng" algn="ctr">
          <a:solidFill>
            <a:srgbClr val="002060"/>
          </a:solidFill>
          <a:prstDash val="solid"/>
          <a:round/>
          <a:headEnd type="none" w="med" len="med"/>
          <a:tailEnd type="none" w="med" len="med"/>
        </a:ln>
        <a:effectLst/>
      </a:spPr>
      <a:bodyPr/>
      <a:lstStyle/>
    </a:lnDef>
    <a:txDef>
      <a:spPr>
        <a:noFill/>
      </a:spPr>
      <a:bodyPr wrap="none" rtlCol="0">
        <a:spAutoFit/>
      </a:bodyPr>
      <a:lstStyle>
        <a:defPPr>
          <a:defRPr dirty="0" smtClean="0">
            <a:solidFill>
              <a:srgbClr val="FF0000"/>
            </a:solidFill>
          </a:defRPr>
        </a:defPPr>
      </a:lstStyle>
    </a:tx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3691</TotalTime>
  <Words>6414</Words>
  <Application>Microsoft Office PowerPoint</Application>
  <PresentationFormat>On-screen Show (16:9)</PresentationFormat>
  <Paragraphs>1205</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Recommending A Strategy</vt:lpstr>
      <vt:lpstr>Implicit Geometry  Graham Rhodes Applied Research Associates, Inc.</vt:lpstr>
      <vt:lpstr>Examples</vt:lpstr>
      <vt:lpstr>Fundamental Idea – Level Set</vt:lpstr>
      <vt:lpstr>Fundamental Idea – Level Set</vt:lpstr>
      <vt:lpstr>Fundamental Idea – Level Set</vt:lpstr>
      <vt:lpstr>Fundamental Idea – Level Set</vt:lpstr>
      <vt:lpstr>Fundamental Idea – Level Set</vt:lpstr>
      <vt:lpstr>I’m Interested In Modeling With Implicit Functions</vt:lpstr>
      <vt:lpstr>What Can the Function Be?</vt:lpstr>
      <vt:lpstr>What Can the Function Be?</vt:lpstr>
      <vt:lpstr>Radial Basis Functions: Examples</vt:lpstr>
      <vt:lpstr>Radial Basis Functions: Examples</vt:lpstr>
      <vt:lpstr>Radial Basis Functions: Examples</vt:lpstr>
      <vt:lpstr>Radial Basis Functions: Examples</vt:lpstr>
      <vt:lpstr>Radial Basis Functions: Selection</vt:lpstr>
      <vt:lpstr>Compact/Finite Support</vt:lpstr>
      <vt:lpstr>Compact/Finite Support</vt:lpstr>
      <vt:lpstr>Non-compact/Infinite Support</vt:lpstr>
      <vt:lpstr>Non-compact/Infinite Support</vt:lpstr>
      <vt:lpstr>Non-compact/Infinite Support</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Interpolating Scattered Point Data</vt:lpstr>
      <vt:lpstr>Extension to 3D</vt:lpstr>
      <vt:lpstr>Takeaways</vt:lpstr>
      <vt:lpstr>Takeaways</vt:lpstr>
      <vt:lpstr>References</vt:lpstr>
      <vt:lpstr>Contact</vt:lpstr>
      <vt:lpstr>Appendix:  An Incomplete/Failed Experiment in Modeling Curves/Surfaces with Simple Potential Flow Kernels</vt:lpstr>
      <vt:lpstr>Modeling Implicit Surfaces using Fluid Flow</vt:lpstr>
      <vt:lpstr>Modeling Implicit Surfaces using Fluid Flow</vt:lpstr>
      <vt:lpstr>Modeling Implicit Surfaces using Fluid Flow</vt:lpstr>
      <vt:lpstr>Modeling Implicit Flow Surfaces</vt:lpstr>
      <vt:lpstr>Why Potential Functions?</vt:lpstr>
      <vt:lpstr>Why Potential Functions?</vt:lpstr>
      <vt:lpstr>3D Point Source Basis Function</vt:lpstr>
      <vt:lpstr>Relate to a Flow</vt:lpstr>
      <vt:lpstr>2D Constant Source</vt:lpstr>
      <vt:lpstr>2D Constant Source</vt:lpstr>
      <vt:lpstr>Hand-crafted Mesh as Support</vt:lpstr>
      <vt:lpstr>Hand-crafted Mesh as Support</vt:lpstr>
      <vt:lpstr>Hand-crafted Mesh as Support</vt:lpstr>
      <vt:lpstr>Evaluating the surface</vt:lpstr>
      <vt:lpstr>Path tracing through potential field</vt:lpstr>
      <vt:lpstr>Superimpose other control kernels</vt:lpstr>
      <vt:lpstr>Attention to speed</vt:lpstr>
      <vt:lpstr>Additional Takeaways</vt:lpstr>
      <vt:lpstr>Additional References</vt:lpstr>
    </vt:vector>
  </TitlesOfParts>
  <Company>CMP Media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 2015 Math for Game Programmers - Implicit Geometry</dc:title>
  <dc:creator>grhodes@ara.com</dc:creator>
  <cp:lastModifiedBy>Graham Rhodes ARA/SED</cp:lastModifiedBy>
  <cp:revision>495</cp:revision>
  <cp:lastPrinted>1904-01-01T00:00:00Z</cp:lastPrinted>
  <dcterms:created xsi:type="dcterms:W3CDTF">2011-01-18T22:56:43Z</dcterms:created>
  <dcterms:modified xsi:type="dcterms:W3CDTF">2015-03-10T09:26:02Z</dcterms:modified>
</cp:coreProperties>
</file>