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6"/>
  </p:notesMasterIdLst>
  <p:handoutMasterIdLst>
    <p:handoutMasterId r:id="rId77"/>
  </p:handoutMasterIdLst>
  <p:sldIdLst>
    <p:sldId id="271" r:id="rId2"/>
    <p:sldId id="277" r:id="rId3"/>
    <p:sldId id="327" r:id="rId4"/>
    <p:sldId id="272" r:id="rId5"/>
    <p:sldId id="276" r:id="rId6"/>
    <p:sldId id="335" r:id="rId7"/>
    <p:sldId id="278" r:id="rId8"/>
    <p:sldId id="345" r:id="rId9"/>
    <p:sldId id="280" r:id="rId10"/>
    <p:sldId id="281" r:id="rId11"/>
    <p:sldId id="282" r:id="rId12"/>
    <p:sldId id="308" r:id="rId13"/>
    <p:sldId id="328" r:id="rId14"/>
    <p:sldId id="333" r:id="rId15"/>
    <p:sldId id="329" r:id="rId16"/>
    <p:sldId id="283" r:id="rId17"/>
    <p:sldId id="284" r:id="rId18"/>
    <p:sldId id="285" r:id="rId19"/>
    <p:sldId id="317" r:id="rId20"/>
    <p:sldId id="316" r:id="rId21"/>
    <p:sldId id="314" r:id="rId22"/>
    <p:sldId id="309" r:id="rId23"/>
    <p:sldId id="311" r:id="rId24"/>
    <p:sldId id="312" r:id="rId25"/>
    <p:sldId id="315" r:id="rId26"/>
    <p:sldId id="318" r:id="rId27"/>
    <p:sldId id="319" r:id="rId28"/>
    <p:sldId id="320" r:id="rId29"/>
    <p:sldId id="321" r:id="rId30"/>
    <p:sldId id="331" r:id="rId31"/>
    <p:sldId id="344" r:id="rId32"/>
    <p:sldId id="322" r:id="rId33"/>
    <p:sldId id="334" r:id="rId34"/>
    <p:sldId id="336" r:id="rId35"/>
    <p:sldId id="338" r:id="rId36"/>
    <p:sldId id="337" r:id="rId37"/>
    <p:sldId id="339" r:id="rId38"/>
    <p:sldId id="340" r:id="rId39"/>
    <p:sldId id="341" r:id="rId40"/>
    <p:sldId id="343" r:id="rId41"/>
    <p:sldId id="363" r:id="rId42"/>
    <p:sldId id="348" r:id="rId43"/>
    <p:sldId id="364" r:id="rId44"/>
    <p:sldId id="287" r:id="rId45"/>
    <p:sldId id="295" r:id="rId46"/>
    <p:sldId id="323" r:id="rId47"/>
    <p:sldId id="324" r:id="rId48"/>
    <p:sldId id="288" r:id="rId49"/>
    <p:sldId id="325" r:id="rId50"/>
    <p:sldId id="326" r:id="rId51"/>
    <p:sldId id="346" r:id="rId52"/>
    <p:sldId id="274" r:id="rId53"/>
    <p:sldId id="297" r:id="rId54"/>
    <p:sldId id="299" r:id="rId55"/>
    <p:sldId id="301" r:id="rId56"/>
    <p:sldId id="302" r:id="rId57"/>
    <p:sldId id="304" r:id="rId58"/>
    <p:sldId id="353" r:id="rId59"/>
    <p:sldId id="358" r:id="rId60"/>
    <p:sldId id="359" r:id="rId61"/>
    <p:sldId id="360" r:id="rId62"/>
    <p:sldId id="361" r:id="rId63"/>
    <p:sldId id="305" r:id="rId64"/>
    <p:sldId id="300" r:id="rId65"/>
    <p:sldId id="303" r:id="rId66"/>
    <p:sldId id="306" r:id="rId67"/>
    <p:sldId id="351" r:id="rId68"/>
    <p:sldId id="349" r:id="rId69"/>
    <p:sldId id="350" r:id="rId70"/>
    <p:sldId id="354" r:id="rId71"/>
    <p:sldId id="355" r:id="rId72"/>
    <p:sldId id="356" r:id="rId73"/>
    <p:sldId id="342" r:id="rId74"/>
    <p:sldId id="352" r:id="rId75"/>
  </p:sldIdLst>
  <p:sldSz cx="9144000" cy="5143500" type="screen16x9"/>
  <p:notesSz cx="6858000" cy="9144000"/>
  <p:custDataLst>
    <p:tags r:id="rId78"/>
  </p:custDataLst>
  <p:defaultTextStyle>
    <a:defPPr>
      <a:defRPr lang="en-US"/>
    </a:defPPr>
    <a:lvl1pPr algn="r" rtl="0" fontAlgn="base">
      <a:spcBef>
        <a:spcPct val="0"/>
      </a:spcBef>
      <a:spcAft>
        <a:spcPct val="0"/>
      </a:spcAft>
      <a:defRPr kumimoji="1" sz="2400" kern="1200">
        <a:solidFill>
          <a:schemeClr val="tx1"/>
        </a:solidFill>
        <a:latin typeface="Verdana" pitchFamily="48" charset="0"/>
        <a:ea typeface="+mn-ea"/>
        <a:cs typeface="+mn-cs"/>
      </a:defRPr>
    </a:lvl1pPr>
    <a:lvl2pPr marL="457200" algn="r" rtl="0" fontAlgn="base">
      <a:spcBef>
        <a:spcPct val="0"/>
      </a:spcBef>
      <a:spcAft>
        <a:spcPct val="0"/>
      </a:spcAft>
      <a:defRPr kumimoji="1" sz="2400" kern="1200">
        <a:solidFill>
          <a:schemeClr val="tx1"/>
        </a:solidFill>
        <a:latin typeface="Verdana" pitchFamily="48" charset="0"/>
        <a:ea typeface="+mn-ea"/>
        <a:cs typeface="+mn-cs"/>
      </a:defRPr>
    </a:lvl2pPr>
    <a:lvl3pPr marL="914400" algn="r" rtl="0" fontAlgn="base">
      <a:spcBef>
        <a:spcPct val="0"/>
      </a:spcBef>
      <a:spcAft>
        <a:spcPct val="0"/>
      </a:spcAft>
      <a:defRPr kumimoji="1" sz="2400" kern="1200">
        <a:solidFill>
          <a:schemeClr val="tx1"/>
        </a:solidFill>
        <a:latin typeface="Verdana" pitchFamily="48" charset="0"/>
        <a:ea typeface="+mn-ea"/>
        <a:cs typeface="+mn-cs"/>
      </a:defRPr>
    </a:lvl3pPr>
    <a:lvl4pPr marL="1371600" algn="r" rtl="0" fontAlgn="base">
      <a:spcBef>
        <a:spcPct val="0"/>
      </a:spcBef>
      <a:spcAft>
        <a:spcPct val="0"/>
      </a:spcAft>
      <a:defRPr kumimoji="1" sz="2400" kern="1200">
        <a:solidFill>
          <a:schemeClr val="tx1"/>
        </a:solidFill>
        <a:latin typeface="Verdana" pitchFamily="48" charset="0"/>
        <a:ea typeface="+mn-ea"/>
        <a:cs typeface="+mn-cs"/>
      </a:defRPr>
    </a:lvl4pPr>
    <a:lvl5pPr marL="1828800" algn="r" rtl="0" fontAlgn="base">
      <a:spcBef>
        <a:spcPct val="0"/>
      </a:spcBef>
      <a:spcAft>
        <a:spcPct val="0"/>
      </a:spcAft>
      <a:defRPr kumimoji="1" sz="2400" kern="1200">
        <a:solidFill>
          <a:schemeClr val="tx1"/>
        </a:solidFill>
        <a:latin typeface="Verdana" pitchFamily="48" charset="0"/>
        <a:ea typeface="+mn-ea"/>
        <a:cs typeface="+mn-cs"/>
      </a:defRPr>
    </a:lvl5pPr>
    <a:lvl6pPr marL="2286000" algn="l" defTabSz="457200" rtl="0" eaLnBrk="1" latinLnBrk="0" hangingPunct="1">
      <a:defRPr kumimoji="1" sz="2400" kern="1200">
        <a:solidFill>
          <a:schemeClr val="tx1"/>
        </a:solidFill>
        <a:latin typeface="Verdana" pitchFamily="48" charset="0"/>
        <a:ea typeface="+mn-ea"/>
        <a:cs typeface="+mn-cs"/>
      </a:defRPr>
    </a:lvl6pPr>
    <a:lvl7pPr marL="2743200" algn="l" defTabSz="457200" rtl="0" eaLnBrk="1" latinLnBrk="0" hangingPunct="1">
      <a:defRPr kumimoji="1" sz="2400" kern="1200">
        <a:solidFill>
          <a:schemeClr val="tx1"/>
        </a:solidFill>
        <a:latin typeface="Verdana" pitchFamily="48" charset="0"/>
        <a:ea typeface="+mn-ea"/>
        <a:cs typeface="+mn-cs"/>
      </a:defRPr>
    </a:lvl7pPr>
    <a:lvl8pPr marL="3200400" algn="l" defTabSz="457200" rtl="0" eaLnBrk="1" latinLnBrk="0" hangingPunct="1">
      <a:defRPr kumimoji="1" sz="2400" kern="1200">
        <a:solidFill>
          <a:schemeClr val="tx1"/>
        </a:solidFill>
        <a:latin typeface="Verdana" pitchFamily="48" charset="0"/>
        <a:ea typeface="+mn-ea"/>
        <a:cs typeface="+mn-cs"/>
      </a:defRPr>
    </a:lvl8pPr>
    <a:lvl9pPr marL="3657600" algn="l" defTabSz="457200" rtl="0" eaLnBrk="1" latinLnBrk="0" hangingPunct="1">
      <a:defRPr kumimoji="1" sz="2400" kern="1200">
        <a:solidFill>
          <a:schemeClr val="tx1"/>
        </a:solidFill>
        <a:latin typeface="Verdana"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1"/>
    <a:srgbClr val="161F33"/>
    <a:srgbClr val="000000"/>
    <a:srgbClr val="C59ED4"/>
    <a:srgbClr val="9E5EB9"/>
    <a:srgbClr val="9E5ECE"/>
    <a:srgbClr val="F1E8F8"/>
    <a:srgbClr val="C59EE2"/>
    <a:srgbClr val="FFF8E1"/>
    <a:srgbClr val="008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8" autoAdjust="0"/>
    <p:restoredTop sz="83371" autoAdjust="0"/>
  </p:normalViewPr>
  <p:slideViewPr>
    <p:cSldViewPr>
      <p:cViewPr varScale="1">
        <p:scale>
          <a:sx n="99" d="100"/>
          <a:sy n="99" d="100"/>
        </p:scale>
        <p:origin x="-1003"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45" charset="0"/>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45" charset="0"/>
              </a:defRPr>
            </a:lvl1pPr>
          </a:lstStyle>
          <a:p>
            <a:pPr>
              <a:defRPr/>
            </a:pPr>
            <a:fld id="{B5B8EDBE-E71A-4485-AEB1-C3F3E4558C7C}" type="slidenum">
              <a:rPr lang="en-US"/>
              <a:pPr>
                <a:defRPr/>
              </a:pPr>
              <a:t>‹#›</a:t>
            </a:fld>
            <a:endParaRPr lang="en-US"/>
          </a:p>
        </p:txBody>
      </p:sp>
    </p:spTree>
    <p:extLst>
      <p:ext uri="{BB962C8B-B14F-4D97-AF65-F5344CB8AC3E}">
        <p14:creationId xmlns:p14="http://schemas.microsoft.com/office/powerpoint/2010/main" val="863142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8195"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200">
                <a:latin typeface="Verdana" pitchFamily="45" charset="0"/>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kumimoji="0" sz="1200">
                <a:latin typeface="Verdana" pitchFamily="45" charset="0"/>
              </a:defRPr>
            </a:lvl1pPr>
          </a:lstStyle>
          <a:p>
            <a:pPr>
              <a:defRPr/>
            </a:pPr>
            <a:fld id="{1A971900-241C-4E4A-BC3F-064FFF1686E9}" type="slidenum">
              <a:rPr lang="en-US"/>
              <a:pPr>
                <a:defRPr/>
              </a:pPr>
              <a:t>‹#›</a:t>
            </a:fld>
            <a:endParaRPr lang="en-US"/>
          </a:p>
        </p:txBody>
      </p:sp>
    </p:spTree>
    <p:extLst>
      <p:ext uri="{BB962C8B-B14F-4D97-AF65-F5344CB8AC3E}">
        <p14:creationId xmlns:p14="http://schemas.microsoft.com/office/powerpoint/2010/main" val="2839073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4</a:t>
            </a:r>
            <a:r>
              <a:rPr lang="en-US" baseline="0" dirty="0" smtClean="0"/>
              <a:t> x 4 grid. Here we see that all of our objects overlap with more than one cell. How can we handle this? One possibility: add an object to only one cell based on some key location of the object, such as it’s center. Another possibility: associate objects with all of the cells they overlap. Following this approach, in the example shown here each object will appear in at least two cells; they could easily appear in more.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third possibility is to split the objects into different geometries that each overlap only one cell. This can make sense for static world geometry, but is impractical for dynamic/moving game objects. And there are consequences for rendering, since the GPU batch count would increase.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order to represent these grid cells in memory, we have to have a way to uniquely identify each one. It is insufficient to use a floating point object coordinate to represent a cell, since there are many representable floating point coordinates located within the volume of each cell. So, common practice is to generate an integer coordinate representing a unique index to each cell. The integer index values are aligned with the appropriate game coordinate system, index i </a:t>
            </a:r>
            <a:r>
              <a:rPr lang="en-US" baseline="0" dirty="0" err="1" smtClean="0"/>
              <a:t>correponding</a:t>
            </a:r>
            <a:r>
              <a:rPr lang="en-US" baseline="0" dirty="0" smtClean="0"/>
              <a:t> to x, index j corresponding to y, and in the case of a 3D grid, index k corresponding to z. A general cell then will have index (</a:t>
            </a:r>
            <a:r>
              <a:rPr lang="en-US" baseline="0" dirty="0" err="1" smtClean="0"/>
              <a:t>i,j</a:t>
            </a:r>
            <a:r>
              <a:rPr lang="en-US" baseline="0" dirty="0" smtClean="0"/>
              <a:t>) or (</a:t>
            </a:r>
            <a:r>
              <a:rPr lang="en-US" baseline="0" dirty="0" err="1" smtClean="0"/>
              <a:t>i,j,k</a:t>
            </a:r>
            <a:r>
              <a:rPr lang="en-US" baseline="0" dirty="0" smtClean="0"/>
              <a:t>). For a bounded grid, some cell will have the coordinate (0,0,0). This usually would be, for example, the lower-left corner cell of the full grid.</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cell index does not, directly, indicate where in the computer’s memory the cell data is located. But it is always a key to finding the cell address in memory; that, is the address in memory is some function of the </a:t>
            </a:r>
            <a:r>
              <a:rPr lang="en-US" baseline="0" smtClean="0"/>
              <a:t>cell index.</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 here is quite simple.</a:t>
            </a:r>
            <a:r>
              <a:rPr lang="en-US" baseline="0" dirty="0" smtClean="0"/>
              <a:t> There is a data structure for each cell, which stores a list of game objects contained in the cell. Usually the container of game objects in a cell is stored as a single- or double-linked list, but if the grid is only storing static game world objects, never being updated, it can be more efficient to use an array. In addition, there is a data structure for the grid itself, which has a container of some sort to hold the cells and various functions to interrogate the grid to find, for example, the cell that exists at a given location in space. Let’s look at a couple of specific ways to represent the grid.</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just allocate an array that is large enough to hold a Cell for each cell of the grid. For</a:t>
            </a:r>
            <a:r>
              <a:rPr lang="en-US" baseline="0" dirty="0" smtClean="0"/>
              <a:t> a 3D grid, we can store the cells such that rows (say, x) are contiguous, followed by y and then by z. </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math to find the cell is straightforward, and requires that we specify both an origin point (representing the location of the first partition), and the geometric size of the partitions. Note that this linear array approach does represent a specific region of space, and so you must be careful to only compute a partition for points that do lie within the volume covered by the grid.</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one possible way to pack a 2D grid into a linear array. The math to find the cell is trivial, and requires that we specify both an origin point (representing the location of the first partition), and the geometric size of the partitions.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that this linear array approach does represent a specific region of space, and so you must be careful to only compute a cell for points that do lie within the volume covered by the grid.</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pairwise testing</a:t>
            </a:r>
            <a:r>
              <a:rPr lang="en-US" baseline="0" dirty="0" smtClean="0"/>
              <a:t> against a given object, we have to look at all other objects that overlap the same cells.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Imagine what the code logic might look like: For the object of interest: 1) find all of the cells that the object overlaps; 2) for each cell overlapped, iterate through all of the other objects in the cell and perform the pairwise test against the object of interest. In this example, for the solid object of interest, there would be 6 pairwise tests. The grid has reduced the number of tests by about half, but clearly we could reduce the tests further.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we choose cells</a:t>
            </a:r>
            <a:r>
              <a:rPr lang="en-US" baseline="0" dirty="0" smtClean="0"/>
              <a:t> that are too large, then many game objects will end up being in any given cell, and we will potentially perform pairwise tests between many objects that cannot possible interact.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choose cells</a:t>
            </a:r>
            <a:r>
              <a:rPr lang="en-US" baseline="0" dirty="0" smtClean="0"/>
              <a:t> that are too small, we certainly will increase the memory required to store the grid. If we have sufficient memory, is it always beneficial to have smaller grid cells?</a:t>
            </a:r>
          </a:p>
          <a:p>
            <a:endParaRPr lang="en-US" baseline="0" dirty="0" smtClean="0"/>
          </a:p>
          <a:p>
            <a:r>
              <a:rPr lang="en-US" baseline="0" dirty="0" smtClean="0"/>
              <a:t>Consider that if we make the cells very small, we will potentially visit an object many times more than are necessary. Here, the hatched object appears in 3 of the cells that overlap the solid object of interest. At the very least, we will execute some code for every cell the two objects share in common, while processing the pairwise tests. We will come back to the issue of visiting objects more than once later.</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cell</a:t>
            </a:r>
            <a:r>
              <a:rPr lang="en-US" baseline="0" dirty="0" smtClean="0"/>
              <a:t> sizes are a bit more optimal. We’ve still greatly reduced the number of required pairwise tests, but the cells are large enough to prevent many extra visitations. The remaining pair only have two cells in common instead of 3.</a:t>
            </a:r>
          </a:p>
          <a:p>
            <a:endParaRPr lang="en-US" baseline="0" dirty="0" smtClean="0"/>
          </a:p>
          <a:p>
            <a:r>
              <a:rPr lang="en-US" baseline="0" dirty="0" smtClean="0"/>
              <a:t>Another observation about this choice of cell size: since an object’s bounding box will always fit within a single cell (depending on object location), the worst case scenario for any given object is that we will have to do pairwise tests against objects in at most 4 surrounding cells in 2D, or 8 in 3D. We have put a cap on the number of cells that we need to visit for pairwise testing.</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green object</a:t>
            </a:r>
            <a:r>
              <a:rPr lang="en-US" baseline="0" dirty="0" smtClean="0"/>
              <a:t> potentially overlaps 12 cells. We incur some cost during pairwise tests to check those cells, even if most are empty. Further, if our objects are moving, we have to update more cells each frame. It is possible to maintain several parallel grids, or a hierarchy of grids, each optimized for different object sizes. Since the grids will cover the same spatial extent, it is straightforward to compute which cells on different grids overlap, in order to do pairwise tests against different sized objects. An object is inserted into the grid with the appropriate cell size, which reduces the cost of updating the grid for moving objects. Careful data structure design can keep track of which of the other grid levels have occupied overlapping cells, to reduce the number of tests against objects in different grids. I will </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a:t>
            </a:r>
            <a:r>
              <a:rPr lang="en-US" baseline="0" dirty="0" smtClean="0"/>
              <a:t> insert a pointer or index to our object into each of the cells it overlaps. For an optimum grid size, the object would overlap at most 4 cells (2D) or 8 (3D). Typically, we would use the object’s bounding box to determine which are the relevant cells.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case, the minimum and maximum points in the axis-aligned bounding box determine the range of cells that need to be touched. You could loop over the range of indices in each direction to cover exactly the cells the </a:t>
            </a:r>
            <a:r>
              <a:rPr lang="en-US" baseline="0" dirty="0" err="1" smtClean="0"/>
              <a:t>the</a:t>
            </a:r>
            <a:r>
              <a:rPr lang="en-US" baseline="0" dirty="0" smtClean="0"/>
              <a:t> AABB covers; however, here the object is always added to the base cell and all of the possible adjacent cells.</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can, instead, insert the object into just a single cell, and write our pairwise test logic such that the extra cells will be tested. By this approach, the memory cost of storing the grid is reduced, as is the runtime cost to update the grid when an object moves.</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By explicitly inserting our object into the list of objects for each cell the object (or it’s bounding box/sphere) overlaps, we minimize the number of cells that have to be visited in the pairwise test stage: 4 cells per object for a 2D grid, and 8 for 3D. But…we incur the memory cost of having the object referenced by multiple cells.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However, notice that, since every object covers extra cells, implicitly, when we do pairwise tests against a given object we have to consider boundary cells beyond just the 4 (8) that the object itself overlaps. For 2D, there are 9 cells surrounding the key object’s base cell that must be considered in the 2D case, instead of just 4. We simply would not find some of the potentially interacting objects if we did not consider extra rows/columns.</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a:t>
            </a:r>
            <a:r>
              <a:rPr lang="en-US" baseline="0" dirty="0" smtClean="0"/>
              <a:t> approaches, including issues with parallelization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31</a:t>
            </a:fld>
            <a:endParaRPr lang="en-US"/>
          </a:p>
        </p:txBody>
      </p:sp>
    </p:spTree>
    <p:extLst>
      <p:ext uri="{BB962C8B-B14F-4D97-AF65-F5344CB8AC3E}">
        <p14:creationId xmlns:p14="http://schemas.microsoft.com/office/powerpoint/2010/main" val="2328258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a:t>
            </a:r>
            <a:r>
              <a:rPr lang="en-US" baseline="0" dirty="0" smtClean="0"/>
              <a:t> is to find starting cell and march along the ray, visiting each cell along the ray, and do pairwise tests between the ray and each object in each visited cell. This might be done to support a line of site inquiry for an AI algorithm, for example. Which of the other players can you see?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Remember to pay attention to the rules followed when inserting objects, e.g., may have to visit neighbor cells as well.</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could walk along the ray by actually computing the intersection points of the ray against the sides of the cell. It’s pretty simple math: compute the intersection of the ray against planes representing the sides of the cell pointing in the same direction as the ray, then pick the next cell based on the cell side with the earliest intersection. But since this is a uniform grid, we can </a:t>
            </a:r>
            <a:r>
              <a:rPr lang="en-US" baseline="0" dirty="0" err="1" smtClean="0"/>
              <a:t>precompute</a:t>
            </a:r>
            <a:r>
              <a:rPr lang="en-US" baseline="0" dirty="0" smtClean="0"/>
              <a:t> just a little information and use that to quickly step over the cells. This is similar to </a:t>
            </a:r>
            <a:r>
              <a:rPr lang="en-US" baseline="0" dirty="0" err="1" smtClean="0"/>
              <a:t>Bresenham’s</a:t>
            </a:r>
            <a:r>
              <a:rPr lang="en-US" baseline="0" dirty="0" smtClean="0"/>
              <a:t> line </a:t>
            </a:r>
            <a:r>
              <a:rPr lang="en-US" baseline="0" dirty="0" err="1" smtClean="0"/>
              <a:t>rasterization</a:t>
            </a:r>
            <a:r>
              <a:rPr lang="en-US" baseline="0" dirty="0" smtClean="0"/>
              <a:t> algorithm. Note that, each time we step forward one cell in the i direction, we have marched delta t length along the ray. Therefore, each time we march a distance of delta t along the ray, we are guaranteed to have incremented our cell index by 1 in the i direction.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distance we have to march along the ray is different in each direction, depending on the ray orientation.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we start the walk, compute an exit position, </a:t>
            </a:r>
            <a:r>
              <a:rPr lang="en-US" baseline="0" dirty="0" err="1" smtClean="0"/>
              <a:t>texit</a:t>
            </a:r>
            <a:r>
              <a:rPr lang="en-US" baseline="0" dirty="0" smtClean="0"/>
              <a:t>, for each direction. This represents the value of t when the ray exits the current cell along the current direction.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we start the walk, compute an exit position, </a:t>
            </a:r>
            <a:r>
              <a:rPr lang="en-US" baseline="0" dirty="0" err="1" smtClean="0"/>
              <a:t>texit</a:t>
            </a:r>
            <a:r>
              <a:rPr lang="en-US" baseline="0" dirty="0" smtClean="0"/>
              <a:t>, for each direction. This represents the value of t when the ray exits the current cell along the current direction.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we start the walk, compute an exit position, </a:t>
            </a:r>
            <a:r>
              <a:rPr lang="en-US" baseline="0" dirty="0" err="1" smtClean="0"/>
              <a:t>texit</a:t>
            </a:r>
            <a:r>
              <a:rPr lang="en-US" baseline="0" dirty="0" smtClean="0"/>
              <a:t>, for each direction. This represents the value of t when the ray exits the current cell along the current direction.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we start the walk, compute an exit position, </a:t>
            </a:r>
            <a:r>
              <a:rPr lang="en-US" baseline="0" dirty="0" err="1" smtClean="0"/>
              <a:t>texit</a:t>
            </a:r>
            <a:r>
              <a:rPr lang="en-US" baseline="0" dirty="0" smtClean="0"/>
              <a:t>, for each direction. This represents the value of t when the ray exits the current cell along the current direction. Increment the cell index based on the earliest </a:t>
            </a:r>
            <a:r>
              <a:rPr lang="en-US" baseline="0" dirty="0" err="1" smtClean="0"/>
              <a:t>texit</a:t>
            </a:r>
            <a:r>
              <a:rPr lang="en-US" baseline="0" dirty="0" smtClean="0"/>
              <a:t>, updating the current position and </a:t>
            </a:r>
            <a:r>
              <a:rPr lang="en-US" baseline="0" dirty="0" err="1" smtClean="0"/>
              <a:t>reseting</a:t>
            </a:r>
            <a:r>
              <a:rPr lang="en-US" baseline="0" dirty="0" smtClean="0"/>
              <a:t> </a:t>
            </a:r>
            <a:r>
              <a:rPr lang="en-US" baseline="0" dirty="0" err="1" smtClean="0"/>
              <a:t>texit</a:t>
            </a:r>
            <a:r>
              <a:rPr lang="en-US" baseline="0" dirty="0" smtClean="0"/>
              <a:t> for that same direction.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we start the walk, compute an exit position, </a:t>
            </a:r>
            <a:r>
              <a:rPr lang="en-US" baseline="0" dirty="0" err="1" smtClean="0"/>
              <a:t>texit</a:t>
            </a:r>
            <a:r>
              <a:rPr lang="en-US" baseline="0" dirty="0" smtClean="0"/>
              <a:t>, for each direction. This represents the value of t when the ray exits the current cell along the current direction.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Spatial</a:t>
            </a:r>
            <a:r>
              <a:rPr lang="en-US" baseline="0" dirty="0" smtClean="0"/>
              <a:t> subdivision, or spatial partitioning, refers to the idea of adding meaningful structure to the spatial organization of objects within a game world. Here is a simple example. First, we put a bounding box around all of the objects in a level, and then we subdivide the bounding box into two smaller cells.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stamping</a:t>
            </a:r>
            <a:r>
              <a:rPr lang="en-US" baseline="0" dirty="0" smtClean="0"/>
              <a:t> is easier if we compare objects against one ray at a time…just assign time stamp to object after it has been tested. But tricky if do multiple ray tests in parallel threads. Thread local storage as a strategy to support this.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41</a:t>
            </a:fld>
            <a:endParaRPr lang="en-US"/>
          </a:p>
        </p:txBody>
      </p:sp>
    </p:spTree>
    <p:extLst>
      <p:ext uri="{BB962C8B-B14F-4D97-AF65-F5344CB8AC3E}">
        <p14:creationId xmlns:p14="http://schemas.microsoft.com/office/powerpoint/2010/main" val="360144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ray will test against the green object first, BUT the intersection is in a different cell. The first object hit is the hatched object. Thus, ray testing must either ignore intersections found in a different cell (and re-discover them in a later, duplicate test, with corresponding expense), or carefully insert intersections to maintain near to far order</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42</a:t>
            </a:fld>
            <a:endParaRPr lang="en-US"/>
          </a:p>
        </p:txBody>
      </p:sp>
    </p:spTree>
    <p:extLst>
      <p:ext uri="{BB962C8B-B14F-4D97-AF65-F5344CB8AC3E}">
        <p14:creationId xmlns:p14="http://schemas.microsoft.com/office/powerpoint/2010/main" val="360144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Batching rays can be a nice optimization strategy,</a:t>
            </a:r>
            <a:r>
              <a:rPr lang="en-US" baseline="0" dirty="0" smtClean="0"/>
              <a:t> e.g., f</a:t>
            </a:r>
            <a:r>
              <a:rPr lang="en-US" dirty="0" smtClean="0"/>
              <a:t>or</a:t>
            </a:r>
            <a:r>
              <a:rPr lang="en-US" baseline="0" dirty="0" smtClean="0"/>
              <a:t> batches of rays that intersect same cells in same order of traversal.</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43</a:t>
            </a:fld>
            <a:endParaRPr lang="en-US"/>
          </a:p>
        </p:txBody>
      </p:sp>
    </p:spTree>
    <p:extLst>
      <p:ext uri="{BB962C8B-B14F-4D97-AF65-F5344CB8AC3E}">
        <p14:creationId xmlns:p14="http://schemas.microsoft.com/office/powerpoint/2010/main" val="360144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100</a:t>
            </a:r>
            <a:r>
              <a:rPr lang="en-US" baseline="0" dirty="0" smtClean="0"/>
              <a:t> x 100 x 100 cells requires 4MB just to store 32-bit pointers to the cell contents.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the cells of this </a:t>
            </a:r>
            <a:r>
              <a:rPr lang="en-US" baseline="0" dirty="0" smtClean="0"/>
              <a:t>grid are empty. If the objects shown are static parts of a game level, can we find a way to optimize away the memory and traversal costs of the empty cells? If the objects are dynamic, animated via </a:t>
            </a:r>
            <a:r>
              <a:rPr lang="en-US" baseline="0" dirty="0" err="1" smtClean="0"/>
              <a:t>keyframes</a:t>
            </a:r>
            <a:r>
              <a:rPr lang="en-US" baseline="0" dirty="0" smtClean="0"/>
              <a:t> or physics, can we find a data structure that we can update each frame to reflect the current state?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expect</a:t>
            </a:r>
            <a:r>
              <a:rPr lang="en-US" baseline="0" dirty="0" smtClean="0"/>
              <a:t> that only some cells will be populated at any given frame, we can create an array of buckets, and a hash function to assign cells into the array. The bucket array would typically be small compared with the size of a fully dense grid.</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pick any size for</a:t>
            </a:r>
            <a:r>
              <a:rPr lang="en-US" baseline="0" dirty="0" smtClean="0"/>
              <a:t> the bucket array, and any hash function. Obviously, as with any hash function, it is desirable to avoid collisions. But we can build a system that is tolerant of collisions by allowing each bucket to point to a linked list where each entry contains the cell position key and a reference to the contents of the cell. This approach is known as open hashing.</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that we do not actually have to specify a fixed size for the grid! Nor do we explicitly</a:t>
            </a:r>
            <a:r>
              <a:rPr lang="en-US" baseline="0" dirty="0" smtClean="0"/>
              <a:t> choose an origin cell.</a:t>
            </a:r>
            <a:r>
              <a:rPr lang="en-US" dirty="0" smtClean="0"/>
              <a:t> U</a:t>
            </a:r>
            <a:r>
              <a:rPr lang="en-US" baseline="0" dirty="0" smtClean="0"/>
              <a:t>se the modulo operator to wrap around the end of the bucket list, in case of a large cell key. Need to add </a:t>
            </a:r>
            <a:r>
              <a:rPr lang="en-US" baseline="0" dirty="0" err="1" smtClean="0"/>
              <a:t>numBuckets</a:t>
            </a:r>
            <a:r>
              <a:rPr lang="en-US" baseline="0" dirty="0" smtClean="0"/>
              <a:t> if </a:t>
            </a:r>
            <a:r>
              <a:rPr lang="en-US" baseline="0" dirty="0" err="1" smtClean="0"/>
              <a:t>bucketAddress</a:t>
            </a:r>
            <a:r>
              <a:rPr lang="en-US" baseline="0" dirty="0" smtClean="0"/>
              <a:t> is negative. Large primes needed to reduce occurrence of bucket address collisions.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our use of the bucket list wraps in the case of large key, we can allow</a:t>
            </a:r>
            <a:r>
              <a:rPr lang="en-US" baseline="0" dirty="0" smtClean="0"/>
              <a:t> arbitrarily large or small spatial coordinates for our game objects. The cell key is computed from the game object coordinate based on some chosen= cell size (remember our rules for choosing an optimal size), and then passed on to </a:t>
            </a:r>
            <a:r>
              <a:rPr lang="en-US" baseline="0" dirty="0" err="1" smtClean="0"/>
              <a:t>getBucketIndex</a:t>
            </a:r>
            <a:r>
              <a:rPr lang="en-US" baseline="0" dirty="0" smtClean="0"/>
              <a:t>. The loop in this code searches for an existing record in the appropriate bucket, and adds a new record if an existing one is not found.</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Trees are better at isolating important</a:t>
            </a:r>
            <a:r>
              <a:rPr lang="en-US" baseline="0" dirty="0" smtClean="0"/>
              <a:t> features than are grids. Tree-based subdivision is where we can really isolate the needle in the haystack, or teapot in a stadium if you prefer.</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51</a:t>
            </a:fld>
            <a:endParaRPr lang="en-US"/>
          </a:p>
        </p:txBody>
      </p:sp>
    </p:spTree>
    <p:extLst>
      <p:ext uri="{BB962C8B-B14F-4D97-AF65-F5344CB8AC3E}">
        <p14:creationId xmlns:p14="http://schemas.microsoft.com/office/powerpoint/2010/main" val="17907954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illustration, the game world space is split into to half-spaces separated by a planar partition boundary that is arbitrarily located. Depending on the application, subdivisions may be along arbitrary planes, or along planes that are aligned with coordinate system axes. </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the first subdivision of a binary space partition, or BSP tree, and it should not be surprising that the appropriate data structure for this is a binary tree. As we continue to subdivide, the binary tree is filled out. Ultimately, game objects are associated with the leaf nodes of the tree. Traditional binary search algorithms are useful for traversing the tree.</a:t>
            </a:r>
          </a:p>
          <a:p>
            <a:endParaRPr lang="en-US" baseline="0"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generalized BSP tree is appropriate for use</a:t>
            </a:r>
            <a:r>
              <a:rPr lang="en-US" baseline="0" dirty="0" smtClean="0"/>
              <a:t> in some types of games. It’s use in the industry was popularized in early first person shooter games, which focused on dungeon or closed interior game levels. For this type of game level, when the level geometry is a </a:t>
            </a:r>
            <a:r>
              <a:rPr lang="en-US" baseline="0" dirty="0" err="1" smtClean="0"/>
              <a:t>polytope</a:t>
            </a:r>
            <a:r>
              <a:rPr lang="en-US" baseline="0" dirty="0" smtClean="0"/>
              <a:t>, the generalized BSP tree can exactly represent the set of objects visible from a given location. These trees are also useful for actually manipulating game geometry, e.g., performing constructive solid geometry operations on game geometry within a level editor.</a:t>
            </a:r>
          </a:p>
          <a:p>
            <a:endParaRPr lang="en-US" baseline="0" dirty="0" smtClean="0"/>
          </a:p>
          <a:p>
            <a:r>
              <a:rPr lang="en-US" baseline="0" dirty="0" smtClean="0"/>
              <a:t>For games featuring outdoor spaces, or large open worlds, while the generalized BSP tree can still be used, the generalized nature doesn’t offer as many benefits. We can choose to constrain the tree to simplify implementation and interrogation. The </a:t>
            </a:r>
            <a:r>
              <a:rPr lang="en-US" baseline="0" dirty="0" err="1" smtClean="0"/>
              <a:t>Kd</a:t>
            </a:r>
            <a:r>
              <a:rPr lang="en-US" baseline="0" dirty="0" smtClean="0"/>
              <a:t>-tree, or k-dimensional tree, is a BSP tree in which each planar subdivision is chosen from the set of planes orthogonal to the game world coordinate axes. For a 2D game, each subdivision of a </a:t>
            </a:r>
            <a:r>
              <a:rPr lang="en-US" baseline="0" dirty="0" err="1" smtClean="0"/>
              <a:t>Kd</a:t>
            </a:r>
            <a:r>
              <a:rPr lang="en-US" baseline="0" dirty="0" smtClean="0"/>
              <a:t>-tree would be orthogonal to the x or the y axis, and for a 3D game level, each subdivision is orthogonal to either the x, the y, or the z axis. There are a number of benefits, including a more compact data structure for the nodes of the tree; and, simpler traversal logic.</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can allocate</a:t>
            </a:r>
            <a:r>
              <a:rPr lang="en-US" baseline="0" dirty="0" smtClean="0"/>
              <a:t> the child nodes together, sequentially in memory, and so we only need to store one child pointer or index.</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55</a:t>
            </a:fld>
            <a:endParaRPr lang="en-US"/>
          </a:p>
        </p:txBody>
      </p:sp>
    </p:spTree>
    <p:extLst>
      <p:ext uri="{BB962C8B-B14F-4D97-AF65-F5344CB8AC3E}">
        <p14:creationId xmlns:p14="http://schemas.microsoft.com/office/powerpoint/2010/main" val="14657753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simply, a binary search. Elegant</a:t>
            </a:r>
            <a:r>
              <a:rPr lang="en-US" baseline="0" dirty="0" smtClean="0"/>
              <a:t> and fast.</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56</a:t>
            </a:fld>
            <a:endParaRPr lang="en-US"/>
          </a:p>
        </p:txBody>
      </p:sp>
    </p:spTree>
    <p:extLst>
      <p:ext uri="{BB962C8B-B14F-4D97-AF65-F5344CB8AC3E}">
        <p14:creationId xmlns:p14="http://schemas.microsoft.com/office/powerpoint/2010/main" val="4258486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depth first traversal</a:t>
            </a:r>
            <a:r>
              <a:rPr lang="en-US" baseline="0" dirty="0" smtClean="0"/>
              <a:t> is the most natural way to do perform ray intersections with a </a:t>
            </a:r>
            <a:r>
              <a:rPr lang="en-US" baseline="0" dirty="0" err="1" smtClean="0"/>
              <a:t>Kd</a:t>
            </a:r>
            <a:r>
              <a:rPr lang="en-US" baseline="0" dirty="0" smtClean="0"/>
              <a:t>-tree, since with the proper decision at each interior node it will visit the leaf nodes in near to far order; however, might not be the most efficient. For example, memory layout and access costs may justify a different traversal strategy. Also, for some use cases a more efficient traversal can be achieved by using the contents of the leaf nodes to guide traversal, rather than just the intersection of the ray with the splitting planes.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62</a:t>
            </a:fld>
            <a:endParaRPr lang="en-US"/>
          </a:p>
        </p:txBody>
      </p:sp>
    </p:spTree>
    <p:extLst>
      <p:ext uri="{BB962C8B-B14F-4D97-AF65-F5344CB8AC3E}">
        <p14:creationId xmlns:p14="http://schemas.microsoft.com/office/powerpoint/2010/main" val="2721340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the various issues that can impact the performance (speed) of different types of interrogations. For example, benefits of a cost-based split. Probability related to surface area. Cost related to number of triangles. Stop subdividing when only a few objects per leaf node.</a:t>
            </a:r>
          </a:p>
          <a:p>
            <a:endParaRPr lang="en-US" baseline="0" dirty="0" smtClean="0"/>
          </a:p>
          <a:p>
            <a:r>
              <a:rPr lang="en-US" baseline="0" dirty="0" smtClean="0"/>
              <a:t>Gordon Stoll, Intel: “Rays per second is measured in millions”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a:t>
            </a:r>
            <a:r>
              <a:rPr lang="en-US" baseline="0" dirty="0" smtClean="0"/>
              <a:t> other popular hierarchical subdivision schemes are the </a:t>
            </a:r>
            <a:r>
              <a:rPr lang="en-US" baseline="0" dirty="0" err="1" smtClean="0"/>
              <a:t>octree</a:t>
            </a:r>
            <a:r>
              <a:rPr lang="en-US" baseline="0" dirty="0" smtClean="0"/>
              <a:t> (3D) and </a:t>
            </a:r>
            <a:r>
              <a:rPr lang="en-US" baseline="0" dirty="0" err="1" smtClean="0"/>
              <a:t>quadtree</a:t>
            </a:r>
            <a:r>
              <a:rPr lang="en-US" baseline="0" dirty="0" smtClean="0"/>
              <a:t> (2D). Often, these are less efficient than the </a:t>
            </a:r>
            <a:r>
              <a:rPr lang="en-US" baseline="0" dirty="0" err="1" smtClean="0"/>
              <a:t>kd</a:t>
            </a:r>
            <a:r>
              <a:rPr lang="en-US" baseline="0" dirty="0" smtClean="0"/>
              <a:t>-tree, since they subdivide along multiple directions simultaneously; traversal logic is more complex and more expensive and there can be wasted storage. If desired, these structures can be effectively implemented by applying specific logic to each </a:t>
            </a:r>
            <a:r>
              <a:rPr lang="en-US" baseline="0" dirty="0" err="1" smtClean="0"/>
              <a:t>kd</a:t>
            </a:r>
            <a:r>
              <a:rPr lang="en-US" baseline="0" dirty="0" smtClean="0"/>
              <a:t>-tree subdivision. In cases where a </a:t>
            </a:r>
            <a:r>
              <a:rPr lang="en-US" baseline="0" dirty="0" err="1" smtClean="0"/>
              <a:t>quadtree</a:t>
            </a:r>
            <a:r>
              <a:rPr lang="en-US" baseline="0" dirty="0" smtClean="0"/>
              <a:t> or </a:t>
            </a:r>
            <a:r>
              <a:rPr lang="en-US" baseline="0" dirty="0" err="1" smtClean="0"/>
              <a:t>octree</a:t>
            </a:r>
            <a:r>
              <a:rPr lang="en-US" baseline="0" dirty="0" smtClean="0"/>
              <a:t> are, truly, known to be the optimal data structures, these can be implemented more efficiently as dedicated schemes. For example, </a:t>
            </a:r>
            <a:r>
              <a:rPr lang="en-US" baseline="0" dirty="0" err="1" smtClean="0"/>
              <a:t>quadtrees</a:t>
            </a:r>
            <a:r>
              <a:rPr lang="en-US" baseline="0" dirty="0" smtClean="0"/>
              <a:t> are often used to represent large terrain extents where the primary variation is in the x and y directions, and the variation is uniformly applied across the entire space.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64</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Hierarchical subdivision schemes</a:t>
            </a:r>
            <a:r>
              <a:rPr lang="en-US" baseline="0" dirty="0" smtClean="0"/>
              <a:t> are not usually suitable for dynamic objects, since moving an object into or out of a leaf node will frequently require that the leaf node be further subdivided or collapsed into its parent.</a:t>
            </a:r>
          </a:p>
          <a:p>
            <a:endParaRPr lang="en-US" baseline="0" dirty="0" smtClean="0"/>
          </a:p>
          <a:p>
            <a:r>
              <a:rPr lang="en-US" baseline="0" dirty="0" smtClean="0"/>
              <a:t>It is worth noting that if a moving object has enough complexity, it may be worth assigning a </a:t>
            </a:r>
            <a:r>
              <a:rPr lang="en-US" baseline="0" dirty="0" err="1" smtClean="0"/>
              <a:t>Kd</a:t>
            </a:r>
            <a:r>
              <a:rPr lang="en-US" baseline="0" dirty="0" smtClean="0"/>
              <a:t>-tree (or other scheme) to that object alone. Some engines support hybrid techniques that may, for example, use a uniform grid to manage the global movement of dynamic objects, then allocate a hierarchical tree to each individual object. </a:t>
            </a:r>
            <a:r>
              <a:rPr lang="en-US" baseline="0" dirty="0" err="1" smtClean="0"/>
              <a:t>Broadphase</a:t>
            </a:r>
            <a:r>
              <a:rPr lang="en-US" baseline="0" dirty="0" smtClean="0"/>
              <a:t> interrogation occurs on the uniform grid, and then a mid-phase interrogation occurs on an object’s hierarchical tree before proceeding to narrow phase operations.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all games need this. You may find it suitable for your game if you are dealing with large and complex level geometry. In particular, these techniques are useful for open world games such as MMO’s. These optimizations can be beneficial if you have a significant number of AI characters, all of which need to interrogate the game world within the game loop.</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71</a:t>
            </a:fld>
            <a:endParaRPr lang="en-US"/>
          </a:p>
        </p:txBody>
      </p:sp>
    </p:spTree>
    <p:extLst>
      <p:ext uri="{BB962C8B-B14F-4D97-AF65-F5344CB8AC3E}">
        <p14:creationId xmlns:p14="http://schemas.microsoft.com/office/powerpoint/2010/main" val="4020346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72</a:t>
            </a:fld>
            <a:endParaRPr lang="en-US"/>
          </a:p>
        </p:txBody>
      </p:sp>
    </p:spTree>
    <p:extLst>
      <p:ext uri="{BB962C8B-B14F-4D97-AF65-F5344CB8AC3E}">
        <p14:creationId xmlns:p14="http://schemas.microsoft.com/office/powerpoint/2010/main" val="40203469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Today</a:t>
            </a:r>
            <a:r>
              <a:rPr lang="en-US" baseline="0" dirty="0" smtClean="0"/>
              <a:t> </a:t>
            </a:r>
            <a:r>
              <a:rPr lang="en-US" dirty="0" smtClean="0"/>
              <a:t>I</a:t>
            </a:r>
            <a:r>
              <a:rPr lang="en-US" baseline="0" dirty="0" smtClean="0"/>
              <a:t> will provide an introduction to 2 categories of spatial subdivision. Regular, or uniform, grids are simple; they are perhaps most suitable when you have objects of a relatively fixed size in your game level and don’t work as well for highly varied levels. Tree-based subdivision techniques are appropriate when you have variable object density; for example, in the case that there are parts of the game level with sparse geometry (empty space or very little of interest) interlaced with areas of high density and objects of different sizes. Think of a large game world where there are urban and rural areas. Or, a game set in outer space. A tree-based subdivision technique is suitable to solve the classic problem of ray tracing a teapot in a football stadium. (Or needle in a haystack.) There are other related data structures that I won’t talk about. For example, bounding volume hierarchies are, technically, tree-based subdivisions; but, in this case the subdivision is based on a semantic partitioning of a certain game object rather than subdivision purely for geometric reasons. This is suitable for articulated characters…a top level partition contains the entire character; the next level subdivides into torso and lower body; the next level into arms and legs, and so-on. This approach can also be suitable for supporting destructible physics objects. The subdivision might, for example, apply along pre-fracture boundaries.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first example I showed.</a:t>
            </a:r>
            <a:r>
              <a:rPr lang="en-US" baseline="0" dirty="0" smtClean="0"/>
              <a:t> We looked at a bounding box containing all of the geometry, and we split it into two cells of equal size. This is an example of a regular grid. The dimensions of the grid are based on the number of cells in each direction, in this case 2 in the x direction and 1 in the y direction. We can add more in each direction.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2</a:t>
            </a:r>
            <a:r>
              <a:rPr lang="en-US" baseline="0" dirty="0" smtClean="0"/>
              <a:t> x 2 grid. Our objects happen to fall nicely into the cells.</a:t>
            </a:r>
          </a:p>
          <a:p>
            <a:endParaRPr lang="en-US" baseline="0" dirty="0" smtClean="0"/>
          </a:p>
          <a:p>
            <a:r>
              <a:rPr lang="en-US" baseline="0" dirty="0" smtClean="0"/>
              <a:t>But if we simply create partitions of equal size, inevitably we will have an object that overlaps more than one cell.</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GDC14_PPT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4" name="Slide Number Placeholder 3"/>
          <p:cNvSpPr>
            <a:spLocks noGrp="1"/>
          </p:cNvSpPr>
          <p:nvPr>
            <p:ph type="sldNum" sz="quarter" idx="10"/>
          </p:nvPr>
        </p:nvSpPr>
        <p:spPr/>
        <p:txBody>
          <a:bodyPr/>
          <a:lstStyle/>
          <a:p>
            <a:fld id="{C99FFD53-9629-4009-892B-34DB58648257}"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66750"/>
            <a:ext cx="8686800" cy="781050"/>
          </a:xfrm>
          <a:prstGeom prst="rect">
            <a:avLst/>
          </a:prstGeom>
        </p:spPr>
        <p:txBody>
          <a:bodyPr/>
          <a:lstStyle>
            <a:lvl1pPr>
              <a:defRPr sz="3200" b="1">
                <a:solidFill>
                  <a:srgbClr val="002060"/>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533400" y="1504950"/>
            <a:ext cx="8077200" cy="2743200"/>
          </a:xfrm>
          <a:prstGeom prst="rect">
            <a:avLst/>
          </a:prstGeom>
        </p:spPr>
        <p:txBody>
          <a:bodyPr/>
          <a:lstStyle>
            <a:lvl1pPr marL="273050" indent="-2730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1"/>
          </p:nvPr>
        </p:nvSpPr>
        <p:spPr/>
        <p:txBody>
          <a:bodyPr/>
          <a:lstStyle/>
          <a:p>
            <a:fld id="{C99FFD53-9629-4009-892B-34DB58648257}" type="slidenum">
              <a:rPr lang="en-US" smtClean="0"/>
              <a:pP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GDC14_PPT_Conten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3" name="Slide Number Placeholder 2"/>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bg1"/>
                </a:solidFill>
              </a:defRPr>
            </a:lvl1pPr>
          </a:lstStyle>
          <a:p>
            <a:fld id="{C99FFD53-9629-4009-892B-34DB58648257}" type="slidenum">
              <a:rPr lang="en-US" smtClean="0"/>
              <a:pPr/>
              <a:t>‹#›</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Lst>
  <p:hf hdr="0" ftr="0" dt="0"/>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marL="0" indent="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bigprimes.net/" TargetMode="External"/><Relationship Id="rId2" Type="http://schemas.openxmlformats.org/officeDocument/2006/relationships/hyperlink" Target="http://computinglife.wordpress.com/2008/11/20/why-do-hash-functions-use-prime-numbers/" TargetMode="External"/><Relationship Id="rId1" Type="http://schemas.openxmlformats.org/officeDocument/2006/relationships/slideLayout" Target="../slideLayouts/slideLayout2.xml"/><Relationship Id="rId4" Type="http://schemas.openxmlformats.org/officeDocument/2006/relationships/hyperlink" Target="http://www.7-cpu.com/"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276350"/>
            <a:ext cx="7924800" cy="2286000"/>
          </a:xfrm>
          <a:prstGeom prst="rect">
            <a:avLst/>
          </a:prstGeom>
        </p:spPr>
        <p:txBody>
          <a:bodyPr/>
          <a:lstStyle/>
          <a:p>
            <a:r>
              <a:rPr lang="en-US" dirty="0" smtClean="0"/>
              <a:t>Spatial Subdivision</a:t>
            </a:r>
            <a:br>
              <a:rPr lang="en-US" dirty="0" smtClean="0"/>
            </a:br>
            <a:r>
              <a:rPr lang="en-US" dirty="0"/>
              <a:t/>
            </a:r>
            <a:br>
              <a:rPr lang="en-US" dirty="0"/>
            </a:br>
            <a:r>
              <a:rPr lang="en-US" sz="2400" b="1" dirty="0" smtClean="0"/>
              <a:t>Graham Rhodes</a:t>
            </a:r>
            <a:r>
              <a:rPr lang="en-US" sz="2400" dirty="0"/>
              <a:t/>
            </a:r>
            <a:br>
              <a:rPr lang="en-US" sz="2400" dirty="0"/>
            </a:br>
            <a:r>
              <a:rPr lang="en-US" sz="2400" dirty="0" smtClean="0"/>
              <a:t>Senior Software Developer,</a:t>
            </a:r>
            <a:br>
              <a:rPr lang="en-US" sz="2400" dirty="0" smtClean="0"/>
            </a:br>
            <a:r>
              <a:rPr lang="en-US" sz="2400" dirty="0" smtClean="0"/>
              <a:t>Applied Research Associates, Inc.</a:t>
            </a:r>
            <a:endParaRPr lang="en-US" sz="2400" dirty="0"/>
          </a:p>
        </p:txBody>
      </p:sp>
    </p:spTree>
    <p:extLst>
      <p:ext uri="{BB962C8B-B14F-4D97-AF65-F5344CB8AC3E}">
        <p14:creationId xmlns:p14="http://schemas.microsoft.com/office/powerpoint/2010/main" val="67174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a:t>Overview of uniform grids</a:t>
            </a:r>
          </a:p>
        </p:txBody>
      </p:sp>
      <p:sp>
        <p:nvSpPr>
          <p:cNvPr id="3" name="Content Placeholder 2"/>
          <p:cNvSpPr>
            <a:spLocks noGrp="1"/>
          </p:cNvSpPr>
          <p:nvPr>
            <p:ph sz="quarter" idx="10"/>
          </p:nvPr>
        </p:nvSpPr>
        <p:spPr/>
        <p:txBody>
          <a:bodyPr/>
          <a:lstStyle/>
          <a:p>
            <a:pPr lvl="0"/>
            <a:r>
              <a:rPr lang="en-US" dirty="0" smtClean="0"/>
              <a:t>A 2 x 2 grid</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5" name="Regular Pentagon 14"/>
          <p:cNvSpPr/>
          <p:nvPr/>
        </p:nvSpPr>
        <p:spPr bwMode="auto">
          <a:xfrm>
            <a:off x="53340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32" name="Straight Connector 31"/>
          <p:cNvCxnSpPr>
            <a:stCxn id="30" idx="0"/>
            <a:endCxn id="30"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a:stCxn id="26" idx="1"/>
          </p:cNvCxnSpPr>
          <p:nvPr/>
        </p:nvCxnSpPr>
        <p:spPr bwMode="auto">
          <a:xfrm>
            <a:off x="2819400" y="3333750"/>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6" name="Slide Number Placeholder 15"/>
          <p:cNvSpPr>
            <a:spLocks noGrp="1"/>
          </p:cNvSpPr>
          <p:nvPr>
            <p:ph type="sldNum" sz="quarter" idx="11"/>
          </p:nvPr>
        </p:nvSpPr>
        <p:spPr/>
        <p:txBody>
          <a:bodyPr/>
          <a:lstStyle/>
          <a:p>
            <a:fld id="{C99FFD53-9629-4009-892B-34DB58648257}" type="slidenum">
              <a:rPr lang="en-US" smtClean="0"/>
              <a:pPr/>
              <a:t>10</a:t>
            </a:fld>
            <a:endParaRPr lang="en-US" dirty="0"/>
          </a:p>
        </p:txBody>
      </p:sp>
    </p:spTree>
    <p:extLst>
      <p:ext uri="{BB962C8B-B14F-4D97-AF65-F5344CB8AC3E}">
        <p14:creationId xmlns:p14="http://schemas.microsoft.com/office/powerpoint/2010/main" val="688078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a:t>Overview of uniform grids</a:t>
            </a:r>
          </a:p>
        </p:txBody>
      </p:sp>
      <p:sp>
        <p:nvSpPr>
          <p:cNvPr id="3" name="Content Placeholder 2"/>
          <p:cNvSpPr>
            <a:spLocks noGrp="1"/>
          </p:cNvSpPr>
          <p:nvPr>
            <p:ph sz="quarter" idx="10"/>
          </p:nvPr>
        </p:nvSpPr>
        <p:spPr/>
        <p:txBody>
          <a:bodyPr/>
          <a:lstStyle/>
          <a:p>
            <a:pPr lvl="0"/>
            <a:r>
              <a:rPr lang="en-US" dirty="0" smtClean="0"/>
              <a:t>A 4 x 3 grid</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cxnSp>
        <p:nvCxnSpPr>
          <p:cNvPr id="32" name="Straight Connector 31"/>
          <p:cNvCxnSpPr>
            <a:stCxn id="30" idx="0"/>
            <a:endCxn id="30"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5" name="Regular Pentagon 14"/>
          <p:cNvSpPr/>
          <p:nvPr/>
        </p:nvSpPr>
        <p:spPr bwMode="auto">
          <a:xfrm>
            <a:off x="53340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0" name="Slide Number Placeholder 19"/>
          <p:cNvSpPr>
            <a:spLocks noGrp="1"/>
          </p:cNvSpPr>
          <p:nvPr>
            <p:ph type="sldNum" sz="quarter" idx="11"/>
          </p:nvPr>
        </p:nvSpPr>
        <p:spPr/>
        <p:txBody>
          <a:bodyPr/>
          <a:lstStyle/>
          <a:p>
            <a:fld id="{C99FFD53-9629-4009-892B-34DB58648257}" type="slidenum">
              <a:rPr lang="en-US" smtClean="0"/>
              <a:pPr/>
              <a:t>11</a:t>
            </a:fld>
            <a:endParaRPr lang="en-US" dirty="0"/>
          </a:p>
        </p:txBody>
      </p:sp>
      <p:cxnSp>
        <p:nvCxnSpPr>
          <p:cNvPr id="21" name="Straight Connector 20"/>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Tree>
    <p:extLst>
      <p:ext uri="{BB962C8B-B14F-4D97-AF65-F5344CB8AC3E}">
        <p14:creationId xmlns:p14="http://schemas.microsoft.com/office/powerpoint/2010/main" val="688078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39" name="Straight Connector 38"/>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a:t>Overview of uniform grids</a:t>
            </a:r>
          </a:p>
        </p:txBody>
      </p:sp>
      <p:sp>
        <p:nvSpPr>
          <p:cNvPr id="3" name="Content Placeholder 2"/>
          <p:cNvSpPr>
            <a:spLocks noGrp="1"/>
          </p:cNvSpPr>
          <p:nvPr>
            <p:ph sz="quarter" idx="10"/>
          </p:nvPr>
        </p:nvSpPr>
        <p:spPr/>
        <p:txBody>
          <a:bodyPr/>
          <a:lstStyle/>
          <a:p>
            <a:pPr lvl="0"/>
            <a:r>
              <a:rPr lang="en-US" dirty="0" smtClean="0"/>
              <a:t>A 4 x 3 grid</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5" name="Regular Pentagon 14"/>
          <p:cNvSpPr/>
          <p:nvPr/>
        </p:nvSpPr>
        <p:spPr bwMode="auto">
          <a:xfrm>
            <a:off x="5334000" y="2495550"/>
            <a:ext cx="400050" cy="381000"/>
          </a:xfrm>
          <a:prstGeom prst="pentagon">
            <a:avLst/>
          </a:prstGeom>
          <a:solidFill>
            <a:schemeClr val="accent6">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0" name="Slide Number Placeholder 19"/>
          <p:cNvSpPr>
            <a:spLocks noGrp="1"/>
          </p:cNvSpPr>
          <p:nvPr>
            <p:ph type="sldNum" sz="quarter" idx="11"/>
          </p:nvPr>
        </p:nvSpPr>
        <p:spPr/>
        <p:txBody>
          <a:bodyPr/>
          <a:lstStyle/>
          <a:p>
            <a:fld id="{C99FFD53-9629-4009-892B-34DB58648257}" type="slidenum">
              <a:rPr lang="en-US" smtClean="0"/>
              <a:pPr/>
              <a:t>12</a:t>
            </a:fld>
            <a:endParaRPr lang="en-US" dirty="0"/>
          </a:p>
        </p:txBody>
      </p:sp>
      <p:sp>
        <p:nvSpPr>
          <p:cNvPr id="13" name="Regular Pentagon 12"/>
          <p:cNvSpPr/>
          <p:nvPr/>
        </p:nvSpPr>
        <p:spPr bwMode="auto">
          <a:xfrm>
            <a:off x="3352800" y="2800350"/>
            <a:ext cx="400050" cy="381000"/>
          </a:xfrm>
          <a:prstGeom prst="pentagon">
            <a:avLst/>
          </a:prstGeom>
          <a:solidFill>
            <a:schemeClr val="accent6">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solidFill>
            <a:schemeClr val="accent6">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7" name="Freeform 6"/>
          <p:cNvSpPr/>
          <p:nvPr/>
        </p:nvSpPr>
        <p:spPr bwMode="auto">
          <a:xfrm>
            <a:off x="3388995" y="2804160"/>
            <a:ext cx="272415" cy="118110"/>
          </a:xfrm>
          <a:custGeom>
            <a:avLst/>
            <a:gdLst>
              <a:gd name="connsiteX0" fmla="*/ 0 w 272415"/>
              <a:gd name="connsiteY0" fmla="*/ 118110 h 118110"/>
              <a:gd name="connsiteX1" fmla="*/ 167640 w 272415"/>
              <a:gd name="connsiteY1" fmla="*/ 0 h 118110"/>
              <a:gd name="connsiteX2" fmla="*/ 272415 w 272415"/>
              <a:gd name="connsiteY2" fmla="*/ 74295 h 118110"/>
              <a:gd name="connsiteX3" fmla="*/ 272415 w 272415"/>
              <a:gd name="connsiteY3" fmla="*/ 118110 h 118110"/>
              <a:gd name="connsiteX4" fmla="*/ 0 w 272415"/>
              <a:gd name="connsiteY4" fmla="*/ 118110 h 11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15" h="118110">
                <a:moveTo>
                  <a:pt x="0" y="118110"/>
                </a:moveTo>
                <a:lnTo>
                  <a:pt x="167640" y="0"/>
                </a:lnTo>
                <a:lnTo>
                  <a:pt x="272415" y="74295"/>
                </a:lnTo>
                <a:lnTo>
                  <a:pt x="272415" y="118110"/>
                </a:lnTo>
                <a:lnTo>
                  <a:pt x="0" y="118110"/>
                </a:lnTo>
                <a:close/>
              </a:path>
            </a:pathLst>
          </a:custGeom>
          <a:solidFill>
            <a:schemeClr val="bg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7" name="Freeform 16"/>
          <p:cNvSpPr/>
          <p:nvPr/>
        </p:nvSpPr>
        <p:spPr bwMode="auto">
          <a:xfrm>
            <a:off x="3663315" y="2876550"/>
            <a:ext cx="74295" cy="57150"/>
          </a:xfrm>
          <a:custGeom>
            <a:avLst/>
            <a:gdLst>
              <a:gd name="connsiteX0" fmla="*/ 0 w 78105"/>
              <a:gd name="connsiteY0" fmla="*/ 0 h 57150"/>
              <a:gd name="connsiteX1" fmla="*/ 3810 w 78105"/>
              <a:gd name="connsiteY1" fmla="*/ 53340 h 57150"/>
              <a:gd name="connsiteX2" fmla="*/ 78105 w 78105"/>
              <a:gd name="connsiteY2" fmla="*/ 57150 h 57150"/>
              <a:gd name="connsiteX3" fmla="*/ 0 w 78105"/>
              <a:gd name="connsiteY3" fmla="*/ 0 h 57150"/>
              <a:gd name="connsiteX0" fmla="*/ 1905 w 74295"/>
              <a:gd name="connsiteY0" fmla="*/ 0 h 57150"/>
              <a:gd name="connsiteX1" fmla="*/ 0 w 74295"/>
              <a:gd name="connsiteY1" fmla="*/ 53340 h 57150"/>
              <a:gd name="connsiteX2" fmla="*/ 74295 w 74295"/>
              <a:gd name="connsiteY2" fmla="*/ 57150 h 57150"/>
              <a:gd name="connsiteX3" fmla="*/ 1905 w 74295"/>
              <a:gd name="connsiteY3" fmla="*/ 0 h 57150"/>
            </a:gdLst>
            <a:ahLst/>
            <a:cxnLst>
              <a:cxn ang="0">
                <a:pos x="connsiteX0" y="connsiteY0"/>
              </a:cxn>
              <a:cxn ang="0">
                <a:pos x="connsiteX1" y="connsiteY1"/>
              </a:cxn>
              <a:cxn ang="0">
                <a:pos x="connsiteX2" y="connsiteY2"/>
              </a:cxn>
              <a:cxn ang="0">
                <a:pos x="connsiteX3" y="connsiteY3"/>
              </a:cxn>
            </a:cxnLst>
            <a:rect l="l" t="t" r="r" b="b"/>
            <a:pathLst>
              <a:path w="74295" h="57150">
                <a:moveTo>
                  <a:pt x="1905" y="0"/>
                </a:moveTo>
                <a:lnTo>
                  <a:pt x="0" y="53340"/>
                </a:lnTo>
                <a:lnTo>
                  <a:pt x="74295" y="57150"/>
                </a:lnTo>
                <a:lnTo>
                  <a:pt x="1905" y="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8" name="Freeform 27"/>
          <p:cNvSpPr/>
          <p:nvPr/>
        </p:nvSpPr>
        <p:spPr bwMode="auto">
          <a:xfrm>
            <a:off x="3664104" y="2930522"/>
            <a:ext cx="91602" cy="256541"/>
          </a:xfrm>
          <a:custGeom>
            <a:avLst/>
            <a:gdLst>
              <a:gd name="connsiteX0" fmla="*/ 0 w 272415"/>
              <a:gd name="connsiteY0" fmla="*/ 118110 h 118110"/>
              <a:gd name="connsiteX1" fmla="*/ 167640 w 272415"/>
              <a:gd name="connsiteY1" fmla="*/ 0 h 118110"/>
              <a:gd name="connsiteX2" fmla="*/ 272415 w 272415"/>
              <a:gd name="connsiteY2" fmla="*/ 74295 h 118110"/>
              <a:gd name="connsiteX3" fmla="*/ 272415 w 272415"/>
              <a:gd name="connsiteY3" fmla="*/ 118110 h 118110"/>
              <a:gd name="connsiteX4" fmla="*/ 0 w 272415"/>
              <a:gd name="connsiteY4" fmla="*/ 118110 h 118110"/>
              <a:gd name="connsiteX0" fmla="*/ 44775 w 317190"/>
              <a:gd name="connsiteY0" fmla="*/ 201960 h 201960"/>
              <a:gd name="connsiteX1" fmla="*/ 212415 w 317190"/>
              <a:gd name="connsiteY1" fmla="*/ 83850 h 201960"/>
              <a:gd name="connsiteX2" fmla="*/ 8 w 317190"/>
              <a:gd name="connsiteY2" fmla="*/ 30 h 201960"/>
              <a:gd name="connsiteX3" fmla="*/ 317190 w 317190"/>
              <a:gd name="connsiteY3" fmla="*/ 158145 h 201960"/>
              <a:gd name="connsiteX4" fmla="*/ 317190 w 317190"/>
              <a:gd name="connsiteY4" fmla="*/ 201960 h 201960"/>
              <a:gd name="connsiteX5" fmla="*/ 44775 w 317190"/>
              <a:gd name="connsiteY5" fmla="*/ 201960 h 201960"/>
              <a:gd name="connsiteX0" fmla="*/ 0 w 282893"/>
              <a:gd name="connsiteY0" fmla="*/ 124079 h 124079"/>
              <a:gd name="connsiteX1" fmla="*/ 167640 w 282893"/>
              <a:gd name="connsiteY1" fmla="*/ 5969 h 124079"/>
              <a:gd name="connsiteX2" fmla="*/ 282893 w 282893"/>
              <a:gd name="connsiteY2" fmla="*/ 254 h 124079"/>
              <a:gd name="connsiteX3" fmla="*/ 272415 w 282893"/>
              <a:gd name="connsiteY3" fmla="*/ 80264 h 124079"/>
              <a:gd name="connsiteX4" fmla="*/ 272415 w 282893"/>
              <a:gd name="connsiteY4" fmla="*/ 124079 h 124079"/>
              <a:gd name="connsiteX5" fmla="*/ 0 w 282893"/>
              <a:gd name="connsiteY5" fmla="*/ 124079 h 124079"/>
              <a:gd name="connsiteX0" fmla="*/ 41910 w 324803"/>
              <a:gd name="connsiteY0" fmla="*/ 201930 h 201930"/>
              <a:gd name="connsiteX1" fmla="*/ 0 w 324803"/>
              <a:gd name="connsiteY1" fmla="*/ 0 h 201930"/>
              <a:gd name="connsiteX2" fmla="*/ 324803 w 324803"/>
              <a:gd name="connsiteY2" fmla="*/ 78105 h 201930"/>
              <a:gd name="connsiteX3" fmla="*/ 314325 w 324803"/>
              <a:gd name="connsiteY3" fmla="*/ 158115 h 201930"/>
              <a:gd name="connsiteX4" fmla="*/ 314325 w 324803"/>
              <a:gd name="connsiteY4" fmla="*/ 201930 h 201930"/>
              <a:gd name="connsiteX5" fmla="*/ 41910 w 324803"/>
              <a:gd name="connsiteY5" fmla="*/ 201930 h 201930"/>
              <a:gd name="connsiteX0" fmla="*/ 0 w 330518"/>
              <a:gd name="connsiteY0" fmla="*/ 255270 h 255270"/>
              <a:gd name="connsiteX1" fmla="*/ 5715 w 330518"/>
              <a:gd name="connsiteY1" fmla="*/ 0 h 255270"/>
              <a:gd name="connsiteX2" fmla="*/ 330518 w 330518"/>
              <a:gd name="connsiteY2" fmla="*/ 78105 h 255270"/>
              <a:gd name="connsiteX3" fmla="*/ 320040 w 330518"/>
              <a:gd name="connsiteY3" fmla="*/ 158115 h 255270"/>
              <a:gd name="connsiteX4" fmla="*/ 320040 w 330518"/>
              <a:gd name="connsiteY4" fmla="*/ 201930 h 255270"/>
              <a:gd name="connsiteX5" fmla="*/ 0 w 330518"/>
              <a:gd name="connsiteY5" fmla="*/ 255270 h 255270"/>
              <a:gd name="connsiteX0" fmla="*/ 0 w 320040"/>
              <a:gd name="connsiteY0" fmla="*/ 255819 h 255819"/>
              <a:gd name="connsiteX1" fmla="*/ 5715 w 320040"/>
              <a:gd name="connsiteY1" fmla="*/ 549 h 255819"/>
              <a:gd name="connsiteX2" fmla="*/ 69533 w 320040"/>
              <a:gd name="connsiteY2" fmla="*/ 549 h 255819"/>
              <a:gd name="connsiteX3" fmla="*/ 320040 w 320040"/>
              <a:gd name="connsiteY3" fmla="*/ 158664 h 255819"/>
              <a:gd name="connsiteX4" fmla="*/ 320040 w 320040"/>
              <a:gd name="connsiteY4" fmla="*/ 202479 h 255819"/>
              <a:gd name="connsiteX5" fmla="*/ 0 w 320040"/>
              <a:gd name="connsiteY5" fmla="*/ 255819 h 255819"/>
              <a:gd name="connsiteX0" fmla="*/ 0 w 320040"/>
              <a:gd name="connsiteY0" fmla="*/ 255819 h 255819"/>
              <a:gd name="connsiteX1" fmla="*/ 5715 w 320040"/>
              <a:gd name="connsiteY1" fmla="*/ 549 h 255819"/>
              <a:gd name="connsiteX2" fmla="*/ 69533 w 320040"/>
              <a:gd name="connsiteY2" fmla="*/ 549 h 255819"/>
              <a:gd name="connsiteX3" fmla="*/ 320040 w 320040"/>
              <a:gd name="connsiteY3" fmla="*/ 158664 h 255819"/>
              <a:gd name="connsiteX4" fmla="*/ 320040 w 320040"/>
              <a:gd name="connsiteY4" fmla="*/ 202479 h 255819"/>
              <a:gd name="connsiteX5" fmla="*/ 0 w 320040"/>
              <a:gd name="connsiteY5" fmla="*/ 255819 h 255819"/>
              <a:gd name="connsiteX0" fmla="*/ 0 w 320040"/>
              <a:gd name="connsiteY0" fmla="*/ 292878 h 292878"/>
              <a:gd name="connsiteX1" fmla="*/ 5715 w 320040"/>
              <a:gd name="connsiteY1" fmla="*/ 37608 h 292878"/>
              <a:gd name="connsiteX2" fmla="*/ 69533 w 320040"/>
              <a:gd name="connsiteY2" fmla="*/ 37608 h 292878"/>
              <a:gd name="connsiteX3" fmla="*/ 320040 w 320040"/>
              <a:gd name="connsiteY3" fmla="*/ 195723 h 292878"/>
              <a:gd name="connsiteX4" fmla="*/ 320040 w 320040"/>
              <a:gd name="connsiteY4" fmla="*/ 239538 h 292878"/>
              <a:gd name="connsiteX5" fmla="*/ 0 w 320040"/>
              <a:gd name="connsiteY5" fmla="*/ 292878 h 292878"/>
              <a:gd name="connsiteX0" fmla="*/ 24401 w 344441"/>
              <a:gd name="connsiteY0" fmla="*/ 281454 h 281454"/>
              <a:gd name="connsiteX1" fmla="*/ 30116 w 344441"/>
              <a:gd name="connsiteY1" fmla="*/ 26184 h 281454"/>
              <a:gd name="connsiteX2" fmla="*/ 93934 w 344441"/>
              <a:gd name="connsiteY2" fmla="*/ 26184 h 281454"/>
              <a:gd name="connsiteX3" fmla="*/ 344441 w 344441"/>
              <a:gd name="connsiteY3" fmla="*/ 184299 h 281454"/>
              <a:gd name="connsiteX4" fmla="*/ 344441 w 344441"/>
              <a:gd name="connsiteY4" fmla="*/ 228114 h 281454"/>
              <a:gd name="connsiteX5" fmla="*/ 24401 w 344441"/>
              <a:gd name="connsiteY5" fmla="*/ 281454 h 281454"/>
              <a:gd name="connsiteX0" fmla="*/ 24401 w 344441"/>
              <a:gd name="connsiteY0" fmla="*/ 281454 h 290416"/>
              <a:gd name="connsiteX1" fmla="*/ 30116 w 344441"/>
              <a:gd name="connsiteY1" fmla="*/ 26184 h 290416"/>
              <a:gd name="connsiteX2" fmla="*/ 93934 w 344441"/>
              <a:gd name="connsiteY2" fmla="*/ 26184 h 290416"/>
              <a:gd name="connsiteX3" fmla="*/ 344441 w 344441"/>
              <a:gd name="connsiteY3" fmla="*/ 184299 h 290416"/>
              <a:gd name="connsiteX4" fmla="*/ 344441 w 344441"/>
              <a:gd name="connsiteY4" fmla="*/ 228114 h 290416"/>
              <a:gd name="connsiteX5" fmla="*/ 24401 w 344441"/>
              <a:gd name="connsiteY5" fmla="*/ 281454 h 290416"/>
              <a:gd name="connsiteX0" fmla="*/ 24401 w 344441"/>
              <a:gd name="connsiteY0" fmla="*/ 281454 h 290416"/>
              <a:gd name="connsiteX1" fmla="*/ 30116 w 344441"/>
              <a:gd name="connsiteY1" fmla="*/ 26184 h 290416"/>
              <a:gd name="connsiteX2" fmla="*/ 93934 w 344441"/>
              <a:gd name="connsiteY2" fmla="*/ 26184 h 290416"/>
              <a:gd name="connsiteX3" fmla="*/ 344441 w 344441"/>
              <a:gd name="connsiteY3" fmla="*/ 184299 h 290416"/>
              <a:gd name="connsiteX4" fmla="*/ 344441 w 344441"/>
              <a:gd name="connsiteY4" fmla="*/ 228114 h 290416"/>
              <a:gd name="connsiteX5" fmla="*/ 24401 w 344441"/>
              <a:gd name="connsiteY5" fmla="*/ 281454 h 290416"/>
              <a:gd name="connsiteX0" fmla="*/ 0 w 320040"/>
              <a:gd name="connsiteY0" fmla="*/ 281454 h 290416"/>
              <a:gd name="connsiteX1" fmla="*/ 5715 w 320040"/>
              <a:gd name="connsiteY1" fmla="*/ 26184 h 290416"/>
              <a:gd name="connsiteX2" fmla="*/ 69533 w 320040"/>
              <a:gd name="connsiteY2" fmla="*/ 26184 h 290416"/>
              <a:gd name="connsiteX3" fmla="*/ 320040 w 320040"/>
              <a:gd name="connsiteY3" fmla="*/ 184299 h 290416"/>
              <a:gd name="connsiteX4" fmla="*/ 320040 w 320040"/>
              <a:gd name="connsiteY4" fmla="*/ 228114 h 290416"/>
              <a:gd name="connsiteX5" fmla="*/ 0 w 320040"/>
              <a:gd name="connsiteY5" fmla="*/ 281454 h 290416"/>
              <a:gd name="connsiteX0" fmla="*/ 0 w 320040"/>
              <a:gd name="connsiteY0" fmla="*/ 281454 h 290416"/>
              <a:gd name="connsiteX1" fmla="*/ 5715 w 320040"/>
              <a:gd name="connsiteY1" fmla="*/ 26184 h 290416"/>
              <a:gd name="connsiteX2" fmla="*/ 69533 w 320040"/>
              <a:gd name="connsiteY2" fmla="*/ 26184 h 290416"/>
              <a:gd name="connsiteX3" fmla="*/ 320040 w 320040"/>
              <a:gd name="connsiteY3" fmla="*/ 184299 h 290416"/>
              <a:gd name="connsiteX4" fmla="*/ 320040 w 320040"/>
              <a:gd name="connsiteY4" fmla="*/ 228114 h 290416"/>
              <a:gd name="connsiteX5" fmla="*/ 0 w 320040"/>
              <a:gd name="connsiteY5" fmla="*/ 281454 h 290416"/>
              <a:gd name="connsiteX0" fmla="*/ 0 w 320040"/>
              <a:gd name="connsiteY0" fmla="*/ 255270 h 264232"/>
              <a:gd name="connsiteX1" fmla="*/ 5715 w 320040"/>
              <a:gd name="connsiteY1" fmla="*/ 0 h 264232"/>
              <a:gd name="connsiteX2" fmla="*/ 69533 w 320040"/>
              <a:gd name="connsiteY2" fmla="*/ 0 h 264232"/>
              <a:gd name="connsiteX3" fmla="*/ 320040 w 320040"/>
              <a:gd name="connsiteY3" fmla="*/ 158115 h 264232"/>
              <a:gd name="connsiteX4" fmla="*/ 320040 w 320040"/>
              <a:gd name="connsiteY4" fmla="*/ 201930 h 264232"/>
              <a:gd name="connsiteX5" fmla="*/ 0 w 320040"/>
              <a:gd name="connsiteY5" fmla="*/ 255270 h 264232"/>
              <a:gd name="connsiteX0" fmla="*/ 8299 w 328339"/>
              <a:gd name="connsiteY0" fmla="*/ 255270 h 274253"/>
              <a:gd name="connsiteX1" fmla="*/ 14014 w 328339"/>
              <a:gd name="connsiteY1" fmla="*/ 0 h 274253"/>
              <a:gd name="connsiteX2" fmla="*/ 77832 w 328339"/>
              <a:gd name="connsiteY2" fmla="*/ 0 h 274253"/>
              <a:gd name="connsiteX3" fmla="*/ 328339 w 328339"/>
              <a:gd name="connsiteY3" fmla="*/ 158115 h 274253"/>
              <a:gd name="connsiteX4" fmla="*/ 328339 w 328339"/>
              <a:gd name="connsiteY4" fmla="*/ 201930 h 274253"/>
              <a:gd name="connsiteX5" fmla="*/ 138792 w 328339"/>
              <a:gd name="connsiteY5" fmla="*/ 249556 h 274253"/>
              <a:gd name="connsiteX6" fmla="*/ 8299 w 328339"/>
              <a:gd name="connsiteY6" fmla="*/ 255270 h 274253"/>
              <a:gd name="connsiteX0" fmla="*/ 22274 w 342314"/>
              <a:gd name="connsiteY0" fmla="*/ 255270 h 264232"/>
              <a:gd name="connsiteX1" fmla="*/ 27989 w 342314"/>
              <a:gd name="connsiteY1" fmla="*/ 0 h 264232"/>
              <a:gd name="connsiteX2" fmla="*/ 91807 w 342314"/>
              <a:gd name="connsiteY2" fmla="*/ 0 h 264232"/>
              <a:gd name="connsiteX3" fmla="*/ 342314 w 342314"/>
              <a:gd name="connsiteY3" fmla="*/ 158115 h 264232"/>
              <a:gd name="connsiteX4" fmla="*/ 342314 w 342314"/>
              <a:gd name="connsiteY4" fmla="*/ 201930 h 264232"/>
              <a:gd name="connsiteX5" fmla="*/ 22274 w 342314"/>
              <a:gd name="connsiteY5" fmla="*/ 255270 h 264232"/>
              <a:gd name="connsiteX0" fmla="*/ 22274 w 342314"/>
              <a:gd name="connsiteY0" fmla="*/ 255270 h 255270"/>
              <a:gd name="connsiteX1" fmla="*/ 27989 w 342314"/>
              <a:gd name="connsiteY1" fmla="*/ 0 h 255270"/>
              <a:gd name="connsiteX2" fmla="*/ 91807 w 342314"/>
              <a:gd name="connsiteY2" fmla="*/ 0 h 255270"/>
              <a:gd name="connsiteX3" fmla="*/ 342314 w 342314"/>
              <a:gd name="connsiteY3" fmla="*/ 158115 h 255270"/>
              <a:gd name="connsiteX4" fmla="*/ 342314 w 342314"/>
              <a:gd name="connsiteY4" fmla="*/ 201930 h 255270"/>
              <a:gd name="connsiteX5" fmla="*/ 22274 w 342314"/>
              <a:gd name="connsiteY5" fmla="*/ 255270 h 255270"/>
              <a:gd name="connsiteX0" fmla="*/ 0 w 320040"/>
              <a:gd name="connsiteY0" fmla="*/ 255270 h 255270"/>
              <a:gd name="connsiteX1" fmla="*/ 5715 w 320040"/>
              <a:gd name="connsiteY1" fmla="*/ 0 h 255270"/>
              <a:gd name="connsiteX2" fmla="*/ 69533 w 320040"/>
              <a:gd name="connsiteY2" fmla="*/ 0 h 255270"/>
              <a:gd name="connsiteX3" fmla="*/ 320040 w 320040"/>
              <a:gd name="connsiteY3" fmla="*/ 158115 h 255270"/>
              <a:gd name="connsiteX4" fmla="*/ 320040 w 320040"/>
              <a:gd name="connsiteY4" fmla="*/ 201930 h 255270"/>
              <a:gd name="connsiteX5" fmla="*/ 0 w 320040"/>
              <a:gd name="connsiteY5" fmla="*/ 255270 h 255270"/>
              <a:gd name="connsiteX0" fmla="*/ 0 w 320040"/>
              <a:gd name="connsiteY0" fmla="*/ 260491 h 260491"/>
              <a:gd name="connsiteX1" fmla="*/ 5715 w 320040"/>
              <a:gd name="connsiteY1" fmla="*/ 5221 h 260491"/>
              <a:gd name="connsiteX2" fmla="*/ 69533 w 320040"/>
              <a:gd name="connsiteY2" fmla="*/ 5221 h 260491"/>
              <a:gd name="connsiteX3" fmla="*/ 104775 w 320040"/>
              <a:gd name="connsiteY3" fmla="*/ 75706 h 260491"/>
              <a:gd name="connsiteX4" fmla="*/ 320040 w 320040"/>
              <a:gd name="connsiteY4" fmla="*/ 207151 h 260491"/>
              <a:gd name="connsiteX5" fmla="*/ 0 w 320040"/>
              <a:gd name="connsiteY5" fmla="*/ 260491 h 260491"/>
              <a:gd name="connsiteX0" fmla="*/ 0 w 320040"/>
              <a:gd name="connsiteY0" fmla="*/ 256541 h 256541"/>
              <a:gd name="connsiteX1" fmla="*/ 5715 w 320040"/>
              <a:gd name="connsiteY1" fmla="*/ 1271 h 256541"/>
              <a:gd name="connsiteX2" fmla="*/ 69533 w 320040"/>
              <a:gd name="connsiteY2" fmla="*/ 1271 h 256541"/>
              <a:gd name="connsiteX3" fmla="*/ 91440 w 320040"/>
              <a:gd name="connsiteY3" fmla="*/ 18416 h 256541"/>
              <a:gd name="connsiteX4" fmla="*/ 320040 w 320040"/>
              <a:gd name="connsiteY4" fmla="*/ 203201 h 256541"/>
              <a:gd name="connsiteX5" fmla="*/ 0 w 320040"/>
              <a:gd name="connsiteY5" fmla="*/ 256541 h 256541"/>
              <a:gd name="connsiteX0" fmla="*/ 0 w 320040"/>
              <a:gd name="connsiteY0" fmla="*/ 256541 h 256541"/>
              <a:gd name="connsiteX1" fmla="*/ 5715 w 320040"/>
              <a:gd name="connsiteY1" fmla="*/ 1271 h 256541"/>
              <a:gd name="connsiteX2" fmla="*/ 69533 w 320040"/>
              <a:gd name="connsiteY2" fmla="*/ 1271 h 256541"/>
              <a:gd name="connsiteX3" fmla="*/ 91440 w 320040"/>
              <a:gd name="connsiteY3" fmla="*/ 18416 h 256541"/>
              <a:gd name="connsiteX4" fmla="*/ 320040 w 320040"/>
              <a:gd name="connsiteY4" fmla="*/ 203201 h 256541"/>
              <a:gd name="connsiteX5" fmla="*/ 0 w 320040"/>
              <a:gd name="connsiteY5" fmla="*/ 256541 h 256541"/>
              <a:gd name="connsiteX0" fmla="*/ 3532 w 95023"/>
              <a:gd name="connsiteY0" fmla="*/ 256541 h 258767"/>
              <a:gd name="connsiteX1" fmla="*/ 9247 w 95023"/>
              <a:gd name="connsiteY1" fmla="*/ 1271 h 258767"/>
              <a:gd name="connsiteX2" fmla="*/ 73065 w 95023"/>
              <a:gd name="connsiteY2" fmla="*/ 1271 h 258767"/>
              <a:gd name="connsiteX3" fmla="*/ 94972 w 95023"/>
              <a:gd name="connsiteY3" fmla="*/ 18416 h 258767"/>
              <a:gd name="connsiteX4" fmla="*/ 68302 w 95023"/>
              <a:gd name="connsiteY4" fmla="*/ 117476 h 258767"/>
              <a:gd name="connsiteX5" fmla="*/ 3532 w 95023"/>
              <a:gd name="connsiteY5" fmla="*/ 256541 h 258767"/>
              <a:gd name="connsiteX0" fmla="*/ 1548 w 94288"/>
              <a:gd name="connsiteY0" fmla="*/ 256541 h 257752"/>
              <a:gd name="connsiteX1" fmla="*/ 7263 w 94288"/>
              <a:gd name="connsiteY1" fmla="*/ 1271 h 257752"/>
              <a:gd name="connsiteX2" fmla="*/ 71081 w 94288"/>
              <a:gd name="connsiteY2" fmla="*/ 1271 h 257752"/>
              <a:gd name="connsiteX3" fmla="*/ 92988 w 94288"/>
              <a:gd name="connsiteY3" fmla="*/ 18416 h 257752"/>
              <a:gd name="connsiteX4" fmla="*/ 37743 w 94288"/>
              <a:gd name="connsiteY4" fmla="*/ 92711 h 257752"/>
              <a:gd name="connsiteX5" fmla="*/ 1548 w 94288"/>
              <a:gd name="connsiteY5" fmla="*/ 256541 h 257752"/>
              <a:gd name="connsiteX0" fmla="*/ 5451 w 100450"/>
              <a:gd name="connsiteY0" fmla="*/ 261843 h 261873"/>
              <a:gd name="connsiteX1" fmla="*/ 11166 w 100450"/>
              <a:gd name="connsiteY1" fmla="*/ 6573 h 261873"/>
              <a:gd name="connsiteX2" fmla="*/ 74984 w 100450"/>
              <a:gd name="connsiteY2" fmla="*/ 6573 h 261873"/>
              <a:gd name="connsiteX3" fmla="*/ 96891 w 100450"/>
              <a:gd name="connsiteY3" fmla="*/ 23718 h 261873"/>
              <a:gd name="connsiteX4" fmla="*/ 5451 w 100450"/>
              <a:gd name="connsiteY4" fmla="*/ 261843 h 261873"/>
              <a:gd name="connsiteX0" fmla="*/ 5451 w 100450"/>
              <a:gd name="connsiteY0" fmla="*/ 261843 h 261843"/>
              <a:gd name="connsiteX1" fmla="*/ 11166 w 100450"/>
              <a:gd name="connsiteY1" fmla="*/ 6573 h 261843"/>
              <a:gd name="connsiteX2" fmla="*/ 74984 w 100450"/>
              <a:gd name="connsiteY2" fmla="*/ 6573 h 261843"/>
              <a:gd name="connsiteX3" fmla="*/ 96891 w 100450"/>
              <a:gd name="connsiteY3" fmla="*/ 23718 h 261843"/>
              <a:gd name="connsiteX4" fmla="*/ 5451 w 100450"/>
              <a:gd name="connsiteY4" fmla="*/ 261843 h 261843"/>
              <a:gd name="connsiteX0" fmla="*/ 162 w 94352"/>
              <a:gd name="connsiteY0" fmla="*/ 261582 h 279531"/>
              <a:gd name="connsiteX1" fmla="*/ 5877 w 94352"/>
              <a:gd name="connsiteY1" fmla="*/ 6312 h 279531"/>
              <a:gd name="connsiteX2" fmla="*/ 69695 w 94352"/>
              <a:gd name="connsiteY2" fmla="*/ 6312 h 279531"/>
              <a:gd name="connsiteX3" fmla="*/ 91602 w 94352"/>
              <a:gd name="connsiteY3" fmla="*/ 23457 h 279531"/>
              <a:gd name="connsiteX4" fmla="*/ 12546 w 94352"/>
              <a:gd name="connsiteY4" fmla="*/ 257775 h 279531"/>
              <a:gd name="connsiteX5" fmla="*/ 162 w 94352"/>
              <a:gd name="connsiteY5" fmla="*/ 261582 h 279531"/>
              <a:gd name="connsiteX0" fmla="*/ 162 w 91602"/>
              <a:gd name="connsiteY0" fmla="*/ 256541 h 274490"/>
              <a:gd name="connsiteX1" fmla="*/ 5877 w 91602"/>
              <a:gd name="connsiteY1" fmla="*/ 1271 h 274490"/>
              <a:gd name="connsiteX2" fmla="*/ 69695 w 91602"/>
              <a:gd name="connsiteY2" fmla="*/ 1271 h 274490"/>
              <a:gd name="connsiteX3" fmla="*/ 91602 w 91602"/>
              <a:gd name="connsiteY3" fmla="*/ 18416 h 274490"/>
              <a:gd name="connsiteX4" fmla="*/ 12546 w 91602"/>
              <a:gd name="connsiteY4" fmla="*/ 252734 h 274490"/>
              <a:gd name="connsiteX5" fmla="*/ 162 w 91602"/>
              <a:gd name="connsiteY5" fmla="*/ 256541 h 274490"/>
              <a:gd name="connsiteX0" fmla="*/ 162 w 91602"/>
              <a:gd name="connsiteY0" fmla="*/ 256541 h 256541"/>
              <a:gd name="connsiteX1" fmla="*/ 5877 w 91602"/>
              <a:gd name="connsiteY1" fmla="*/ 1271 h 256541"/>
              <a:gd name="connsiteX2" fmla="*/ 69695 w 91602"/>
              <a:gd name="connsiteY2" fmla="*/ 1271 h 256541"/>
              <a:gd name="connsiteX3" fmla="*/ 91602 w 91602"/>
              <a:gd name="connsiteY3" fmla="*/ 18416 h 256541"/>
              <a:gd name="connsiteX4" fmla="*/ 12546 w 91602"/>
              <a:gd name="connsiteY4" fmla="*/ 252734 h 256541"/>
              <a:gd name="connsiteX5" fmla="*/ 162 w 91602"/>
              <a:gd name="connsiteY5" fmla="*/ 256541 h 25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02" h="256541">
                <a:moveTo>
                  <a:pt x="162" y="256541"/>
                </a:moveTo>
                <a:cubicBezTo>
                  <a:pt x="-949" y="214631"/>
                  <a:pt x="3972" y="86361"/>
                  <a:pt x="5877" y="1271"/>
                </a:cubicBezTo>
                <a:cubicBezTo>
                  <a:pt x="27150" y="1271"/>
                  <a:pt x="55407" y="-1587"/>
                  <a:pt x="69695" y="1271"/>
                </a:cubicBezTo>
                <a:lnTo>
                  <a:pt x="91602" y="18416"/>
                </a:lnTo>
                <a:cubicBezTo>
                  <a:pt x="82077" y="60326"/>
                  <a:pt x="37628" y="186058"/>
                  <a:pt x="12546" y="252734"/>
                </a:cubicBezTo>
                <a:lnTo>
                  <a:pt x="162" y="256541"/>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7" name="Regular Pentagon 26"/>
          <p:cNvSpPr/>
          <p:nvPr/>
        </p:nvSpPr>
        <p:spPr bwMode="auto">
          <a:xfrm>
            <a:off x="3352800" y="2800350"/>
            <a:ext cx="400050" cy="381000"/>
          </a:xfrm>
          <a:prstGeom prst="pentagon">
            <a:avLst/>
          </a:prstGeom>
          <a:no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9" name="Freeform 28"/>
          <p:cNvSpPr/>
          <p:nvPr/>
        </p:nvSpPr>
        <p:spPr bwMode="auto">
          <a:xfrm>
            <a:off x="5335907" y="2592067"/>
            <a:ext cx="68580" cy="268605"/>
          </a:xfrm>
          <a:custGeom>
            <a:avLst/>
            <a:gdLst>
              <a:gd name="connsiteX0" fmla="*/ 0 w 78105"/>
              <a:gd name="connsiteY0" fmla="*/ 0 h 57150"/>
              <a:gd name="connsiteX1" fmla="*/ 3810 w 78105"/>
              <a:gd name="connsiteY1" fmla="*/ 53340 h 57150"/>
              <a:gd name="connsiteX2" fmla="*/ 78105 w 78105"/>
              <a:gd name="connsiteY2" fmla="*/ 57150 h 57150"/>
              <a:gd name="connsiteX3" fmla="*/ 0 w 78105"/>
              <a:gd name="connsiteY3" fmla="*/ 0 h 57150"/>
              <a:gd name="connsiteX0" fmla="*/ 1905 w 74295"/>
              <a:gd name="connsiteY0" fmla="*/ 0 h 57150"/>
              <a:gd name="connsiteX1" fmla="*/ 0 w 74295"/>
              <a:gd name="connsiteY1" fmla="*/ 53340 h 57150"/>
              <a:gd name="connsiteX2" fmla="*/ 74295 w 74295"/>
              <a:gd name="connsiteY2" fmla="*/ 57150 h 57150"/>
              <a:gd name="connsiteX3" fmla="*/ 1905 w 74295"/>
              <a:gd name="connsiteY3" fmla="*/ 0 h 57150"/>
              <a:gd name="connsiteX0" fmla="*/ 1905 w 142875"/>
              <a:gd name="connsiteY0" fmla="*/ 0 h 106680"/>
              <a:gd name="connsiteX1" fmla="*/ 0 w 142875"/>
              <a:gd name="connsiteY1" fmla="*/ 53340 h 106680"/>
              <a:gd name="connsiteX2" fmla="*/ 142875 w 142875"/>
              <a:gd name="connsiteY2" fmla="*/ 106680 h 106680"/>
              <a:gd name="connsiteX3" fmla="*/ 1905 w 142875"/>
              <a:gd name="connsiteY3" fmla="*/ 0 h 106680"/>
              <a:gd name="connsiteX0" fmla="*/ 0 w 144780"/>
              <a:gd name="connsiteY0" fmla="*/ 0 h 375285"/>
              <a:gd name="connsiteX1" fmla="*/ 144780 w 144780"/>
              <a:gd name="connsiteY1" fmla="*/ 375285 h 375285"/>
              <a:gd name="connsiteX2" fmla="*/ 140970 w 144780"/>
              <a:gd name="connsiteY2" fmla="*/ 106680 h 375285"/>
              <a:gd name="connsiteX3" fmla="*/ 0 w 144780"/>
              <a:gd name="connsiteY3" fmla="*/ 0 h 375285"/>
              <a:gd name="connsiteX0" fmla="*/ 0 w 89535"/>
              <a:gd name="connsiteY0" fmla="*/ 57150 h 268605"/>
              <a:gd name="connsiteX1" fmla="*/ 89535 w 89535"/>
              <a:gd name="connsiteY1" fmla="*/ 268605 h 268605"/>
              <a:gd name="connsiteX2" fmla="*/ 85725 w 89535"/>
              <a:gd name="connsiteY2" fmla="*/ 0 h 268605"/>
              <a:gd name="connsiteX3" fmla="*/ 0 w 89535"/>
              <a:gd name="connsiteY3" fmla="*/ 57150 h 268605"/>
              <a:gd name="connsiteX0" fmla="*/ 0 w 34290"/>
              <a:gd name="connsiteY0" fmla="*/ 91440 h 268605"/>
              <a:gd name="connsiteX1" fmla="*/ 34290 w 34290"/>
              <a:gd name="connsiteY1" fmla="*/ 268605 h 268605"/>
              <a:gd name="connsiteX2" fmla="*/ 30480 w 34290"/>
              <a:gd name="connsiteY2" fmla="*/ 0 h 268605"/>
              <a:gd name="connsiteX3" fmla="*/ 0 w 34290"/>
              <a:gd name="connsiteY3" fmla="*/ 91440 h 268605"/>
              <a:gd name="connsiteX0" fmla="*/ 0 w 68580"/>
              <a:gd name="connsiteY0" fmla="*/ 49530 h 268605"/>
              <a:gd name="connsiteX1" fmla="*/ 68580 w 68580"/>
              <a:gd name="connsiteY1" fmla="*/ 268605 h 268605"/>
              <a:gd name="connsiteX2" fmla="*/ 64770 w 68580"/>
              <a:gd name="connsiteY2" fmla="*/ 0 h 268605"/>
              <a:gd name="connsiteX3" fmla="*/ 0 w 68580"/>
              <a:gd name="connsiteY3" fmla="*/ 49530 h 268605"/>
            </a:gdLst>
            <a:ahLst/>
            <a:cxnLst>
              <a:cxn ang="0">
                <a:pos x="connsiteX0" y="connsiteY0"/>
              </a:cxn>
              <a:cxn ang="0">
                <a:pos x="connsiteX1" y="connsiteY1"/>
              </a:cxn>
              <a:cxn ang="0">
                <a:pos x="connsiteX2" y="connsiteY2"/>
              </a:cxn>
              <a:cxn ang="0">
                <a:pos x="connsiteX3" y="connsiteY3"/>
              </a:cxn>
            </a:cxnLst>
            <a:rect l="l" t="t" r="r" b="b"/>
            <a:pathLst>
              <a:path w="68580" h="268605">
                <a:moveTo>
                  <a:pt x="0" y="49530"/>
                </a:moveTo>
                <a:lnTo>
                  <a:pt x="68580" y="268605"/>
                </a:lnTo>
                <a:lnTo>
                  <a:pt x="64770" y="0"/>
                </a:lnTo>
                <a:lnTo>
                  <a:pt x="0" y="49530"/>
                </a:lnTo>
                <a:close/>
              </a:path>
            </a:pathLst>
          </a:cu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3" name="Regular Pentagon 32"/>
          <p:cNvSpPr/>
          <p:nvPr/>
        </p:nvSpPr>
        <p:spPr bwMode="auto">
          <a:xfrm>
            <a:off x="5334000" y="2495550"/>
            <a:ext cx="400050" cy="381000"/>
          </a:xfrm>
          <a:prstGeom prst="pentagon">
            <a:avLst/>
          </a:prstGeom>
          <a:no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4" name="Freeform 33"/>
          <p:cNvSpPr/>
          <p:nvPr/>
        </p:nvSpPr>
        <p:spPr bwMode="auto">
          <a:xfrm>
            <a:off x="4676774" y="3638550"/>
            <a:ext cx="340995" cy="131445"/>
          </a:xfrm>
          <a:custGeom>
            <a:avLst/>
            <a:gdLst>
              <a:gd name="connsiteX0" fmla="*/ 0 w 78105"/>
              <a:gd name="connsiteY0" fmla="*/ 0 h 57150"/>
              <a:gd name="connsiteX1" fmla="*/ 3810 w 78105"/>
              <a:gd name="connsiteY1" fmla="*/ 53340 h 57150"/>
              <a:gd name="connsiteX2" fmla="*/ 78105 w 78105"/>
              <a:gd name="connsiteY2" fmla="*/ 57150 h 57150"/>
              <a:gd name="connsiteX3" fmla="*/ 0 w 78105"/>
              <a:gd name="connsiteY3" fmla="*/ 0 h 57150"/>
              <a:gd name="connsiteX0" fmla="*/ 1905 w 74295"/>
              <a:gd name="connsiteY0" fmla="*/ 0 h 57150"/>
              <a:gd name="connsiteX1" fmla="*/ 0 w 74295"/>
              <a:gd name="connsiteY1" fmla="*/ 53340 h 57150"/>
              <a:gd name="connsiteX2" fmla="*/ 74295 w 74295"/>
              <a:gd name="connsiteY2" fmla="*/ 57150 h 57150"/>
              <a:gd name="connsiteX3" fmla="*/ 1905 w 74295"/>
              <a:gd name="connsiteY3" fmla="*/ 0 h 57150"/>
              <a:gd name="connsiteX0" fmla="*/ 1905 w 142875"/>
              <a:gd name="connsiteY0" fmla="*/ 0 h 106680"/>
              <a:gd name="connsiteX1" fmla="*/ 0 w 142875"/>
              <a:gd name="connsiteY1" fmla="*/ 53340 h 106680"/>
              <a:gd name="connsiteX2" fmla="*/ 142875 w 142875"/>
              <a:gd name="connsiteY2" fmla="*/ 106680 h 106680"/>
              <a:gd name="connsiteX3" fmla="*/ 1905 w 142875"/>
              <a:gd name="connsiteY3" fmla="*/ 0 h 106680"/>
              <a:gd name="connsiteX0" fmla="*/ 0 w 144780"/>
              <a:gd name="connsiteY0" fmla="*/ 0 h 375285"/>
              <a:gd name="connsiteX1" fmla="*/ 144780 w 144780"/>
              <a:gd name="connsiteY1" fmla="*/ 375285 h 375285"/>
              <a:gd name="connsiteX2" fmla="*/ 140970 w 144780"/>
              <a:gd name="connsiteY2" fmla="*/ 106680 h 375285"/>
              <a:gd name="connsiteX3" fmla="*/ 0 w 144780"/>
              <a:gd name="connsiteY3" fmla="*/ 0 h 375285"/>
              <a:gd name="connsiteX0" fmla="*/ 0 w 89535"/>
              <a:gd name="connsiteY0" fmla="*/ 57150 h 268605"/>
              <a:gd name="connsiteX1" fmla="*/ 89535 w 89535"/>
              <a:gd name="connsiteY1" fmla="*/ 268605 h 268605"/>
              <a:gd name="connsiteX2" fmla="*/ 85725 w 89535"/>
              <a:gd name="connsiteY2" fmla="*/ 0 h 268605"/>
              <a:gd name="connsiteX3" fmla="*/ 0 w 89535"/>
              <a:gd name="connsiteY3" fmla="*/ 57150 h 268605"/>
              <a:gd name="connsiteX0" fmla="*/ 0 w 34290"/>
              <a:gd name="connsiteY0" fmla="*/ 91440 h 268605"/>
              <a:gd name="connsiteX1" fmla="*/ 34290 w 34290"/>
              <a:gd name="connsiteY1" fmla="*/ 268605 h 268605"/>
              <a:gd name="connsiteX2" fmla="*/ 30480 w 34290"/>
              <a:gd name="connsiteY2" fmla="*/ 0 h 268605"/>
              <a:gd name="connsiteX3" fmla="*/ 0 w 34290"/>
              <a:gd name="connsiteY3" fmla="*/ 91440 h 268605"/>
              <a:gd name="connsiteX0" fmla="*/ 0 w 68580"/>
              <a:gd name="connsiteY0" fmla="*/ 49530 h 268605"/>
              <a:gd name="connsiteX1" fmla="*/ 68580 w 68580"/>
              <a:gd name="connsiteY1" fmla="*/ 268605 h 268605"/>
              <a:gd name="connsiteX2" fmla="*/ 64770 w 68580"/>
              <a:gd name="connsiteY2" fmla="*/ 0 h 268605"/>
              <a:gd name="connsiteX3" fmla="*/ 0 w 68580"/>
              <a:gd name="connsiteY3" fmla="*/ 49530 h 268605"/>
              <a:gd name="connsiteX0" fmla="*/ 200025 w 264795"/>
              <a:gd name="connsiteY0" fmla="*/ 49530 h 400050"/>
              <a:gd name="connsiteX1" fmla="*/ 0 w 264795"/>
              <a:gd name="connsiteY1" fmla="*/ 400050 h 400050"/>
              <a:gd name="connsiteX2" fmla="*/ 264795 w 264795"/>
              <a:gd name="connsiteY2" fmla="*/ 0 h 400050"/>
              <a:gd name="connsiteX3" fmla="*/ 200025 w 264795"/>
              <a:gd name="connsiteY3" fmla="*/ 49530 h 400050"/>
              <a:gd name="connsiteX0" fmla="*/ 200025 w 340995"/>
              <a:gd name="connsiteY0" fmla="*/ 0 h 350520"/>
              <a:gd name="connsiteX1" fmla="*/ 0 w 340995"/>
              <a:gd name="connsiteY1" fmla="*/ 350520 h 350520"/>
              <a:gd name="connsiteX2" fmla="*/ 340995 w 340995"/>
              <a:gd name="connsiteY2" fmla="*/ 348615 h 350520"/>
              <a:gd name="connsiteX3" fmla="*/ 200025 w 340995"/>
              <a:gd name="connsiteY3" fmla="*/ 0 h 350520"/>
              <a:gd name="connsiteX0" fmla="*/ 177165 w 340995"/>
              <a:gd name="connsiteY0" fmla="*/ 0 h 72390"/>
              <a:gd name="connsiteX1" fmla="*/ 0 w 340995"/>
              <a:gd name="connsiteY1" fmla="*/ 72390 h 72390"/>
              <a:gd name="connsiteX2" fmla="*/ 340995 w 340995"/>
              <a:gd name="connsiteY2" fmla="*/ 70485 h 72390"/>
              <a:gd name="connsiteX3" fmla="*/ 177165 w 340995"/>
              <a:gd name="connsiteY3" fmla="*/ 0 h 72390"/>
              <a:gd name="connsiteX0" fmla="*/ 169545 w 340995"/>
              <a:gd name="connsiteY0" fmla="*/ 0 h 131445"/>
              <a:gd name="connsiteX1" fmla="*/ 0 w 340995"/>
              <a:gd name="connsiteY1" fmla="*/ 131445 h 131445"/>
              <a:gd name="connsiteX2" fmla="*/ 340995 w 340995"/>
              <a:gd name="connsiteY2" fmla="*/ 129540 h 131445"/>
              <a:gd name="connsiteX3" fmla="*/ 169545 w 340995"/>
              <a:gd name="connsiteY3" fmla="*/ 0 h 131445"/>
            </a:gdLst>
            <a:ahLst/>
            <a:cxnLst>
              <a:cxn ang="0">
                <a:pos x="connsiteX0" y="connsiteY0"/>
              </a:cxn>
              <a:cxn ang="0">
                <a:pos x="connsiteX1" y="connsiteY1"/>
              </a:cxn>
              <a:cxn ang="0">
                <a:pos x="connsiteX2" y="connsiteY2"/>
              </a:cxn>
              <a:cxn ang="0">
                <a:pos x="connsiteX3" y="connsiteY3"/>
              </a:cxn>
            </a:cxnLst>
            <a:rect l="l" t="t" r="r" b="b"/>
            <a:pathLst>
              <a:path w="340995" h="131445">
                <a:moveTo>
                  <a:pt x="169545" y="0"/>
                </a:moveTo>
                <a:lnTo>
                  <a:pt x="0" y="131445"/>
                </a:lnTo>
                <a:lnTo>
                  <a:pt x="340995" y="129540"/>
                </a:lnTo>
                <a:lnTo>
                  <a:pt x="169545" y="0"/>
                </a:lnTo>
                <a:close/>
              </a:path>
            </a:pathLst>
          </a:cu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5" name="Regular Pentagon 34"/>
          <p:cNvSpPr/>
          <p:nvPr/>
        </p:nvSpPr>
        <p:spPr bwMode="auto">
          <a:xfrm>
            <a:off x="4648200" y="3638550"/>
            <a:ext cx="400050" cy="381000"/>
          </a:xfrm>
          <a:prstGeom prst="pentagon">
            <a:avLst/>
          </a:prstGeom>
          <a:noFill/>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21" name="Straight Connector 20"/>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712897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39" name="Straight Connector 38"/>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a:t>Overview of uniform grids</a:t>
            </a:r>
          </a:p>
        </p:txBody>
      </p:sp>
      <p:sp>
        <p:nvSpPr>
          <p:cNvPr id="3" name="Content Placeholder 2"/>
          <p:cNvSpPr>
            <a:spLocks noGrp="1"/>
          </p:cNvSpPr>
          <p:nvPr>
            <p:ph sz="quarter" idx="10"/>
          </p:nvPr>
        </p:nvSpPr>
        <p:spPr/>
        <p:txBody>
          <a:bodyPr/>
          <a:lstStyle/>
          <a:p>
            <a:pPr lvl="0"/>
            <a:r>
              <a:rPr lang="en-US" dirty="0" smtClean="0"/>
              <a:t>The spatial and dimensional properties</a:t>
            </a:r>
          </a:p>
        </p:txBody>
      </p:sp>
      <p:sp>
        <p:nvSpPr>
          <p:cNvPr id="20" name="Slide Number Placeholder 19"/>
          <p:cNvSpPr>
            <a:spLocks noGrp="1"/>
          </p:cNvSpPr>
          <p:nvPr>
            <p:ph type="sldNum" sz="quarter" idx="11"/>
          </p:nvPr>
        </p:nvSpPr>
        <p:spPr/>
        <p:txBody>
          <a:bodyPr/>
          <a:lstStyle/>
          <a:p>
            <a:fld id="{C99FFD53-9629-4009-892B-34DB58648257}" type="slidenum">
              <a:rPr lang="en-US" smtClean="0"/>
              <a:pPr/>
              <a:t>13</a:t>
            </a:fld>
            <a:endParaRPr lang="en-US" dirty="0"/>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8" name="TextBox 17"/>
          <p:cNvSpPr txBox="1"/>
          <p:nvPr/>
        </p:nvSpPr>
        <p:spPr>
          <a:xfrm>
            <a:off x="3510644" y="4535524"/>
            <a:ext cx="1172116" cy="338554"/>
          </a:xfrm>
          <a:prstGeom prst="rect">
            <a:avLst/>
          </a:prstGeom>
          <a:noFill/>
        </p:spPr>
        <p:txBody>
          <a:bodyPr wrap="none" rtlCol="0">
            <a:spAutoFit/>
          </a:bodyPr>
          <a:lstStyle/>
          <a:p>
            <a:r>
              <a:rPr lang="en-US" sz="1600" b="1" dirty="0" err="1" smtClean="0">
                <a:solidFill>
                  <a:srgbClr val="002060"/>
                </a:solidFill>
                <a:latin typeface="Courier New" pitchFamily="49" charset="0"/>
                <a:cs typeface="Courier New" pitchFamily="49" charset="0"/>
              </a:rPr>
              <a:t>numX</a:t>
            </a:r>
            <a:r>
              <a:rPr lang="en-US" sz="1600" b="1" dirty="0" smtClean="0">
                <a:solidFill>
                  <a:srgbClr val="002060"/>
                </a:solidFill>
                <a:latin typeface="Courier New" pitchFamily="49" charset="0"/>
                <a:cs typeface="Courier New" pitchFamily="49" charset="0"/>
              </a:rPr>
              <a:t> = 4</a:t>
            </a:r>
          </a:p>
        </p:txBody>
      </p:sp>
      <p:sp>
        <p:nvSpPr>
          <p:cNvPr id="19" name="TextBox 18"/>
          <p:cNvSpPr txBox="1"/>
          <p:nvPr/>
        </p:nvSpPr>
        <p:spPr>
          <a:xfrm>
            <a:off x="2457448" y="2808514"/>
            <a:ext cx="430887" cy="1079783"/>
          </a:xfrm>
          <a:prstGeom prst="rect">
            <a:avLst/>
          </a:prstGeom>
          <a:noFill/>
        </p:spPr>
        <p:txBody>
          <a:bodyPr vert="vert270" wrap="none" rtlCol="0">
            <a:spAutoFit/>
          </a:bodyPr>
          <a:lstStyle/>
          <a:p>
            <a:r>
              <a:rPr lang="en-US" sz="1600" b="1" dirty="0" err="1" smtClean="0">
                <a:solidFill>
                  <a:srgbClr val="002060"/>
                </a:solidFill>
                <a:latin typeface="Courier New" pitchFamily="49" charset="0"/>
                <a:cs typeface="Courier New" pitchFamily="49" charset="0"/>
              </a:rPr>
              <a:t>numY</a:t>
            </a:r>
            <a:r>
              <a:rPr lang="en-US" sz="1600" b="1" dirty="0" smtClean="0">
                <a:solidFill>
                  <a:srgbClr val="002060"/>
                </a:solidFill>
                <a:latin typeface="Courier New" pitchFamily="49" charset="0"/>
                <a:cs typeface="Courier New" pitchFamily="49" charset="0"/>
              </a:rPr>
              <a:t> = 3</a:t>
            </a:r>
          </a:p>
        </p:txBody>
      </p:sp>
      <p:sp>
        <p:nvSpPr>
          <p:cNvPr id="23" name="TextBox 22"/>
          <p:cNvSpPr txBox="1"/>
          <p:nvPr/>
        </p:nvSpPr>
        <p:spPr>
          <a:xfrm>
            <a:off x="5223510" y="4684933"/>
            <a:ext cx="1418978" cy="338554"/>
          </a:xfrm>
          <a:prstGeom prst="rect">
            <a:avLst/>
          </a:prstGeom>
          <a:noFill/>
        </p:spPr>
        <p:txBody>
          <a:bodyPr wrap="none" rtlCol="0">
            <a:spAutoFit/>
          </a:bodyPr>
          <a:lstStyle/>
          <a:p>
            <a:r>
              <a:rPr lang="en-US" sz="1600" b="1" dirty="0" err="1" smtClean="0">
                <a:solidFill>
                  <a:srgbClr val="002060"/>
                </a:solidFill>
                <a:latin typeface="Courier New" pitchFamily="49" charset="0"/>
                <a:cs typeface="Courier New" pitchFamily="49" charset="0"/>
              </a:rPr>
              <a:t>cellSize.x</a:t>
            </a:r>
            <a:endParaRPr lang="en-US" sz="1600" b="1" dirty="0" smtClean="0">
              <a:solidFill>
                <a:srgbClr val="002060"/>
              </a:solidFill>
              <a:latin typeface="Courier New" pitchFamily="49" charset="0"/>
              <a:cs typeface="Courier New" pitchFamily="49" charset="0"/>
            </a:endParaRPr>
          </a:p>
        </p:txBody>
      </p:sp>
      <p:sp>
        <p:nvSpPr>
          <p:cNvPr id="24" name="TextBox 23"/>
          <p:cNvSpPr txBox="1"/>
          <p:nvPr/>
        </p:nvSpPr>
        <p:spPr>
          <a:xfrm rot="16200000">
            <a:off x="5866303" y="3910404"/>
            <a:ext cx="1418978" cy="338554"/>
          </a:xfrm>
          <a:prstGeom prst="rect">
            <a:avLst/>
          </a:prstGeom>
          <a:noFill/>
        </p:spPr>
        <p:txBody>
          <a:bodyPr wrap="none" rtlCol="0">
            <a:spAutoFit/>
          </a:bodyPr>
          <a:lstStyle/>
          <a:p>
            <a:r>
              <a:rPr lang="en-US" sz="1600" b="1" dirty="0" err="1" smtClean="0">
                <a:solidFill>
                  <a:srgbClr val="002060"/>
                </a:solidFill>
                <a:latin typeface="Courier New" pitchFamily="49" charset="0"/>
                <a:cs typeface="Courier New" pitchFamily="49" charset="0"/>
              </a:rPr>
              <a:t>cellSize.y</a:t>
            </a:r>
            <a:endParaRPr lang="en-US" sz="1600" b="1" dirty="0" smtClean="0">
              <a:solidFill>
                <a:srgbClr val="002060"/>
              </a:solidFill>
              <a:latin typeface="Courier New" pitchFamily="49" charset="0"/>
              <a:cs typeface="Courier New" pitchFamily="49" charset="0"/>
            </a:endParaRPr>
          </a:p>
        </p:txBody>
      </p:sp>
      <p:sp>
        <p:nvSpPr>
          <p:cNvPr id="25" name="Right Brace 24"/>
          <p:cNvSpPr/>
          <p:nvPr/>
        </p:nvSpPr>
        <p:spPr bwMode="auto">
          <a:xfrm>
            <a:off x="6324600" y="3766186"/>
            <a:ext cx="118478" cy="786764"/>
          </a:xfrm>
          <a:prstGeom prst="rightBrace">
            <a:avLst>
              <a:gd name="adj1" fmla="val 8333"/>
              <a:gd name="adj2" fmla="val 51482"/>
            </a:avLst>
          </a:prstGeom>
          <a:ln w="9525">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26" name="Right Brace 25"/>
          <p:cNvSpPr/>
          <p:nvPr/>
        </p:nvSpPr>
        <p:spPr bwMode="auto">
          <a:xfrm rot="5400000" flipV="1">
            <a:off x="5767207" y="4256625"/>
            <a:ext cx="118478" cy="843916"/>
          </a:xfrm>
          <a:prstGeom prst="rightBrace">
            <a:avLst>
              <a:gd name="adj1" fmla="val 8333"/>
              <a:gd name="adj2" fmla="val 51482"/>
            </a:avLst>
          </a:prstGeom>
          <a:ln w="9525">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27" name="Oval 26"/>
          <p:cNvSpPr/>
          <p:nvPr/>
        </p:nvSpPr>
        <p:spPr bwMode="auto">
          <a:xfrm>
            <a:off x="2743200" y="4478374"/>
            <a:ext cx="152400" cy="1524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8" name="TextBox 27"/>
          <p:cNvSpPr txBox="1"/>
          <p:nvPr/>
        </p:nvSpPr>
        <p:spPr>
          <a:xfrm>
            <a:off x="1894147" y="4518647"/>
            <a:ext cx="925253" cy="338554"/>
          </a:xfrm>
          <a:prstGeom prst="rect">
            <a:avLst/>
          </a:prstGeom>
          <a:noFill/>
        </p:spPr>
        <p:txBody>
          <a:bodyPr wrap="none" rtlCol="0">
            <a:spAutoFit/>
          </a:bodyPr>
          <a:lstStyle/>
          <a:p>
            <a:r>
              <a:rPr lang="en-US" sz="1600" b="1" dirty="0" smtClean="0">
                <a:solidFill>
                  <a:srgbClr val="002060"/>
                </a:solidFill>
                <a:latin typeface="Courier New" pitchFamily="49" charset="0"/>
                <a:cs typeface="Courier New" pitchFamily="49" charset="0"/>
              </a:rPr>
              <a:t>origin</a:t>
            </a:r>
          </a:p>
        </p:txBody>
      </p:sp>
      <p:grpSp>
        <p:nvGrpSpPr>
          <p:cNvPr id="29" name="Group 15"/>
          <p:cNvGrpSpPr/>
          <p:nvPr/>
        </p:nvGrpSpPr>
        <p:grpSpPr>
          <a:xfrm>
            <a:off x="7010400" y="3105150"/>
            <a:ext cx="1143000" cy="1252954"/>
            <a:chOff x="7010400" y="3105150"/>
            <a:chExt cx="1143000" cy="1252954"/>
          </a:xfrm>
        </p:grpSpPr>
        <p:cxnSp>
          <p:nvCxnSpPr>
            <p:cNvPr id="32" name="Straight Arrow Connector 3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4" name="TextBox 3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35" name="TextBox 3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Tree>
    <p:extLst>
      <p:ext uri="{BB962C8B-B14F-4D97-AF65-F5344CB8AC3E}">
        <p14:creationId xmlns:p14="http://schemas.microsoft.com/office/powerpoint/2010/main" val="186365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9" name="Straight Connector 38"/>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a:t>Overview of uniform grids</a:t>
            </a:r>
          </a:p>
        </p:txBody>
      </p:sp>
      <p:sp>
        <p:nvSpPr>
          <p:cNvPr id="3" name="Content Placeholder 2"/>
          <p:cNvSpPr>
            <a:spLocks noGrp="1"/>
          </p:cNvSpPr>
          <p:nvPr>
            <p:ph sz="quarter" idx="10"/>
          </p:nvPr>
        </p:nvSpPr>
        <p:spPr/>
        <p:txBody>
          <a:bodyPr/>
          <a:lstStyle/>
          <a:p>
            <a:pPr lvl="0"/>
            <a:r>
              <a:rPr lang="en-US" dirty="0" smtClean="0"/>
              <a:t>Spatial index of a cell: (i, j) or (i, j, k)</a:t>
            </a:r>
          </a:p>
        </p:txBody>
      </p:sp>
      <p:grpSp>
        <p:nvGrpSpPr>
          <p:cNvPr id="4" name="Group 15"/>
          <p:cNvGrpSpPr/>
          <p:nvPr/>
        </p:nvGrpSpPr>
        <p:grpSpPr>
          <a:xfrm>
            <a:off x="6821439" y="3020786"/>
            <a:ext cx="1331961" cy="1379764"/>
            <a:chOff x="6821439" y="3020786"/>
            <a:chExt cx="1331961" cy="137976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624088" y="4061996"/>
              <a:ext cx="529312" cy="338554"/>
            </a:xfrm>
            <a:prstGeom prst="rect">
              <a:avLst/>
            </a:prstGeom>
            <a:noFill/>
          </p:spPr>
          <p:txBody>
            <a:bodyPr wrap="none" rtlCol="0">
              <a:spAutoFit/>
            </a:bodyPr>
            <a:lstStyle/>
            <a:p>
              <a:r>
                <a:rPr lang="en-US" sz="1600" dirty="0" smtClean="0">
                  <a:solidFill>
                    <a:srgbClr val="002060"/>
                  </a:solidFill>
                </a:rPr>
                <a:t>X, i</a:t>
              </a:r>
              <a:endParaRPr lang="en-US" sz="1600" dirty="0">
                <a:solidFill>
                  <a:srgbClr val="002060"/>
                </a:solidFill>
              </a:endParaRPr>
            </a:p>
          </p:txBody>
        </p:sp>
        <p:sp>
          <p:nvSpPr>
            <p:cNvPr id="11" name="TextBox 10"/>
            <p:cNvSpPr txBox="1"/>
            <p:nvPr/>
          </p:nvSpPr>
          <p:spPr>
            <a:xfrm>
              <a:off x="6821439" y="3020786"/>
              <a:ext cx="500265" cy="338554"/>
            </a:xfrm>
            <a:prstGeom prst="rect">
              <a:avLst/>
            </a:prstGeom>
            <a:noFill/>
          </p:spPr>
          <p:txBody>
            <a:bodyPr wrap="none" rtlCol="0">
              <a:spAutoFit/>
            </a:bodyPr>
            <a:lstStyle/>
            <a:p>
              <a:r>
                <a:rPr lang="en-US" sz="1600" dirty="0" smtClean="0">
                  <a:solidFill>
                    <a:srgbClr val="002060"/>
                  </a:solidFill>
                </a:rPr>
                <a:t>Y, j</a:t>
              </a:r>
            </a:p>
          </p:txBody>
        </p:sp>
      </p:grpSp>
      <p:sp>
        <p:nvSpPr>
          <p:cNvPr id="20" name="Slide Number Placeholder 19"/>
          <p:cNvSpPr>
            <a:spLocks noGrp="1"/>
          </p:cNvSpPr>
          <p:nvPr>
            <p:ph type="sldNum" sz="quarter" idx="11"/>
          </p:nvPr>
        </p:nvSpPr>
        <p:spPr/>
        <p:txBody>
          <a:bodyPr/>
          <a:lstStyle/>
          <a:p>
            <a:fld id="{C99FFD53-9629-4009-892B-34DB58648257}" type="slidenum">
              <a:rPr lang="en-US" smtClean="0"/>
              <a:pPr/>
              <a:t>14</a:t>
            </a:fld>
            <a:endParaRPr lang="en-US"/>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0" name="TextBox 29"/>
          <p:cNvSpPr txBox="1"/>
          <p:nvPr/>
        </p:nvSpPr>
        <p:spPr>
          <a:xfrm>
            <a:off x="2841172" y="4004848"/>
            <a:ext cx="801823" cy="338554"/>
          </a:xfrm>
          <a:prstGeom prst="rect">
            <a:avLst/>
          </a:prstGeom>
          <a:noFill/>
        </p:spPr>
        <p:txBody>
          <a:bodyPr wrap="none" rtlCol="0">
            <a:spAutoFit/>
          </a:bodyPr>
          <a:lstStyle/>
          <a:p>
            <a:r>
              <a:rPr lang="en-US" sz="1600" b="1" dirty="0" smtClean="0">
                <a:solidFill>
                  <a:srgbClr val="002060"/>
                </a:solidFill>
                <a:latin typeface="Courier New" pitchFamily="49" charset="0"/>
                <a:cs typeface="Courier New" pitchFamily="49" charset="0"/>
              </a:rPr>
              <a:t>(0,0)</a:t>
            </a:r>
          </a:p>
        </p:txBody>
      </p:sp>
      <p:sp>
        <p:nvSpPr>
          <p:cNvPr id="31" name="TextBox 30"/>
          <p:cNvSpPr txBox="1"/>
          <p:nvPr/>
        </p:nvSpPr>
        <p:spPr>
          <a:xfrm>
            <a:off x="4567333" y="3189468"/>
            <a:ext cx="801822" cy="338554"/>
          </a:xfrm>
          <a:prstGeom prst="rect">
            <a:avLst/>
          </a:prstGeom>
          <a:noFill/>
        </p:spPr>
        <p:txBody>
          <a:bodyPr wrap="none" rtlCol="0">
            <a:spAutoFit/>
          </a:bodyPr>
          <a:lstStyle/>
          <a:p>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i,j</a:t>
            </a:r>
            <a:r>
              <a:rPr lang="en-US" sz="1600" b="1" dirty="0" smtClean="0">
                <a:solidFill>
                  <a:srgbClr val="002060"/>
                </a:solidFill>
                <a:latin typeface="Courier New" pitchFamily="49" charset="0"/>
                <a:cs typeface="Courier New" pitchFamily="49" charset="0"/>
              </a:rPr>
              <a:t>)</a:t>
            </a:r>
          </a:p>
        </p:txBody>
      </p:sp>
    </p:spTree>
    <p:extLst>
      <p:ext uri="{BB962C8B-B14F-4D97-AF65-F5344CB8AC3E}">
        <p14:creationId xmlns:p14="http://schemas.microsoft.com/office/powerpoint/2010/main" val="327200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9" name="Straight Connector 38"/>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a:t>Overview of uniform grids</a:t>
            </a:r>
          </a:p>
        </p:txBody>
      </p:sp>
      <p:sp>
        <p:nvSpPr>
          <p:cNvPr id="3" name="Content Placeholder 2"/>
          <p:cNvSpPr>
            <a:spLocks noGrp="1"/>
          </p:cNvSpPr>
          <p:nvPr>
            <p:ph sz="quarter" idx="10"/>
          </p:nvPr>
        </p:nvSpPr>
        <p:spPr/>
        <p:txBody>
          <a:bodyPr/>
          <a:lstStyle/>
          <a:p>
            <a:pPr lvl="0"/>
            <a:r>
              <a:rPr lang="en-US" dirty="0" smtClean="0"/>
              <a:t>Logical address of a cell: memory location</a:t>
            </a:r>
          </a:p>
        </p:txBody>
      </p:sp>
      <p:grpSp>
        <p:nvGrpSpPr>
          <p:cNvPr id="4" name="Group 15"/>
          <p:cNvGrpSpPr/>
          <p:nvPr/>
        </p:nvGrpSpPr>
        <p:grpSpPr>
          <a:xfrm>
            <a:off x="6821439" y="3020786"/>
            <a:ext cx="1331961" cy="1379764"/>
            <a:chOff x="6821439" y="3020786"/>
            <a:chExt cx="1331961" cy="137976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624088" y="4061996"/>
              <a:ext cx="529312" cy="338554"/>
            </a:xfrm>
            <a:prstGeom prst="rect">
              <a:avLst/>
            </a:prstGeom>
            <a:noFill/>
          </p:spPr>
          <p:txBody>
            <a:bodyPr wrap="none" rtlCol="0">
              <a:spAutoFit/>
            </a:bodyPr>
            <a:lstStyle/>
            <a:p>
              <a:r>
                <a:rPr lang="en-US" sz="1600" dirty="0" smtClean="0">
                  <a:solidFill>
                    <a:srgbClr val="002060"/>
                  </a:solidFill>
                </a:rPr>
                <a:t>X, i</a:t>
              </a:r>
              <a:endParaRPr lang="en-US" sz="1600" dirty="0">
                <a:solidFill>
                  <a:srgbClr val="002060"/>
                </a:solidFill>
              </a:endParaRPr>
            </a:p>
          </p:txBody>
        </p:sp>
        <p:sp>
          <p:nvSpPr>
            <p:cNvPr id="11" name="TextBox 10"/>
            <p:cNvSpPr txBox="1"/>
            <p:nvPr/>
          </p:nvSpPr>
          <p:spPr>
            <a:xfrm>
              <a:off x="6821439" y="3020786"/>
              <a:ext cx="500265" cy="338554"/>
            </a:xfrm>
            <a:prstGeom prst="rect">
              <a:avLst/>
            </a:prstGeom>
            <a:noFill/>
          </p:spPr>
          <p:txBody>
            <a:bodyPr wrap="none" rtlCol="0">
              <a:spAutoFit/>
            </a:bodyPr>
            <a:lstStyle/>
            <a:p>
              <a:r>
                <a:rPr lang="en-US" sz="1600" dirty="0" smtClean="0">
                  <a:solidFill>
                    <a:srgbClr val="002060"/>
                  </a:solidFill>
                </a:rPr>
                <a:t>Y, j</a:t>
              </a:r>
            </a:p>
          </p:txBody>
        </p:sp>
      </p:grpSp>
      <p:sp>
        <p:nvSpPr>
          <p:cNvPr id="20" name="Slide Number Placeholder 19"/>
          <p:cNvSpPr>
            <a:spLocks noGrp="1"/>
          </p:cNvSpPr>
          <p:nvPr>
            <p:ph type="sldNum" sz="quarter" idx="11"/>
          </p:nvPr>
        </p:nvSpPr>
        <p:spPr/>
        <p:txBody>
          <a:bodyPr/>
          <a:lstStyle/>
          <a:p>
            <a:fld id="{C99FFD53-9629-4009-892B-34DB58648257}" type="slidenum">
              <a:rPr lang="en-US" smtClean="0"/>
              <a:pPr/>
              <a:t>15</a:t>
            </a:fld>
            <a:endParaRPr lang="en-US"/>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457200" y="2927811"/>
            <a:ext cx="2262158" cy="707886"/>
          </a:xfrm>
          <a:prstGeom prst="rect">
            <a:avLst/>
          </a:prstGeom>
          <a:noFill/>
        </p:spPr>
        <p:txBody>
          <a:bodyPr wrap="none" rtlCol="0">
            <a:spAutoFit/>
          </a:bodyPr>
          <a:lstStyle/>
          <a:p>
            <a:pPr algn="l"/>
            <a:r>
              <a:rPr lang="en-US" sz="2000" dirty="0" smtClean="0">
                <a:solidFill>
                  <a:srgbClr val="002060"/>
                </a:solidFill>
              </a:rPr>
              <a:t>Cell</a:t>
            </a:r>
          </a:p>
          <a:p>
            <a:pPr algn="l"/>
            <a:r>
              <a:rPr lang="en-US" sz="2000" dirty="0" smtClean="0">
                <a:solidFill>
                  <a:srgbClr val="002060"/>
                </a:solidFill>
              </a:rPr>
              <a:t>Address = f(i, j)</a:t>
            </a:r>
          </a:p>
        </p:txBody>
      </p:sp>
      <p:sp>
        <p:nvSpPr>
          <p:cNvPr id="19" name="TextBox 18"/>
          <p:cNvSpPr txBox="1"/>
          <p:nvPr/>
        </p:nvSpPr>
        <p:spPr>
          <a:xfrm>
            <a:off x="4567333" y="3189468"/>
            <a:ext cx="801822" cy="338554"/>
          </a:xfrm>
          <a:prstGeom prst="rect">
            <a:avLst/>
          </a:prstGeom>
          <a:noFill/>
        </p:spPr>
        <p:txBody>
          <a:bodyPr wrap="none" rtlCol="0">
            <a:spAutoFit/>
          </a:bodyPr>
          <a:lstStyle/>
          <a:p>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i,j</a:t>
            </a:r>
            <a:r>
              <a:rPr lang="en-US" sz="1600" b="1" dirty="0" smtClean="0">
                <a:solidFill>
                  <a:srgbClr val="002060"/>
                </a:solidFill>
                <a:latin typeface="Courier New" pitchFamily="49" charset="0"/>
                <a:cs typeface="Courier New" pitchFamily="49" charset="0"/>
              </a:rPr>
              <a:t>)</a:t>
            </a:r>
          </a:p>
        </p:txBody>
      </p:sp>
      <p:grpSp>
        <p:nvGrpSpPr>
          <p:cNvPr id="18" name="Group 17"/>
          <p:cNvGrpSpPr/>
          <p:nvPr/>
        </p:nvGrpSpPr>
        <p:grpSpPr>
          <a:xfrm>
            <a:off x="2992755" y="3492680"/>
            <a:ext cx="2929523" cy="834390"/>
            <a:chOff x="2992755" y="3337560"/>
            <a:chExt cx="2929523" cy="834390"/>
          </a:xfrm>
          <a:effectLst>
            <a:outerShdw blurRad="50800" dist="38100" dir="2700000" algn="tl" rotWithShape="0">
              <a:prstClr val="black">
                <a:alpha val="40000"/>
              </a:prstClr>
            </a:outerShdw>
          </a:effectLst>
        </p:grpSpPr>
        <p:cxnSp>
          <p:nvCxnSpPr>
            <p:cNvPr id="13" name="Straight Arrow Connector 12"/>
            <p:cNvCxnSpPr/>
            <p:nvPr/>
          </p:nvCxnSpPr>
          <p:spPr bwMode="auto">
            <a:xfrm>
              <a:off x="3200400" y="3337790"/>
              <a:ext cx="1485900" cy="595"/>
            </a:xfrm>
            <a:prstGeom prst="straightConnector1">
              <a:avLst/>
            </a:prstGeom>
            <a:ln w="38100">
              <a:solidFill>
                <a:srgbClr val="C09200"/>
              </a:solidFill>
              <a:headEnd type="none" w="med" len="med"/>
              <a:tailEnd type="arrow"/>
            </a:ln>
            <a:effectLst/>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p:nvPr/>
          </p:nvCxnSpPr>
          <p:spPr bwMode="auto">
            <a:xfrm>
              <a:off x="3200400" y="4171355"/>
              <a:ext cx="2514600" cy="0"/>
            </a:xfrm>
            <a:prstGeom prst="straightConnector1">
              <a:avLst/>
            </a:prstGeom>
            <a:ln w="38100">
              <a:solidFill>
                <a:srgbClr val="C09200"/>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bwMode="auto">
            <a:xfrm>
              <a:off x="3200400" y="3755570"/>
              <a:ext cx="2514600" cy="0"/>
            </a:xfrm>
            <a:prstGeom prst="straightConnector1">
              <a:avLst/>
            </a:prstGeom>
            <a:ln w="38100">
              <a:solidFill>
                <a:srgbClr val="C09200"/>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7" name="Arc 16"/>
            <p:cNvSpPr/>
            <p:nvPr/>
          </p:nvSpPr>
          <p:spPr bwMode="auto">
            <a:xfrm>
              <a:off x="5505450" y="3755122"/>
              <a:ext cx="416828" cy="416828"/>
            </a:xfrm>
            <a:prstGeom prst="arc">
              <a:avLst>
                <a:gd name="adj1" fmla="val 16200000"/>
                <a:gd name="adj2" fmla="val 5540382"/>
              </a:avLst>
            </a:prstGeom>
            <a:ln w="38100">
              <a:solidFill>
                <a:srgbClr val="C09200"/>
              </a:solidFill>
              <a:headEnd type="none" w="med" len="med"/>
              <a:tailEnd type="none"/>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28" name="Arc 27"/>
            <p:cNvSpPr/>
            <p:nvPr/>
          </p:nvSpPr>
          <p:spPr bwMode="auto">
            <a:xfrm flipH="1">
              <a:off x="2992755" y="3337560"/>
              <a:ext cx="416828" cy="416828"/>
            </a:xfrm>
            <a:prstGeom prst="arc">
              <a:avLst>
                <a:gd name="adj1" fmla="val 16200000"/>
                <a:gd name="adj2" fmla="val 5540382"/>
              </a:avLst>
            </a:prstGeom>
            <a:ln w="38100">
              <a:solidFill>
                <a:srgbClr val="C09200"/>
              </a:solidFill>
              <a:headEnd type="none" w="med" len="med"/>
              <a:tailEnd type="none"/>
            </a:ln>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33353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r>
              <a:rPr lang="en-US" smtClean="0"/>
              <a:t>: </a:t>
            </a:r>
            <a:r>
              <a:rPr lang="en-US"/>
              <a:t>i</a:t>
            </a:r>
            <a:r>
              <a:rPr lang="en-US" smtClean="0"/>
              <a:t>deas</a:t>
            </a:r>
            <a:endParaRPr lang="en-US" dirty="0"/>
          </a:p>
        </p:txBody>
      </p:sp>
      <p:sp>
        <p:nvSpPr>
          <p:cNvPr id="3" name="Content Placeholder 2"/>
          <p:cNvSpPr>
            <a:spLocks noGrp="1"/>
          </p:cNvSpPr>
          <p:nvPr>
            <p:ph sz="quarter" idx="10"/>
          </p:nvPr>
        </p:nvSpPr>
        <p:spPr>
          <a:xfrm>
            <a:off x="533400" y="1504950"/>
            <a:ext cx="8077200" cy="2743200"/>
          </a:xfrm>
        </p:spPr>
        <p:txBody>
          <a:bodyPr/>
          <a:lstStyle/>
          <a:p>
            <a:r>
              <a:rPr lang="en-US" dirty="0" smtClean="0"/>
              <a:t>Conceptual data structures</a:t>
            </a:r>
          </a:p>
        </p:txBody>
      </p:sp>
      <p:sp>
        <p:nvSpPr>
          <p:cNvPr id="4" name="TextBox 3"/>
          <p:cNvSpPr txBox="1"/>
          <p:nvPr/>
        </p:nvSpPr>
        <p:spPr>
          <a:xfrm>
            <a:off x="542703" y="2038350"/>
            <a:ext cx="4117153" cy="2554545"/>
          </a:xfrm>
          <a:prstGeom prst="rect">
            <a:avLst/>
          </a:prstGeom>
          <a:noFill/>
        </p:spPr>
        <p:txBody>
          <a:bodyPr wrap="none" rtlCol="0">
            <a:spAutoFit/>
          </a:bodyPr>
          <a:lstStyle/>
          <a:p>
            <a:pPr algn="l"/>
            <a:r>
              <a:rPr lang="en-US" sz="1600" b="1" dirty="0">
                <a:solidFill>
                  <a:srgbClr val="002060"/>
                </a:solidFill>
                <a:latin typeface="Courier New" pitchFamily="49" charset="0"/>
                <a:cs typeface="Courier New" pitchFamily="49" charset="0"/>
              </a:rPr>
              <a:t>Grid2D</a:t>
            </a:r>
          </a:p>
          <a:p>
            <a:pPr algn="l"/>
            <a:r>
              <a:rPr lang="en-US" sz="1600" b="1" dirty="0" smtClean="0">
                <a:solidFill>
                  <a:srgbClr val="002060"/>
                </a:solidFill>
                <a:latin typeface="Courier New" pitchFamily="49" charset="0"/>
                <a:cs typeface="Courier New" pitchFamily="49" charset="0"/>
              </a:rPr>
              <a:t>{</a:t>
            </a:r>
          </a:p>
          <a:p>
            <a:pPr algn="l"/>
            <a:r>
              <a:rPr lang="en-US" sz="1600" b="1" dirty="0" smtClean="0">
                <a:solidFill>
                  <a:srgbClr val="002060"/>
                </a:solidFill>
                <a:latin typeface="Courier New" pitchFamily="49" charset="0"/>
                <a:cs typeface="Courier New" pitchFamily="49" charset="0"/>
              </a:rPr>
              <a:t>  …</a:t>
            </a:r>
            <a:endParaRPr lang="en-US" sz="1600" b="1" dirty="0">
              <a:solidFill>
                <a:srgbClr val="002060"/>
              </a:solidFill>
              <a:latin typeface="Courier New" pitchFamily="49" charset="0"/>
              <a:cs typeface="Courier New" pitchFamily="49" charset="0"/>
            </a:endParaRPr>
          </a:p>
          <a:p>
            <a:pPr algn="l">
              <a:tabLst>
                <a:tab pos="227013" algn="l"/>
              </a:tabLst>
            </a:pPr>
            <a:r>
              <a:rPr lang="en-US" sz="1600" b="1" dirty="0">
                <a:solidFill>
                  <a:srgbClr val="002060"/>
                </a:solidFill>
                <a:latin typeface="Courier New" pitchFamily="49" charset="0"/>
                <a:cs typeface="Courier New" pitchFamily="49" charset="0"/>
              </a:rPr>
              <a:t>	Container&lt;Cell&gt; </a:t>
            </a:r>
            <a:r>
              <a:rPr lang="en-US" sz="1600" b="1" dirty="0" err="1">
                <a:solidFill>
                  <a:srgbClr val="002060"/>
                </a:solidFill>
                <a:latin typeface="Courier New" pitchFamily="49" charset="0"/>
                <a:cs typeface="Courier New" pitchFamily="49" charset="0"/>
              </a:rPr>
              <a:t>gridCells</a:t>
            </a:r>
            <a:r>
              <a:rPr lang="en-US" sz="1600" b="1" dirty="0">
                <a:solidFill>
                  <a:srgbClr val="002060"/>
                </a:solidFill>
                <a:latin typeface="Courier New" pitchFamily="49" charset="0"/>
                <a:cs typeface="Courier New" pitchFamily="49" charset="0"/>
              </a:rPr>
              <a:t>;</a:t>
            </a:r>
          </a:p>
          <a:p>
            <a:pPr algn="l">
              <a:tabLst>
                <a:tab pos="227013" algn="l"/>
              </a:tabLst>
            </a:pPr>
            <a:r>
              <a:rPr lang="en-US" sz="1600" b="1" dirty="0" smtClean="0">
                <a:solidFill>
                  <a:srgbClr val="002060"/>
                </a:solidFill>
                <a:latin typeface="Courier New" pitchFamily="49" charset="0"/>
                <a:cs typeface="Courier New" pitchFamily="49" charset="0"/>
              </a:rPr>
              <a:t>}</a:t>
            </a:r>
          </a:p>
          <a:p>
            <a:pPr algn="l">
              <a:tabLst>
                <a:tab pos="227013" algn="l"/>
              </a:tabLst>
            </a:pPr>
            <a:endParaRPr lang="en-US" sz="1600" b="1" dirty="0">
              <a:solidFill>
                <a:srgbClr val="002060"/>
              </a:solidFill>
              <a:latin typeface="Courier New" pitchFamily="49" charset="0"/>
              <a:cs typeface="Courier New" pitchFamily="49" charset="0"/>
            </a:endParaRPr>
          </a:p>
          <a:p>
            <a:pPr algn="l"/>
            <a:r>
              <a:rPr lang="en-US" sz="1600" b="1" dirty="0" smtClean="0">
                <a:solidFill>
                  <a:srgbClr val="002060"/>
                </a:solidFill>
                <a:latin typeface="Courier New" pitchFamily="49" charset="0"/>
                <a:cs typeface="Courier New" pitchFamily="49" charset="0"/>
              </a:rPr>
              <a:t>Cell</a:t>
            </a:r>
          </a:p>
          <a:p>
            <a:pPr algn="l"/>
            <a:r>
              <a:rPr lang="en-US" sz="1600" b="1" dirty="0" smtClean="0">
                <a:solidFill>
                  <a:srgbClr val="002060"/>
                </a:solidFill>
                <a:latin typeface="Courier New" pitchFamily="49" charset="0"/>
                <a:cs typeface="Courier New" pitchFamily="49" charset="0"/>
              </a:rPr>
              <a:t>{</a:t>
            </a:r>
          </a:p>
          <a:p>
            <a:pPr algn="l">
              <a:tabLst>
                <a:tab pos="227013" algn="l"/>
              </a:tabLst>
            </a:pPr>
            <a:r>
              <a:rPr lang="en-US" sz="1600" b="1" dirty="0" smtClean="0">
                <a:solidFill>
                  <a:srgbClr val="002060"/>
                </a:solidFill>
                <a:latin typeface="Courier New" pitchFamily="49" charset="0"/>
                <a:cs typeface="Courier New" pitchFamily="49" charset="0"/>
              </a:rPr>
              <a:t>	Container&lt;Object&gt; </a:t>
            </a:r>
            <a:r>
              <a:rPr lang="en-US" sz="1600" b="1" dirty="0" err="1" smtClean="0">
                <a:solidFill>
                  <a:srgbClr val="002060"/>
                </a:solidFill>
                <a:latin typeface="Courier New" pitchFamily="49" charset="0"/>
                <a:cs typeface="Courier New" pitchFamily="49" charset="0"/>
              </a:rPr>
              <a:t>gameObjects</a:t>
            </a:r>
            <a:r>
              <a:rPr lang="en-US" sz="1600" b="1" dirty="0" smtClean="0">
                <a:solidFill>
                  <a:srgbClr val="002060"/>
                </a:solidFill>
                <a:latin typeface="Courier New" pitchFamily="49" charset="0"/>
                <a:cs typeface="Courier New" pitchFamily="49" charset="0"/>
              </a:rPr>
              <a:t>;</a:t>
            </a:r>
          </a:p>
          <a:p>
            <a:pPr algn="l"/>
            <a:r>
              <a:rPr lang="en-US" sz="1600" b="1" dirty="0" smtClean="0">
                <a:solidFill>
                  <a:srgbClr val="002060"/>
                </a:solidFill>
                <a:latin typeface="Courier New" pitchFamily="49" charset="0"/>
                <a:cs typeface="Courier New" pitchFamily="49" charset="0"/>
              </a:rPr>
              <a:t>}</a:t>
            </a:r>
          </a:p>
        </p:txBody>
      </p:sp>
      <p:sp>
        <p:nvSpPr>
          <p:cNvPr id="5" name="Slide Number Placeholder 4"/>
          <p:cNvSpPr>
            <a:spLocks noGrp="1"/>
          </p:cNvSpPr>
          <p:nvPr>
            <p:ph type="sldNum" sz="quarter" idx="11"/>
          </p:nvPr>
        </p:nvSpPr>
        <p:spPr/>
        <p:txBody>
          <a:bodyPr/>
          <a:lstStyle/>
          <a:p>
            <a:fld id="{C99FFD53-9629-4009-892B-34DB58648257}" type="slidenum">
              <a:rPr lang="en-US" smtClean="0"/>
              <a:pPr/>
              <a:t>16</a:t>
            </a:fld>
            <a:endParaRPr lang="en-US"/>
          </a:p>
        </p:txBody>
      </p:sp>
      <p:grpSp>
        <p:nvGrpSpPr>
          <p:cNvPr id="34" name="Group 33"/>
          <p:cNvGrpSpPr/>
          <p:nvPr/>
        </p:nvGrpSpPr>
        <p:grpSpPr>
          <a:xfrm>
            <a:off x="8116621" y="3896459"/>
            <a:ext cx="907522" cy="994824"/>
            <a:chOff x="7010400" y="3105150"/>
            <a:chExt cx="1143000" cy="1252954"/>
          </a:xfrm>
        </p:grpSpPr>
        <p:cxnSp>
          <p:nvCxnSpPr>
            <p:cNvPr id="35" name="Straight Arrow Connector 3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7" name="TextBox 36"/>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38" name="TextBox 37"/>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18" name="Group 17"/>
          <p:cNvGrpSpPr/>
          <p:nvPr/>
        </p:nvGrpSpPr>
        <p:grpSpPr>
          <a:xfrm>
            <a:off x="5214501" y="2614196"/>
            <a:ext cx="2365060" cy="1681820"/>
            <a:chOff x="5331140" y="2038350"/>
            <a:chExt cx="3429000" cy="2438400"/>
          </a:xfrm>
        </p:grpSpPr>
        <p:sp>
          <p:nvSpPr>
            <p:cNvPr id="19" name="Rectangle 18"/>
            <p:cNvSpPr/>
            <p:nvPr/>
          </p:nvSpPr>
          <p:spPr bwMode="auto">
            <a:xfrm>
              <a:off x="5331140" y="20383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4" name="Straight Connector 23"/>
            <p:cNvCxnSpPr/>
            <p:nvPr/>
          </p:nvCxnSpPr>
          <p:spPr bwMode="auto">
            <a:xfrm>
              <a:off x="7045640"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6177729"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bwMode="auto">
            <a:xfrm>
              <a:off x="7913551"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bwMode="auto">
            <a:xfrm>
              <a:off x="5331140" y="28516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bwMode="auto">
            <a:xfrm>
              <a:off x="5331140" y="3689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sp>
        <p:nvSpPr>
          <p:cNvPr id="29" name="Oval 28"/>
          <p:cNvSpPr/>
          <p:nvPr/>
        </p:nvSpPr>
        <p:spPr bwMode="auto">
          <a:xfrm>
            <a:off x="5132839" y="4224594"/>
            <a:ext cx="152400" cy="1524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array of cells</a:t>
            </a:r>
            <a:endParaRPr lang="en-US" dirty="0"/>
          </a:p>
        </p:txBody>
      </p:sp>
      <p:sp>
        <p:nvSpPr>
          <p:cNvPr id="3" name="Content Placeholder 2"/>
          <p:cNvSpPr>
            <a:spLocks noGrp="1"/>
          </p:cNvSpPr>
          <p:nvPr>
            <p:ph sz="quarter" idx="10"/>
          </p:nvPr>
        </p:nvSpPr>
        <p:spPr/>
        <p:txBody>
          <a:bodyPr/>
          <a:lstStyle/>
          <a:p>
            <a:r>
              <a:rPr lang="en-US" smtClean="0"/>
              <a:t>A naïve UniformGrid data structure</a:t>
            </a:r>
            <a:endParaRPr lang="en-US" dirty="0" smtClean="0"/>
          </a:p>
        </p:txBody>
      </p:sp>
      <p:sp>
        <p:nvSpPr>
          <p:cNvPr id="6" name="Slide Number Placeholder 5"/>
          <p:cNvSpPr>
            <a:spLocks noGrp="1"/>
          </p:cNvSpPr>
          <p:nvPr>
            <p:ph type="sldNum" sz="quarter" idx="11"/>
          </p:nvPr>
        </p:nvSpPr>
        <p:spPr/>
        <p:txBody>
          <a:bodyPr/>
          <a:lstStyle/>
          <a:p>
            <a:fld id="{C99FFD53-9629-4009-892B-34DB58648257}" type="slidenum">
              <a:rPr lang="en-US" smtClean="0"/>
              <a:pPr/>
              <a:t>17</a:t>
            </a:fld>
            <a:endParaRPr lang="en-US" dirty="0"/>
          </a:p>
        </p:txBody>
      </p:sp>
      <p:grpSp>
        <p:nvGrpSpPr>
          <p:cNvPr id="7" name="Group 6"/>
          <p:cNvGrpSpPr/>
          <p:nvPr/>
        </p:nvGrpSpPr>
        <p:grpSpPr>
          <a:xfrm>
            <a:off x="5214501" y="2614196"/>
            <a:ext cx="2365060" cy="1681820"/>
            <a:chOff x="5331140" y="2038350"/>
            <a:chExt cx="3429000" cy="2438400"/>
          </a:xfrm>
        </p:grpSpPr>
        <p:sp>
          <p:nvSpPr>
            <p:cNvPr id="8" name="Rectangle 7"/>
            <p:cNvSpPr/>
            <p:nvPr/>
          </p:nvSpPr>
          <p:spPr bwMode="auto">
            <a:xfrm>
              <a:off x="5331140" y="20383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9" name="Straight Connector 8"/>
            <p:cNvCxnSpPr/>
            <p:nvPr/>
          </p:nvCxnSpPr>
          <p:spPr bwMode="auto">
            <a:xfrm>
              <a:off x="7045640"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bwMode="auto">
            <a:xfrm>
              <a:off x="6177729"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1" name="Straight Connector 10"/>
            <p:cNvCxnSpPr/>
            <p:nvPr/>
          </p:nvCxnSpPr>
          <p:spPr bwMode="auto">
            <a:xfrm>
              <a:off x="7913551"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bwMode="auto">
            <a:xfrm>
              <a:off x="5331140" y="28516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bwMode="auto">
            <a:xfrm>
              <a:off x="5331140" y="3689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grpSp>
        <p:nvGrpSpPr>
          <p:cNvPr id="16" name="Group 15"/>
          <p:cNvGrpSpPr/>
          <p:nvPr/>
        </p:nvGrpSpPr>
        <p:grpSpPr>
          <a:xfrm>
            <a:off x="8116621" y="3896459"/>
            <a:ext cx="907522" cy="994824"/>
            <a:chOff x="7010400" y="3105150"/>
            <a:chExt cx="1143000" cy="1252954"/>
          </a:xfrm>
        </p:grpSpPr>
        <p:cxnSp>
          <p:nvCxnSpPr>
            <p:cNvPr id="17" name="Straight Arrow Connector 16"/>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20" name="TextBox 19"/>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5" name="Oval 24"/>
          <p:cNvSpPr/>
          <p:nvPr/>
        </p:nvSpPr>
        <p:spPr bwMode="auto">
          <a:xfrm>
            <a:off x="5132839" y="4224594"/>
            <a:ext cx="152400" cy="1524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0" name="TextBox 29"/>
          <p:cNvSpPr txBox="1"/>
          <p:nvPr/>
        </p:nvSpPr>
        <p:spPr>
          <a:xfrm>
            <a:off x="542703" y="2038350"/>
            <a:ext cx="4117153" cy="2554545"/>
          </a:xfrm>
          <a:prstGeom prst="rect">
            <a:avLst/>
          </a:prstGeom>
          <a:noFill/>
        </p:spPr>
        <p:txBody>
          <a:bodyPr wrap="none" rtlCol="0">
            <a:spAutoFit/>
          </a:bodyPr>
          <a:lstStyle/>
          <a:p>
            <a:pPr algn="l"/>
            <a:r>
              <a:rPr lang="en-US" sz="1600" b="1" dirty="0">
                <a:solidFill>
                  <a:srgbClr val="002060"/>
                </a:solidFill>
                <a:latin typeface="Courier New" pitchFamily="49" charset="0"/>
                <a:cs typeface="Courier New" pitchFamily="49" charset="0"/>
              </a:rPr>
              <a:t>NaiveUniformGrid2D</a:t>
            </a:r>
          </a:p>
          <a:p>
            <a:pPr algn="l"/>
            <a:r>
              <a:rPr lang="en-US" sz="1600" b="1" dirty="0" smtClean="0">
                <a:solidFill>
                  <a:srgbClr val="002060"/>
                </a:solidFill>
                <a:latin typeface="Courier New" pitchFamily="49" charset="0"/>
                <a:cs typeface="Courier New" pitchFamily="49" charset="0"/>
              </a:rPr>
              <a:t>{</a:t>
            </a:r>
          </a:p>
          <a:p>
            <a:pPr algn="l"/>
            <a:r>
              <a:rPr lang="en-US" sz="1600" b="1" dirty="0">
                <a:solidFill>
                  <a:srgbClr val="002060"/>
                </a:solidFill>
                <a:latin typeface="Courier New" pitchFamily="49" charset="0"/>
                <a:cs typeface="Courier New" pitchFamily="49" charset="0"/>
              </a:rPr>
              <a:t> </a:t>
            </a:r>
            <a:r>
              <a:rPr lang="en-US" sz="1600" b="1" dirty="0" smtClean="0">
                <a:solidFill>
                  <a:srgbClr val="002060"/>
                </a:solidFill>
                <a:latin typeface="Courier New" pitchFamily="49" charset="0"/>
                <a:cs typeface="Courier New" pitchFamily="49" charset="0"/>
              </a:rPr>
              <a:t> …</a:t>
            </a:r>
            <a:endParaRPr lang="en-US" sz="1600" b="1" dirty="0">
              <a:solidFill>
                <a:srgbClr val="002060"/>
              </a:solidFill>
              <a:latin typeface="Courier New" pitchFamily="49" charset="0"/>
              <a:cs typeface="Courier New" pitchFamily="49" charset="0"/>
            </a:endParaRPr>
          </a:p>
          <a:p>
            <a:pPr algn="l">
              <a:tabLst>
                <a:tab pos="227013" algn="l"/>
              </a:tabLst>
            </a:pPr>
            <a:r>
              <a:rPr lang="en-US" sz="1600" b="1" dirty="0">
                <a:solidFill>
                  <a:srgbClr val="002060"/>
                </a:solidFill>
                <a:latin typeface="Courier New" pitchFamily="49" charset="0"/>
                <a:cs typeface="Courier New" pitchFamily="49" charset="0"/>
              </a:rPr>
              <a:t>	Array&lt;Cell&gt; </a:t>
            </a:r>
            <a:r>
              <a:rPr lang="en-US" sz="1600" b="1" dirty="0" err="1">
                <a:solidFill>
                  <a:srgbClr val="002060"/>
                </a:solidFill>
                <a:latin typeface="Courier New" pitchFamily="49" charset="0"/>
                <a:cs typeface="Courier New" pitchFamily="49" charset="0"/>
              </a:rPr>
              <a:t>gridCells</a:t>
            </a:r>
            <a:r>
              <a:rPr lang="en-US" sz="1600" b="1" dirty="0">
                <a:solidFill>
                  <a:srgbClr val="002060"/>
                </a:solidFill>
                <a:latin typeface="Courier New" pitchFamily="49" charset="0"/>
                <a:cs typeface="Courier New" pitchFamily="49" charset="0"/>
              </a:rPr>
              <a:t>;</a:t>
            </a:r>
          </a:p>
          <a:p>
            <a:pPr algn="l">
              <a:tabLst>
                <a:tab pos="227013" algn="l"/>
              </a:tabLst>
            </a:pPr>
            <a:r>
              <a:rPr lang="en-US" sz="1600" b="1" dirty="0" smtClean="0">
                <a:solidFill>
                  <a:srgbClr val="002060"/>
                </a:solidFill>
                <a:latin typeface="Courier New" pitchFamily="49" charset="0"/>
                <a:cs typeface="Courier New" pitchFamily="49" charset="0"/>
              </a:rPr>
              <a:t>}</a:t>
            </a:r>
          </a:p>
          <a:p>
            <a:pPr algn="l">
              <a:tabLst>
                <a:tab pos="227013" algn="l"/>
              </a:tabLst>
            </a:pPr>
            <a:endParaRPr lang="en-US" sz="1600" b="1" dirty="0">
              <a:solidFill>
                <a:srgbClr val="002060"/>
              </a:solidFill>
              <a:latin typeface="Courier New" pitchFamily="49" charset="0"/>
              <a:cs typeface="Courier New" pitchFamily="49" charset="0"/>
            </a:endParaRPr>
          </a:p>
          <a:p>
            <a:pPr algn="l"/>
            <a:r>
              <a:rPr lang="en-US" sz="1600" b="1" dirty="0">
                <a:solidFill>
                  <a:srgbClr val="002060"/>
                </a:solidFill>
                <a:latin typeface="Courier New" pitchFamily="49" charset="0"/>
                <a:cs typeface="Courier New" pitchFamily="49" charset="0"/>
              </a:rPr>
              <a:t>Cell</a:t>
            </a:r>
          </a:p>
          <a:p>
            <a:pPr algn="l"/>
            <a:r>
              <a:rPr lang="en-US" sz="1600" b="1" dirty="0">
                <a:solidFill>
                  <a:srgbClr val="002060"/>
                </a:solidFill>
                <a:latin typeface="Courier New" pitchFamily="49" charset="0"/>
                <a:cs typeface="Courier New" pitchFamily="49" charset="0"/>
              </a:rPr>
              <a:t>{</a:t>
            </a:r>
          </a:p>
          <a:p>
            <a:pPr algn="l">
              <a:tabLst>
                <a:tab pos="227013" algn="l"/>
              </a:tabLst>
            </a:pPr>
            <a:r>
              <a:rPr lang="en-US" sz="1600" b="1" dirty="0">
                <a:solidFill>
                  <a:srgbClr val="002060"/>
                </a:solidFill>
                <a:latin typeface="Courier New" pitchFamily="49" charset="0"/>
                <a:cs typeface="Courier New" pitchFamily="49" charset="0"/>
              </a:rPr>
              <a:t>	Container&lt;Object&gt; </a:t>
            </a:r>
            <a:r>
              <a:rPr lang="en-US" sz="1600" b="1" dirty="0" err="1">
                <a:solidFill>
                  <a:srgbClr val="002060"/>
                </a:solidFill>
                <a:latin typeface="Courier New" pitchFamily="49" charset="0"/>
                <a:cs typeface="Courier New" pitchFamily="49" charset="0"/>
              </a:rPr>
              <a:t>gameObjects</a:t>
            </a:r>
            <a:r>
              <a:rPr lang="en-US" sz="1600" b="1" dirty="0">
                <a:solidFill>
                  <a:srgbClr val="002060"/>
                </a:solidFill>
                <a:latin typeface="Courier New" pitchFamily="49" charset="0"/>
                <a:cs typeface="Courier New" pitchFamily="49" charset="0"/>
              </a:rPr>
              <a:t>;</a:t>
            </a:r>
          </a:p>
          <a:p>
            <a:pPr algn="l"/>
            <a:r>
              <a:rPr lang="en-US" sz="1600" b="1" dirty="0">
                <a:solidFill>
                  <a:srgbClr val="002060"/>
                </a:solidFill>
                <a:latin typeface="Courier New" pitchFamily="49" charset="0"/>
                <a:cs typeface="Courier New" pitchFamily="49" charset="0"/>
              </a:rPr>
              <a:t>}</a:t>
            </a:r>
            <a:endParaRPr lang="en-US" sz="1600" b="1" dirty="0" smtClean="0">
              <a:solidFill>
                <a:srgbClr val="00206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array of cells</a:t>
            </a:r>
            <a:endParaRPr lang="en-US" dirty="0"/>
          </a:p>
        </p:txBody>
      </p:sp>
      <p:sp>
        <p:nvSpPr>
          <p:cNvPr id="3" name="Content Placeholder 2"/>
          <p:cNvSpPr>
            <a:spLocks noGrp="1"/>
          </p:cNvSpPr>
          <p:nvPr>
            <p:ph sz="quarter" idx="10"/>
          </p:nvPr>
        </p:nvSpPr>
        <p:spPr/>
        <p:txBody>
          <a:bodyPr/>
          <a:lstStyle/>
          <a:p>
            <a:r>
              <a:rPr lang="en-US" dirty="0" smtClean="0"/>
              <a:t>Retrieving the cell at a point in space</a:t>
            </a:r>
          </a:p>
          <a:p>
            <a:endParaRPr lang="en-US" dirty="0" smtClean="0"/>
          </a:p>
        </p:txBody>
      </p:sp>
      <p:sp>
        <p:nvSpPr>
          <p:cNvPr id="6" name="Slide Number Placeholder 5"/>
          <p:cNvSpPr>
            <a:spLocks noGrp="1"/>
          </p:cNvSpPr>
          <p:nvPr>
            <p:ph type="sldNum" sz="quarter" idx="11"/>
          </p:nvPr>
        </p:nvSpPr>
        <p:spPr/>
        <p:txBody>
          <a:bodyPr/>
          <a:lstStyle/>
          <a:p>
            <a:fld id="{C99FFD53-9629-4009-892B-34DB58648257}" type="slidenum">
              <a:rPr lang="en-US" smtClean="0"/>
              <a:pPr/>
              <a:t>18</a:t>
            </a:fld>
            <a:endParaRPr lang="en-US"/>
          </a:p>
        </p:txBody>
      </p:sp>
      <p:grpSp>
        <p:nvGrpSpPr>
          <p:cNvPr id="44" name="Group 43"/>
          <p:cNvGrpSpPr/>
          <p:nvPr/>
        </p:nvGrpSpPr>
        <p:grpSpPr>
          <a:xfrm>
            <a:off x="457200" y="4171950"/>
            <a:ext cx="3600450" cy="300038"/>
            <a:chOff x="2171700" y="4057650"/>
            <a:chExt cx="4114800" cy="342900"/>
          </a:xfrm>
        </p:grpSpPr>
        <p:sp>
          <p:nvSpPr>
            <p:cNvPr id="31" name="Rectangle 30"/>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2" name="Rectangle 31"/>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3" name="Rectangle 32"/>
            <p:cNvSpPr/>
            <p:nvPr/>
          </p:nvSpPr>
          <p:spPr bwMode="auto">
            <a:xfrm>
              <a:off x="28575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4" name="Rectangle 33"/>
            <p:cNvSpPr/>
            <p:nvPr/>
          </p:nvSpPr>
          <p:spPr bwMode="auto">
            <a:xfrm>
              <a:off x="32004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5" name="Rectangle 34"/>
            <p:cNvSpPr/>
            <p:nvPr/>
          </p:nvSpPr>
          <p:spPr bwMode="auto">
            <a:xfrm>
              <a:off x="35433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6" name="Rectangle 35"/>
            <p:cNvSpPr/>
            <p:nvPr/>
          </p:nvSpPr>
          <p:spPr bwMode="auto">
            <a:xfrm>
              <a:off x="38862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7" name="Rectangle 36"/>
            <p:cNvSpPr/>
            <p:nvPr/>
          </p:nvSpPr>
          <p:spPr bwMode="auto">
            <a:xfrm>
              <a:off x="42291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8" name="Rectangle 37"/>
            <p:cNvSpPr/>
            <p:nvPr/>
          </p:nvSpPr>
          <p:spPr bwMode="auto">
            <a:xfrm>
              <a:off x="45720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9" name="Rectangle 38"/>
            <p:cNvSpPr/>
            <p:nvPr/>
          </p:nvSpPr>
          <p:spPr bwMode="auto">
            <a:xfrm>
              <a:off x="49149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0" name="Rectangle 39"/>
            <p:cNvSpPr/>
            <p:nvPr/>
          </p:nvSpPr>
          <p:spPr bwMode="auto">
            <a:xfrm>
              <a:off x="52578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1" name="Rectangle 40"/>
            <p:cNvSpPr/>
            <p:nvPr/>
          </p:nvSpPr>
          <p:spPr bwMode="auto">
            <a:xfrm>
              <a:off x="5600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2" name="Rectangle 41"/>
            <p:cNvSpPr/>
            <p:nvPr/>
          </p:nvSpPr>
          <p:spPr bwMode="auto">
            <a:xfrm>
              <a:off x="5943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43" name="Rectangle 42"/>
          <p:cNvSpPr/>
          <p:nvPr/>
        </p:nvSpPr>
        <p:spPr>
          <a:xfrm>
            <a:off x="457200" y="4470218"/>
            <a:ext cx="1790700" cy="307777"/>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gridCells</a:t>
            </a:r>
            <a:r>
              <a:rPr lang="en-US" sz="1400" b="1" dirty="0" smtClean="0">
                <a:solidFill>
                  <a:srgbClr val="002060"/>
                </a:solidFill>
                <a:latin typeface="Courier New" pitchFamily="49" charset="0"/>
                <a:cs typeface="Courier New" pitchFamily="49" charset="0"/>
              </a:rPr>
              <a:t> array</a:t>
            </a:r>
          </a:p>
        </p:txBody>
      </p:sp>
      <p:grpSp>
        <p:nvGrpSpPr>
          <p:cNvPr id="51" name="Group 50"/>
          <p:cNvGrpSpPr/>
          <p:nvPr/>
        </p:nvGrpSpPr>
        <p:grpSpPr>
          <a:xfrm>
            <a:off x="8116621" y="3896459"/>
            <a:ext cx="907522" cy="994824"/>
            <a:chOff x="7010400" y="3105150"/>
            <a:chExt cx="1143000" cy="1252954"/>
          </a:xfrm>
        </p:grpSpPr>
        <p:cxnSp>
          <p:nvCxnSpPr>
            <p:cNvPr id="52" name="Straight Arrow Connector 5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54" name="TextBox 5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55" name="TextBox 5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45" name="Group 44"/>
          <p:cNvGrpSpPr/>
          <p:nvPr/>
        </p:nvGrpSpPr>
        <p:grpSpPr>
          <a:xfrm>
            <a:off x="5214501" y="2614196"/>
            <a:ext cx="2365060" cy="1681820"/>
            <a:chOff x="5331140" y="2038350"/>
            <a:chExt cx="3429000" cy="2438400"/>
          </a:xfrm>
        </p:grpSpPr>
        <p:sp>
          <p:nvSpPr>
            <p:cNvPr id="46" name="Rectangle 45"/>
            <p:cNvSpPr/>
            <p:nvPr/>
          </p:nvSpPr>
          <p:spPr bwMode="auto">
            <a:xfrm>
              <a:off x="5331140" y="20383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7" name="Straight Connector 46"/>
            <p:cNvCxnSpPr/>
            <p:nvPr/>
          </p:nvCxnSpPr>
          <p:spPr bwMode="auto">
            <a:xfrm>
              <a:off x="7045640"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bwMode="auto">
            <a:xfrm>
              <a:off x="6177729"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bwMode="auto">
            <a:xfrm>
              <a:off x="7913551"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0" name="Straight Connector 49"/>
            <p:cNvCxnSpPr/>
            <p:nvPr/>
          </p:nvCxnSpPr>
          <p:spPr bwMode="auto">
            <a:xfrm>
              <a:off x="5331140" y="28516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6" name="Straight Connector 55"/>
            <p:cNvCxnSpPr/>
            <p:nvPr/>
          </p:nvCxnSpPr>
          <p:spPr bwMode="auto">
            <a:xfrm>
              <a:off x="5331140" y="3689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sp>
        <p:nvSpPr>
          <p:cNvPr id="57" name="Oval 56"/>
          <p:cNvSpPr/>
          <p:nvPr/>
        </p:nvSpPr>
        <p:spPr bwMode="auto">
          <a:xfrm>
            <a:off x="5132839" y="4224594"/>
            <a:ext cx="152400" cy="1524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457200" y="4171950"/>
            <a:ext cx="3600450" cy="300038"/>
            <a:chOff x="2171700" y="4057650"/>
            <a:chExt cx="4114800" cy="342900"/>
          </a:xfrm>
        </p:grpSpPr>
        <p:sp>
          <p:nvSpPr>
            <p:cNvPr id="68" name="Rectangle 67"/>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9" name="Rectangle 68"/>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0" name="Rectangle 69"/>
            <p:cNvSpPr/>
            <p:nvPr/>
          </p:nvSpPr>
          <p:spPr bwMode="auto">
            <a:xfrm>
              <a:off x="28575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1" name="Rectangle 70"/>
            <p:cNvSpPr/>
            <p:nvPr/>
          </p:nvSpPr>
          <p:spPr bwMode="auto">
            <a:xfrm>
              <a:off x="32004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2" name="Rectangle 71"/>
            <p:cNvSpPr/>
            <p:nvPr/>
          </p:nvSpPr>
          <p:spPr bwMode="auto">
            <a:xfrm>
              <a:off x="3543300" y="4057650"/>
              <a:ext cx="342900" cy="342900"/>
            </a:xfrm>
            <a:prstGeom prst="rect">
              <a:avLst/>
            </a:prstGeom>
            <a:gradFill>
              <a:gsLst>
                <a:gs pos="0">
                  <a:srgbClr val="FF0000"/>
                </a:gs>
                <a:gs pos="35000">
                  <a:srgbClr val="FF0000"/>
                </a:gs>
                <a:gs pos="100000">
                  <a:srgbClr val="FFC0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3" name="Rectangle 72"/>
            <p:cNvSpPr/>
            <p:nvPr/>
          </p:nvSpPr>
          <p:spPr bwMode="auto">
            <a:xfrm>
              <a:off x="3886200" y="4057650"/>
              <a:ext cx="342900" cy="342900"/>
            </a:xfrm>
            <a:prstGeom prst="rect">
              <a:avLst/>
            </a:prstGeom>
            <a:gradFill>
              <a:gsLst>
                <a:gs pos="0">
                  <a:srgbClr val="FF0000"/>
                </a:gs>
                <a:gs pos="35000">
                  <a:srgbClr val="FF0000"/>
                </a:gs>
                <a:gs pos="100000">
                  <a:srgbClr val="FFC0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4" name="Rectangle 73"/>
            <p:cNvSpPr/>
            <p:nvPr/>
          </p:nvSpPr>
          <p:spPr bwMode="auto">
            <a:xfrm>
              <a:off x="4229100" y="4057650"/>
              <a:ext cx="342900" cy="342900"/>
            </a:xfrm>
            <a:prstGeom prst="rect">
              <a:avLst/>
            </a:prstGeom>
            <a:gradFill>
              <a:gsLst>
                <a:gs pos="0">
                  <a:srgbClr val="FF0000"/>
                </a:gs>
                <a:gs pos="35000">
                  <a:srgbClr val="FF0000"/>
                </a:gs>
                <a:gs pos="100000">
                  <a:srgbClr val="FFC0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5" name="Rectangle 74"/>
            <p:cNvSpPr/>
            <p:nvPr/>
          </p:nvSpPr>
          <p:spPr bwMode="auto">
            <a:xfrm>
              <a:off x="4572000" y="4057650"/>
              <a:ext cx="342900" cy="342900"/>
            </a:xfrm>
            <a:prstGeom prst="rect">
              <a:avLst/>
            </a:prstGeom>
            <a:gradFill>
              <a:gsLst>
                <a:gs pos="0">
                  <a:srgbClr val="FF0000"/>
                </a:gs>
                <a:gs pos="35000">
                  <a:srgbClr val="FF0000"/>
                </a:gs>
                <a:gs pos="100000">
                  <a:srgbClr val="FFC0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6" name="Rectangle 75"/>
            <p:cNvSpPr/>
            <p:nvPr/>
          </p:nvSpPr>
          <p:spPr bwMode="auto">
            <a:xfrm>
              <a:off x="4914900" y="4057650"/>
              <a:ext cx="342900" cy="342900"/>
            </a:xfrm>
            <a:prstGeom prst="rect">
              <a:avLst/>
            </a:prstGeom>
            <a:gradFill>
              <a:gsLst>
                <a:gs pos="0">
                  <a:srgbClr val="00B050"/>
                </a:gs>
                <a:gs pos="35000">
                  <a:srgbClr val="92D05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7" name="Rectangle 76"/>
            <p:cNvSpPr/>
            <p:nvPr/>
          </p:nvSpPr>
          <p:spPr bwMode="auto">
            <a:xfrm>
              <a:off x="5257800" y="4057650"/>
              <a:ext cx="342900" cy="342900"/>
            </a:xfrm>
            <a:prstGeom prst="rect">
              <a:avLst/>
            </a:prstGeom>
            <a:gradFill>
              <a:gsLst>
                <a:gs pos="0">
                  <a:srgbClr val="00B050"/>
                </a:gs>
                <a:gs pos="35000">
                  <a:srgbClr val="92D05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8" name="Rectangle 77"/>
            <p:cNvSpPr/>
            <p:nvPr/>
          </p:nvSpPr>
          <p:spPr bwMode="auto">
            <a:xfrm>
              <a:off x="5600700" y="4057650"/>
              <a:ext cx="342900" cy="342900"/>
            </a:xfrm>
            <a:prstGeom prst="rect">
              <a:avLst/>
            </a:prstGeom>
            <a:gradFill>
              <a:gsLst>
                <a:gs pos="0">
                  <a:srgbClr val="00B050"/>
                </a:gs>
                <a:gs pos="35000">
                  <a:srgbClr val="92D05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9" name="Rectangle 78"/>
            <p:cNvSpPr/>
            <p:nvPr/>
          </p:nvSpPr>
          <p:spPr bwMode="auto">
            <a:xfrm>
              <a:off x="5943600" y="4057650"/>
              <a:ext cx="342900" cy="342900"/>
            </a:xfrm>
            <a:prstGeom prst="rect">
              <a:avLst/>
            </a:prstGeom>
            <a:gradFill>
              <a:gsLst>
                <a:gs pos="0">
                  <a:srgbClr val="00B050"/>
                </a:gs>
                <a:gs pos="35000">
                  <a:srgbClr val="92D05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2" name="Title 1"/>
          <p:cNvSpPr>
            <a:spLocks noGrp="1"/>
          </p:cNvSpPr>
          <p:nvPr>
            <p:ph type="title"/>
          </p:nvPr>
        </p:nvSpPr>
        <p:spPr/>
        <p:txBody>
          <a:bodyPr/>
          <a:lstStyle/>
          <a:p>
            <a:r>
              <a:rPr lang="en-US" dirty="0" smtClean="0"/>
              <a:t>Implementation</a:t>
            </a:r>
            <a:r>
              <a:rPr lang="en-US" smtClean="0"/>
              <a:t>: array </a:t>
            </a:r>
            <a:r>
              <a:rPr lang="en-US" dirty="0" smtClean="0"/>
              <a:t>of cells</a:t>
            </a:r>
            <a:endParaRPr lang="en-US" dirty="0"/>
          </a:p>
        </p:txBody>
      </p:sp>
      <p:sp>
        <p:nvSpPr>
          <p:cNvPr id="3" name="Content Placeholder 2"/>
          <p:cNvSpPr>
            <a:spLocks noGrp="1"/>
          </p:cNvSpPr>
          <p:nvPr>
            <p:ph sz="quarter" idx="10"/>
          </p:nvPr>
        </p:nvSpPr>
        <p:spPr>
          <a:xfrm>
            <a:off x="533400" y="1504950"/>
            <a:ext cx="8077200" cy="2506924"/>
          </a:xfrm>
        </p:spPr>
        <p:txBody>
          <a:bodyPr/>
          <a:lstStyle/>
          <a:p>
            <a:r>
              <a:rPr lang="en-US" dirty="0" smtClean="0"/>
              <a:t>Retrieving the cell at a point in space</a:t>
            </a:r>
          </a:p>
          <a:p>
            <a:endParaRPr lang="en-US" dirty="0" smtClean="0"/>
          </a:p>
        </p:txBody>
      </p:sp>
      <p:sp>
        <p:nvSpPr>
          <p:cNvPr id="6" name="Slide Number Placeholder 5"/>
          <p:cNvSpPr>
            <a:spLocks noGrp="1"/>
          </p:cNvSpPr>
          <p:nvPr>
            <p:ph type="sldNum" sz="quarter" idx="11"/>
          </p:nvPr>
        </p:nvSpPr>
        <p:spPr/>
        <p:txBody>
          <a:bodyPr/>
          <a:lstStyle/>
          <a:p>
            <a:fld id="{C99FFD53-9629-4009-892B-34DB58648257}" type="slidenum">
              <a:rPr lang="en-US" smtClean="0"/>
              <a:pPr/>
              <a:t>19</a:t>
            </a:fld>
            <a:endParaRPr lang="en-US" dirty="0"/>
          </a:p>
        </p:txBody>
      </p:sp>
      <p:grpSp>
        <p:nvGrpSpPr>
          <p:cNvPr id="51" name="Group 50"/>
          <p:cNvGrpSpPr/>
          <p:nvPr/>
        </p:nvGrpSpPr>
        <p:grpSpPr>
          <a:xfrm>
            <a:off x="8116621" y="3896459"/>
            <a:ext cx="907522" cy="994824"/>
            <a:chOff x="7010400" y="3105150"/>
            <a:chExt cx="1143000" cy="1252954"/>
          </a:xfrm>
        </p:grpSpPr>
        <p:cxnSp>
          <p:nvCxnSpPr>
            <p:cNvPr id="52" name="Straight Arrow Connector 5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54" name="TextBox 5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55" name="TextBox 5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65" name="Rectangle 64"/>
          <p:cNvSpPr/>
          <p:nvPr/>
        </p:nvSpPr>
        <p:spPr>
          <a:xfrm>
            <a:off x="457200" y="4470218"/>
            <a:ext cx="1790700" cy="307777"/>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gridCells</a:t>
            </a:r>
            <a:r>
              <a:rPr lang="en-US" sz="1400" b="1" dirty="0" smtClean="0">
                <a:solidFill>
                  <a:srgbClr val="002060"/>
                </a:solidFill>
                <a:latin typeface="Courier New" pitchFamily="49" charset="0"/>
                <a:cs typeface="Courier New" pitchFamily="49" charset="0"/>
              </a:rPr>
              <a:t> array</a:t>
            </a:r>
          </a:p>
        </p:txBody>
      </p:sp>
      <p:grpSp>
        <p:nvGrpSpPr>
          <p:cNvPr id="56" name="Group 55"/>
          <p:cNvGrpSpPr/>
          <p:nvPr/>
        </p:nvGrpSpPr>
        <p:grpSpPr>
          <a:xfrm>
            <a:off x="5214501" y="2614196"/>
            <a:ext cx="2365060" cy="1681820"/>
            <a:chOff x="5331140" y="2038350"/>
            <a:chExt cx="3429000" cy="2438400"/>
          </a:xfrm>
        </p:grpSpPr>
        <p:sp>
          <p:nvSpPr>
            <p:cNvPr id="58" name="Rectangle 57"/>
            <p:cNvSpPr/>
            <p:nvPr/>
          </p:nvSpPr>
          <p:spPr bwMode="auto">
            <a:xfrm>
              <a:off x="5331140" y="20383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9" name="Straight Connector 58"/>
            <p:cNvCxnSpPr/>
            <p:nvPr/>
          </p:nvCxnSpPr>
          <p:spPr bwMode="auto">
            <a:xfrm>
              <a:off x="7045640"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bwMode="auto">
            <a:xfrm>
              <a:off x="6177729"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bwMode="auto">
            <a:xfrm>
              <a:off x="7913551"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86" name="Straight Connector 85"/>
            <p:cNvCxnSpPr/>
            <p:nvPr/>
          </p:nvCxnSpPr>
          <p:spPr bwMode="auto">
            <a:xfrm>
              <a:off x="5331140" y="28516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87" name="Straight Connector 86"/>
            <p:cNvCxnSpPr/>
            <p:nvPr/>
          </p:nvCxnSpPr>
          <p:spPr bwMode="auto">
            <a:xfrm>
              <a:off x="5331140" y="3689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grpSp>
        <p:nvGrpSpPr>
          <p:cNvPr id="4" name="Group 3"/>
          <p:cNvGrpSpPr/>
          <p:nvPr/>
        </p:nvGrpSpPr>
        <p:grpSpPr>
          <a:xfrm>
            <a:off x="5208160" y="2612574"/>
            <a:ext cx="2368296" cy="1682496"/>
            <a:chOff x="6225597" y="3679243"/>
            <a:chExt cx="1661103" cy="1178507"/>
          </a:xfrm>
        </p:grpSpPr>
        <p:grpSp>
          <p:nvGrpSpPr>
            <p:cNvPr id="5" name="Group 4"/>
            <p:cNvGrpSpPr/>
            <p:nvPr/>
          </p:nvGrpSpPr>
          <p:grpSpPr>
            <a:xfrm>
              <a:off x="6225597" y="4472534"/>
              <a:ext cx="1661103" cy="385216"/>
              <a:chOff x="6225597" y="4419600"/>
              <a:chExt cx="1661103" cy="385216"/>
            </a:xfrm>
          </p:grpSpPr>
          <p:sp>
            <p:nvSpPr>
              <p:cNvPr id="47" name="Rectangle 46"/>
              <p:cNvSpPr/>
              <p:nvPr/>
            </p:nvSpPr>
            <p:spPr bwMode="auto">
              <a:xfrm>
                <a:off x="6225597" y="4420670"/>
                <a:ext cx="412994" cy="38414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chemeClr val="bg1">
                        <a:lumMod val="75000"/>
                      </a:schemeClr>
                    </a:solidFill>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8" name="Rectangle 47"/>
              <p:cNvSpPr/>
              <p:nvPr/>
            </p:nvSpPr>
            <p:spPr bwMode="auto">
              <a:xfrm>
                <a:off x="6638591" y="4419600"/>
                <a:ext cx="419470" cy="38475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9" name="Rectangle 48"/>
              <p:cNvSpPr/>
              <p:nvPr/>
            </p:nvSpPr>
            <p:spPr bwMode="auto">
              <a:xfrm>
                <a:off x="7058062" y="4419600"/>
                <a:ext cx="419472" cy="38475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chemeClr val="bg1">
                        <a:lumMod val="75000"/>
                      </a:schemeClr>
                    </a:solidFill>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0" name="Rectangle 49"/>
              <p:cNvSpPr/>
              <p:nvPr/>
            </p:nvSpPr>
            <p:spPr bwMode="auto">
              <a:xfrm>
                <a:off x="7477534" y="4419600"/>
                <a:ext cx="409166" cy="38475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lumMod val="75000"/>
                      </a:schemeClr>
                    </a:solidFill>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grpSp>
          <p:nvGrpSpPr>
            <p:cNvPr id="61" name="Group 60"/>
            <p:cNvGrpSpPr/>
            <p:nvPr/>
          </p:nvGrpSpPr>
          <p:grpSpPr>
            <a:xfrm>
              <a:off x="6225597" y="4079324"/>
              <a:ext cx="1661103" cy="393289"/>
              <a:chOff x="6225597" y="4419599"/>
              <a:chExt cx="1661103" cy="393289"/>
            </a:xfrm>
          </p:grpSpPr>
          <p:sp>
            <p:nvSpPr>
              <p:cNvPr id="62" name="Rectangle 61"/>
              <p:cNvSpPr/>
              <p:nvPr/>
            </p:nvSpPr>
            <p:spPr bwMode="auto">
              <a:xfrm>
                <a:off x="6225597" y="4420670"/>
                <a:ext cx="412994" cy="392195"/>
              </a:xfrm>
              <a:prstGeom prst="rect">
                <a:avLst/>
              </a:prstGeom>
              <a:gradFill>
                <a:gsLst>
                  <a:gs pos="0">
                    <a:srgbClr val="FF0000"/>
                  </a:gs>
                  <a:gs pos="35000">
                    <a:srgbClr val="FF0000"/>
                  </a:gs>
                  <a:gs pos="100000">
                    <a:srgbClr val="FFC0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lumMod val="75000"/>
                      </a:schemeClr>
                    </a:solidFill>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3" name="Rectangle 62"/>
              <p:cNvSpPr/>
              <p:nvPr/>
            </p:nvSpPr>
            <p:spPr bwMode="auto">
              <a:xfrm>
                <a:off x="6638591" y="4419599"/>
                <a:ext cx="419470" cy="393289"/>
              </a:xfrm>
              <a:prstGeom prst="rect">
                <a:avLst/>
              </a:prstGeom>
              <a:gradFill>
                <a:gsLst>
                  <a:gs pos="0">
                    <a:srgbClr val="FF0000"/>
                  </a:gs>
                  <a:gs pos="35000">
                    <a:srgbClr val="FF0000"/>
                  </a:gs>
                  <a:gs pos="100000">
                    <a:srgbClr val="FFC0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4" name="Rectangle 63"/>
              <p:cNvSpPr/>
              <p:nvPr/>
            </p:nvSpPr>
            <p:spPr bwMode="auto">
              <a:xfrm>
                <a:off x="7058062" y="4419600"/>
                <a:ext cx="419472" cy="393288"/>
              </a:xfrm>
              <a:prstGeom prst="rect">
                <a:avLst/>
              </a:prstGeom>
              <a:gradFill>
                <a:gsLst>
                  <a:gs pos="0">
                    <a:srgbClr val="FF0000"/>
                  </a:gs>
                  <a:gs pos="35000">
                    <a:srgbClr val="FF0000"/>
                  </a:gs>
                  <a:gs pos="100000">
                    <a:srgbClr val="FFC0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lumMod val="75000"/>
                      </a:schemeClr>
                    </a:solidFill>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0" name="Rectangle 79"/>
              <p:cNvSpPr/>
              <p:nvPr/>
            </p:nvSpPr>
            <p:spPr bwMode="auto">
              <a:xfrm>
                <a:off x="7477534" y="4419599"/>
                <a:ext cx="409166" cy="393289"/>
              </a:xfrm>
              <a:prstGeom prst="rect">
                <a:avLst/>
              </a:prstGeom>
              <a:gradFill>
                <a:gsLst>
                  <a:gs pos="0">
                    <a:srgbClr val="FF0000"/>
                  </a:gs>
                  <a:gs pos="35000">
                    <a:srgbClr val="FF0000"/>
                  </a:gs>
                  <a:gs pos="100000">
                    <a:srgbClr val="FFC0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lumMod val="75000"/>
                      </a:schemeClr>
                    </a:solidFill>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grpSp>
          <p:nvGrpSpPr>
            <p:cNvPr id="81" name="Group 80"/>
            <p:cNvGrpSpPr/>
            <p:nvPr/>
          </p:nvGrpSpPr>
          <p:grpSpPr>
            <a:xfrm>
              <a:off x="6225597" y="3682526"/>
              <a:ext cx="1661103" cy="392449"/>
              <a:chOff x="6225597" y="4418262"/>
              <a:chExt cx="1661103" cy="392449"/>
            </a:xfrm>
          </p:grpSpPr>
          <p:sp>
            <p:nvSpPr>
              <p:cNvPr id="82" name="Rectangle 81"/>
              <p:cNvSpPr/>
              <p:nvPr/>
            </p:nvSpPr>
            <p:spPr bwMode="auto">
              <a:xfrm>
                <a:off x="6225597" y="4419335"/>
                <a:ext cx="412994" cy="391357"/>
              </a:xfrm>
              <a:prstGeom prst="rect">
                <a:avLst/>
              </a:prstGeom>
              <a:gradFill>
                <a:gsLst>
                  <a:gs pos="0">
                    <a:srgbClr val="00B050"/>
                  </a:gs>
                  <a:gs pos="35000">
                    <a:srgbClr val="92D05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lumMod val="75000"/>
                      </a:schemeClr>
                    </a:solidFill>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3" name="Rectangle 82"/>
              <p:cNvSpPr/>
              <p:nvPr/>
            </p:nvSpPr>
            <p:spPr bwMode="auto">
              <a:xfrm>
                <a:off x="6638591" y="4418262"/>
                <a:ext cx="419470" cy="392448"/>
              </a:xfrm>
              <a:prstGeom prst="rect">
                <a:avLst/>
              </a:prstGeom>
              <a:gradFill>
                <a:gsLst>
                  <a:gs pos="0">
                    <a:srgbClr val="00B050"/>
                  </a:gs>
                  <a:gs pos="35000">
                    <a:srgbClr val="92D05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4" name="Rectangle 83"/>
              <p:cNvSpPr/>
              <p:nvPr/>
            </p:nvSpPr>
            <p:spPr bwMode="auto">
              <a:xfrm>
                <a:off x="7058062" y="4418263"/>
                <a:ext cx="419472" cy="392447"/>
              </a:xfrm>
              <a:prstGeom prst="rect">
                <a:avLst/>
              </a:prstGeom>
              <a:gradFill>
                <a:gsLst>
                  <a:gs pos="0">
                    <a:srgbClr val="00B050"/>
                  </a:gs>
                  <a:gs pos="35000">
                    <a:srgbClr val="92D05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lumMod val="75000"/>
                      </a:schemeClr>
                    </a:solidFill>
                    <a:latin typeface="Arial Narrow" pitchFamily="34" charset="0"/>
                    <a:cs typeface="Courier New" pitchFamily="49" charset="0"/>
                  </a:rPr>
                  <a:t>10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5" name="Rectangle 84"/>
              <p:cNvSpPr/>
              <p:nvPr/>
            </p:nvSpPr>
            <p:spPr bwMode="auto">
              <a:xfrm>
                <a:off x="7477534" y="4418263"/>
                <a:ext cx="409166" cy="392448"/>
              </a:xfrm>
              <a:prstGeom prst="rect">
                <a:avLst/>
              </a:prstGeom>
              <a:gradFill>
                <a:gsLst>
                  <a:gs pos="0">
                    <a:srgbClr val="00B050"/>
                  </a:gs>
                  <a:gs pos="35000">
                    <a:srgbClr val="92D05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bg1">
                        <a:lumMod val="75000"/>
                      </a:schemeClr>
                    </a:solidFill>
                    <a:latin typeface="Arial Narrow" pitchFamily="34" charset="0"/>
                    <a:cs typeface="Courier New" pitchFamily="49" charset="0"/>
                  </a:rPr>
                  <a:t>11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40" name="Rectangle 39"/>
            <p:cNvSpPr/>
            <p:nvPr/>
          </p:nvSpPr>
          <p:spPr bwMode="auto">
            <a:xfrm>
              <a:off x="6229423" y="3679243"/>
              <a:ext cx="1657277" cy="1178507"/>
            </a:xfrm>
            <a:prstGeom prst="rect">
              <a:avLst/>
            </a:prstGeom>
            <a:noFill/>
            <a:ln w="25400">
              <a:solidFill>
                <a:srgbClr val="0000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1" name="Straight Connector 40"/>
            <p:cNvCxnSpPr/>
            <p:nvPr/>
          </p:nvCxnSpPr>
          <p:spPr bwMode="auto">
            <a:xfrm>
              <a:off x="7058062" y="3679243"/>
              <a:ext cx="0" cy="1178507"/>
            </a:xfrm>
            <a:prstGeom prst="line">
              <a:avLst/>
            </a:prstGeom>
            <a:ln w="25400">
              <a:solidFill>
                <a:srgbClr val="000000"/>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bwMode="auto">
            <a:xfrm>
              <a:off x="6638590" y="3679243"/>
              <a:ext cx="0" cy="1178507"/>
            </a:xfrm>
            <a:prstGeom prst="line">
              <a:avLst/>
            </a:prstGeom>
            <a:ln w="25400">
              <a:solidFill>
                <a:srgbClr val="000000"/>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bwMode="auto">
            <a:xfrm>
              <a:off x="7477533" y="3679243"/>
              <a:ext cx="0" cy="1178507"/>
            </a:xfrm>
            <a:prstGeom prst="line">
              <a:avLst/>
            </a:prstGeom>
            <a:ln w="25400">
              <a:solidFill>
                <a:srgbClr val="000000"/>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4" name="Straight Connector 43"/>
            <p:cNvCxnSpPr/>
            <p:nvPr/>
          </p:nvCxnSpPr>
          <p:spPr bwMode="auto">
            <a:xfrm>
              <a:off x="6229423" y="4075993"/>
              <a:ext cx="1657277" cy="0"/>
            </a:xfrm>
            <a:prstGeom prst="line">
              <a:avLst/>
            </a:prstGeom>
            <a:ln w="25400">
              <a:solidFill>
                <a:srgbClr val="000000"/>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6" name="Straight Connector 45"/>
            <p:cNvCxnSpPr/>
            <p:nvPr/>
          </p:nvCxnSpPr>
          <p:spPr bwMode="auto">
            <a:xfrm>
              <a:off x="6229423" y="4471698"/>
              <a:ext cx="1657277" cy="0"/>
            </a:xfrm>
            <a:prstGeom prst="line">
              <a:avLst/>
            </a:prstGeom>
            <a:ln w="25400">
              <a:solidFill>
                <a:srgbClr val="000000"/>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sp>
        <p:nvSpPr>
          <p:cNvPr id="88" name="Oval 87"/>
          <p:cNvSpPr/>
          <p:nvPr/>
        </p:nvSpPr>
        <p:spPr bwMode="auto">
          <a:xfrm>
            <a:off x="5132839" y="4224594"/>
            <a:ext cx="152400" cy="1524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2727776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4300" y="400050"/>
            <a:ext cx="9486900" cy="4743450"/>
          </a:xfrm>
          <a:prstGeom prst="rect">
            <a:avLst/>
          </a:prstGeom>
          <a:solidFill>
            <a:srgbClr val="372F1B"/>
          </a:solidFill>
          <a:ln w="19050" cap="flat" cmpd="sng" algn="ctr">
            <a:noFill/>
            <a:prstDash val="solid"/>
            <a:round/>
            <a:headEnd type="none" w="med" len="med"/>
            <a:tailEnd type="none" w="med" len="med"/>
          </a:ln>
          <a:effectLst/>
        </p:spPr>
        <p:txBody>
          <a:bodyPr rtlCol="0" anchor="ctr"/>
          <a:lstStyle/>
          <a:p>
            <a:pPr algn="ctr"/>
            <a:endParaRPr lang="en-US"/>
          </a:p>
        </p:txBody>
      </p:sp>
      <p:sp>
        <p:nvSpPr>
          <p:cNvPr id="2" name="Title 1"/>
          <p:cNvSpPr>
            <a:spLocks noGrp="1"/>
          </p:cNvSpPr>
          <p:nvPr>
            <p:ph type="title"/>
          </p:nvPr>
        </p:nvSpPr>
        <p:spPr/>
        <p:txBody>
          <a:bodyPr/>
          <a:lstStyle/>
          <a:p>
            <a:r>
              <a:rPr lang="en-US" sz="2800" dirty="0" smtClean="0">
                <a:solidFill>
                  <a:srgbClr val="CC9900"/>
                </a:solidFill>
              </a:rPr>
              <a:t>How do you find a needle in a haystack?</a:t>
            </a:r>
            <a:endParaRPr lang="en-US" sz="2800" dirty="0">
              <a:solidFill>
                <a:srgbClr val="CC9900"/>
              </a:solidFill>
            </a:endParaRPr>
          </a:p>
        </p:txBody>
      </p:sp>
      <p:sp>
        <p:nvSpPr>
          <p:cNvPr id="4" name="Slide Number Placeholder 3"/>
          <p:cNvSpPr>
            <a:spLocks noGrp="1"/>
          </p:cNvSpPr>
          <p:nvPr>
            <p:ph type="sldNum" sz="quarter" idx="11"/>
          </p:nvPr>
        </p:nvSpPr>
        <p:spPr/>
        <p:txBody>
          <a:bodyPr/>
          <a:lstStyle/>
          <a:p>
            <a:fld id="{C99FFD53-9629-4009-892B-34DB58648257}" type="slidenum">
              <a:rPr lang="en-US" smtClean="0">
                <a:solidFill>
                  <a:srgbClr val="CC9900"/>
                </a:solidFill>
              </a:rPr>
              <a:pPr/>
              <a:t>2</a:t>
            </a:fld>
            <a:endParaRPr lang="en-US" dirty="0">
              <a:solidFill>
                <a:srgbClr val="CC9900"/>
              </a:solidFill>
            </a:endParaRPr>
          </a:p>
        </p:txBody>
      </p:sp>
      <p:sp>
        <p:nvSpPr>
          <p:cNvPr id="7" name="Rectangle 6"/>
          <p:cNvSpPr/>
          <p:nvPr/>
        </p:nvSpPr>
        <p:spPr>
          <a:xfrm>
            <a:off x="0" y="4943445"/>
            <a:ext cx="9029700" cy="215444"/>
          </a:xfrm>
          <a:prstGeom prst="rect">
            <a:avLst/>
          </a:prstGeom>
        </p:spPr>
        <p:txBody>
          <a:bodyPr wrap="square">
            <a:spAutoFit/>
          </a:bodyPr>
          <a:lstStyle/>
          <a:p>
            <a:pPr algn="l"/>
            <a:r>
              <a:rPr lang="en-US" sz="800" dirty="0" smtClean="0">
                <a:solidFill>
                  <a:srgbClr val="CC9900"/>
                </a:solidFill>
              </a:rPr>
              <a:t>Image is in the public domain. Painting date 1874. </a:t>
            </a:r>
            <a:r>
              <a:rPr lang="en-US" sz="800" dirty="0">
                <a:solidFill>
                  <a:srgbClr val="CC9900"/>
                </a:solidFill>
              </a:rPr>
              <a:t>F</a:t>
            </a:r>
            <a:r>
              <a:rPr lang="en-US" sz="800" dirty="0" smtClean="0">
                <a:solidFill>
                  <a:srgbClr val="CC9900"/>
                </a:solidFill>
              </a:rPr>
              <a:t>ile source is http</a:t>
            </a:r>
            <a:r>
              <a:rPr lang="en-US" sz="800" dirty="0">
                <a:solidFill>
                  <a:srgbClr val="CC9900"/>
                </a:solidFill>
              </a:rPr>
              <a:t>://commons.wikimedia.org/wiki/File:Haystacks_Autumn_1873_Jean-Francois_Millet.jpg</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641" b="4965"/>
          <a:stretch/>
        </p:blipFill>
        <p:spPr>
          <a:xfrm>
            <a:off x="1771650" y="1200149"/>
            <a:ext cx="5600700" cy="37204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457200" y="4171950"/>
            <a:ext cx="3600450" cy="300038"/>
            <a:chOff x="2171700" y="4057650"/>
            <a:chExt cx="4114800" cy="342900"/>
          </a:xfrm>
        </p:grpSpPr>
        <p:sp>
          <p:nvSpPr>
            <p:cNvPr id="68" name="Rectangle 67"/>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9" name="Rectangle 68"/>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0" name="Rectangle 69"/>
            <p:cNvSpPr/>
            <p:nvPr/>
          </p:nvSpPr>
          <p:spPr bwMode="auto">
            <a:xfrm>
              <a:off x="28575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1" name="Rectangle 70"/>
            <p:cNvSpPr/>
            <p:nvPr/>
          </p:nvSpPr>
          <p:spPr bwMode="auto">
            <a:xfrm>
              <a:off x="32004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2" name="Rectangle 71"/>
            <p:cNvSpPr/>
            <p:nvPr/>
          </p:nvSpPr>
          <p:spPr bwMode="auto">
            <a:xfrm>
              <a:off x="35433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3" name="Rectangle 72"/>
            <p:cNvSpPr/>
            <p:nvPr/>
          </p:nvSpPr>
          <p:spPr bwMode="auto">
            <a:xfrm>
              <a:off x="38862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4" name="Rectangle 73"/>
            <p:cNvSpPr/>
            <p:nvPr/>
          </p:nvSpPr>
          <p:spPr bwMode="auto">
            <a:xfrm>
              <a:off x="42291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5" name="Rectangle 74"/>
            <p:cNvSpPr/>
            <p:nvPr/>
          </p:nvSpPr>
          <p:spPr bwMode="auto">
            <a:xfrm>
              <a:off x="45720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6" name="Rectangle 75"/>
            <p:cNvSpPr/>
            <p:nvPr/>
          </p:nvSpPr>
          <p:spPr bwMode="auto">
            <a:xfrm>
              <a:off x="49149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7" name="Rectangle 76"/>
            <p:cNvSpPr/>
            <p:nvPr/>
          </p:nvSpPr>
          <p:spPr bwMode="auto">
            <a:xfrm>
              <a:off x="52578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8" name="Rectangle 77"/>
            <p:cNvSpPr/>
            <p:nvPr/>
          </p:nvSpPr>
          <p:spPr bwMode="auto">
            <a:xfrm>
              <a:off x="5600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9" name="Rectangle 78"/>
            <p:cNvSpPr/>
            <p:nvPr/>
          </p:nvSpPr>
          <p:spPr bwMode="auto">
            <a:xfrm>
              <a:off x="5943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2" name="Title 1"/>
          <p:cNvSpPr>
            <a:spLocks noGrp="1"/>
          </p:cNvSpPr>
          <p:nvPr>
            <p:ph type="title"/>
          </p:nvPr>
        </p:nvSpPr>
        <p:spPr/>
        <p:txBody>
          <a:bodyPr/>
          <a:lstStyle/>
          <a:p>
            <a:r>
              <a:rPr lang="en-US" dirty="0" smtClean="0"/>
              <a:t>Implementation</a:t>
            </a:r>
            <a:r>
              <a:rPr lang="en-US" smtClean="0"/>
              <a:t>: array </a:t>
            </a:r>
            <a:r>
              <a:rPr lang="en-US" dirty="0" smtClean="0"/>
              <a:t>of cells</a:t>
            </a:r>
            <a:endParaRPr lang="en-US" dirty="0"/>
          </a:p>
        </p:txBody>
      </p:sp>
      <p:sp>
        <p:nvSpPr>
          <p:cNvPr id="3" name="Content Placeholder 2"/>
          <p:cNvSpPr>
            <a:spLocks noGrp="1"/>
          </p:cNvSpPr>
          <p:nvPr>
            <p:ph sz="quarter" idx="10"/>
          </p:nvPr>
        </p:nvSpPr>
        <p:spPr/>
        <p:txBody>
          <a:bodyPr/>
          <a:lstStyle/>
          <a:p>
            <a:r>
              <a:rPr lang="en-US" dirty="0" smtClean="0"/>
              <a:t>Retrieving the cell at a point in space</a:t>
            </a:r>
          </a:p>
          <a:p>
            <a:endParaRPr lang="en-US" dirty="0" smtClean="0"/>
          </a:p>
        </p:txBody>
      </p:sp>
      <p:sp>
        <p:nvSpPr>
          <p:cNvPr id="6" name="Slide Number Placeholder 5"/>
          <p:cNvSpPr>
            <a:spLocks noGrp="1"/>
          </p:cNvSpPr>
          <p:nvPr>
            <p:ph type="sldNum" sz="quarter" idx="11"/>
          </p:nvPr>
        </p:nvSpPr>
        <p:spPr/>
        <p:txBody>
          <a:bodyPr/>
          <a:lstStyle/>
          <a:p>
            <a:fld id="{C99FFD53-9629-4009-892B-34DB58648257}" type="slidenum">
              <a:rPr lang="en-US" smtClean="0"/>
              <a:pPr/>
              <a:t>20</a:t>
            </a:fld>
            <a:endParaRPr lang="en-US"/>
          </a:p>
        </p:txBody>
      </p:sp>
      <p:grpSp>
        <p:nvGrpSpPr>
          <p:cNvPr id="51" name="Group 50"/>
          <p:cNvGrpSpPr/>
          <p:nvPr/>
        </p:nvGrpSpPr>
        <p:grpSpPr>
          <a:xfrm>
            <a:off x="8116621" y="3896459"/>
            <a:ext cx="907522" cy="994824"/>
            <a:chOff x="7010400" y="3105150"/>
            <a:chExt cx="1143000" cy="1252954"/>
          </a:xfrm>
        </p:grpSpPr>
        <p:cxnSp>
          <p:nvCxnSpPr>
            <p:cNvPr id="52" name="Straight Arrow Connector 5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54" name="TextBox 5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55" name="TextBox 5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45" name="Rectangle 44"/>
          <p:cNvSpPr/>
          <p:nvPr/>
        </p:nvSpPr>
        <p:spPr>
          <a:xfrm>
            <a:off x="5829299" y="4355265"/>
            <a:ext cx="1943101" cy="461665"/>
          </a:xfrm>
          <a:prstGeom prst="rect">
            <a:avLst/>
          </a:prstGeom>
        </p:spPr>
        <p:txBody>
          <a:bodyPr wrap="square">
            <a:spAutoFit/>
          </a:bodyPr>
          <a:lstStyle/>
          <a:p>
            <a:pPr algn="l">
              <a:tabLst>
                <a:tab pos="227013" algn="l"/>
              </a:tabLst>
            </a:pPr>
            <a:r>
              <a:rPr lang="en-US" sz="1200" b="1" dirty="0" smtClean="0">
                <a:solidFill>
                  <a:srgbClr val="002060"/>
                </a:solidFill>
                <a:latin typeface="Courier New" pitchFamily="49" charset="0"/>
                <a:cs typeface="Courier New" pitchFamily="49" charset="0"/>
              </a:rPr>
              <a:t>      (</a:t>
            </a:r>
            <a:r>
              <a:rPr lang="en-US" sz="1200" b="1" dirty="0" err="1">
                <a:solidFill>
                  <a:srgbClr val="002060"/>
                </a:solidFill>
                <a:latin typeface="Courier New" pitchFamily="49" charset="0"/>
                <a:cs typeface="Courier New" pitchFamily="49" charset="0"/>
              </a:rPr>
              <a:t>i</a:t>
            </a:r>
            <a:r>
              <a:rPr lang="en-US" sz="1200" b="1" dirty="0" err="1" smtClean="0">
                <a:solidFill>
                  <a:srgbClr val="002060"/>
                </a:solidFill>
                <a:latin typeface="Courier New" pitchFamily="49" charset="0"/>
                <a:cs typeface="Courier New" pitchFamily="49" charset="0"/>
              </a:rPr>
              <a:t>,j</a:t>
            </a:r>
            <a:r>
              <a:rPr lang="en-US" sz="1200" b="1" dirty="0" smtClean="0">
                <a:solidFill>
                  <a:srgbClr val="002060"/>
                </a:solidFill>
                <a:latin typeface="Courier New" pitchFamily="49" charset="0"/>
                <a:cs typeface="Courier New" pitchFamily="49" charset="0"/>
              </a:rPr>
              <a:t>) = (2,0)</a:t>
            </a:r>
          </a:p>
          <a:p>
            <a:pPr algn="l">
              <a:tabLst>
                <a:tab pos="227013" algn="l"/>
              </a:tabLst>
            </a:pPr>
            <a:r>
              <a:rPr lang="en-US" sz="1200" b="1" dirty="0" err="1" smtClean="0">
                <a:solidFill>
                  <a:srgbClr val="002060"/>
                </a:solidFill>
                <a:latin typeface="Courier New" pitchFamily="49" charset="0"/>
                <a:cs typeface="Courier New" pitchFamily="49" charset="0"/>
              </a:rPr>
              <a:t>cellAddress</a:t>
            </a:r>
            <a:r>
              <a:rPr lang="en-US" sz="1200" b="1" dirty="0" smtClean="0">
                <a:solidFill>
                  <a:srgbClr val="002060"/>
                </a:solidFill>
                <a:latin typeface="Courier New" pitchFamily="49" charset="0"/>
                <a:cs typeface="Courier New" pitchFamily="49" charset="0"/>
              </a:rPr>
              <a:t> =  2</a:t>
            </a:r>
          </a:p>
        </p:txBody>
      </p:sp>
      <p:sp>
        <p:nvSpPr>
          <p:cNvPr id="65" name="Rectangle 64"/>
          <p:cNvSpPr/>
          <p:nvPr/>
        </p:nvSpPr>
        <p:spPr>
          <a:xfrm>
            <a:off x="457200" y="4470218"/>
            <a:ext cx="1790700" cy="307777"/>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gridCells</a:t>
            </a:r>
            <a:r>
              <a:rPr lang="en-US" sz="1400" b="1" dirty="0" smtClean="0">
                <a:solidFill>
                  <a:srgbClr val="002060"/>
                </a:solidFill>
                <a:latin typeface="Courier New" pitchFamily="49" charset="0"/>
                <a:cs typeface="Courier New" pitchFamily="49" charset="0"/>
              </a:rPr>
              <a:t> array</a:t>
            </a:r>
          </a:p>
        </p:txBody>
      </p:sp>
      <p:sp>
        <p:nvSpPr>
          <p:cNvPr id="66" name="Oval 65"/>
          <p:cNvSpPr>
            <a:spLocks noChangeAspect="1"/>
          </p:cNvSpPr>
          <p:nvPr/>
        </p:nvSpPr>
        <p:spPr bwMode="auto">
          <a:xfrm>
            <a:off x="1140436" y="4011439"/>
            <a:ext cx="133490" cy="133490"/>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8" name="Rectangle 37"/>
          <p:cNvSpPr/>
          <p:nvPr/>
        </p:nvSpPr>
        <p:spPr>
          <a:xfrm>
            <a:off x="533400" y="2000012"/>
            <a:ext cx="8610600" cy="1754326"/>
          </a:xfrm>
          <a:prstGeom prst="rect">
            <a:avLst/>
          </a:prstGeom>
        </p:spPr>
        <p:txBody>
          <a:bodyPr wrap="square">
            <a:spAutoFit/>
          </a:bodyPr>
          <a:lstStyle/>
          <a:p>
            <a:pPr algn="l">
              <a:tabLst>
                <a:tab pos="227013" algn="l"/>
              </a:tabLst>
            </a:pPr>
            <a:r>
              <a:rPr lang="en-US" sz="1200" dirty="0" err="1" smtClean="0">
                <a:solidFill>
                  <a:srgbClr val="002060"/>
                </a:solidFill>
                <a:latin typeface="Courier New" pitchFamily="49" charset="0"/>
                <a:cs typeface="Courier New" pitchFamily="49" charset="0"/>
              </a:rPr>
              <a:t>const</a:t>
            </a:r>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int</a:t>
            </a:r>
            <a:r>
              <a:rPr lang="en-US" sz="1200" dirty="0" smtClean="0">
                <a:solidFill>
                  <a:srgbClr val="002060"/>
                </a:solidFill>
                <a:latin typeface="Courier New" pitchFamily="49" charset="0"/>
                <a:cs typeface="Courier New" pitchFamily="49" charset="0"/>
              </a:rPr>
              <a:t> X = 0, Y = 1;</a:t>
            </a:r>
          </a:p>
          <a:p>
            <a:pPr algn="l">
              <a:tabLst>
                <a:tab pos="227013" algn="l"/>
              </a:tabLst>
            </a:pPr>
            <a:r>
              <a:rPr lang="en-US" sz="1200" dirty="0" err="1" smtClean="0">
                <a:solidFill>
                  <a:srgbClr val="002060"/>
                </a:solidFill>
                <a:latin typeface="Courier New" pitchFamily="49" charset="0"/>
                <a:cs typeface="Courier New" pitchFamily="49" charset="0"/>
              </a:rPr>
              <a:t>int</a:t>
            </a:r>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getCellIndex</a:t>
            </a:r>
            <a:r>
              <a:rPr lang="en-US" sz="1200" dirty="0" smtClean="0">
                <a:solidFill>
                  <a:srgbClr val="002060"/>
                </a:solidFill>
                <a:latin typeface="Courier New" pitchFamily="49" charset="0"/>
                <a:cs typeface="Courier New" pitchFamily="49" charset="0"/>
              </a:rPr>
              <a:t>(</a:t>
            </a:r>
            <a:r>
              <a:rPr lang="en-US" sz="1200" dirty="0" err="1" smtClean="0">
                <a:solidFill>
                  <a:srgbClr val="002060"/>
                </a:solidFill>
                <a:latin typeface="Courier New" pitchFamily="49" charset="0"/>
                <a:cs typeface="Courier New" pitchFamily="49" charset="0"/>
              </a:rPr>
              <a:t>int</a:t>
            </a:r>
            <a:r>
              <a:rPr lang="en-US" sz="1200" dirty="0" smtClean="0">
                <a:solidFill>
                  <a:srgbClr val="002060"/>
                </a:solidFill>
                <a:latin typeface="Courier New" pitchFamily="49" charset="0"/>
                <a:cs typeface="Courier New" pitchFamily="49" charset="0"/>
              </a:rPr>
              <a:t> d, Vector2 </a:t>
            </a:r>
            <a:r>
              <a:rPr lang="en-US" sz="1200" dirty="0" err="1" smtClean="0">
                <a:solidFill>
                  <a:srgbClr val="002060"/>
                </a:solidFill>
                <a:latin typeface="Courier New" pitchFamily="49" charset="0"/>
                <a:cs typeface="Courier New" pitchFamily="49" charset="0"/>
              </a:rPr>
              <a:t>pt</a:t>
            </a:r>
            <a:r>
              <a:rPr lang="en-US" sz="1200" dirty="0" smtClean="0">
                <a:solidFill>
                  <a:srgbClr val="002060"/>
                </a:solidFill>
                <a:latin typeface="Courier New" pitchFamily="49" charset="0"/>
                <a:cs typeface="Courier New" pitchFamily="49" charset="0"/>
              </a:rPr>
              <a:t>) {</a:t>
            </a:r>
            <a:r>
              <a:rPr lang="en-US" sz="1200" b="1" dirty="0" smtClean="0">
                <a:solidFill>
                  <a:srgbClr val="002060"/>
                </a:solidFill>
                <a:latin typeface="Courier New" pitchFamily="49" charset="0"/>
                <a:cs typeface="Courier New" pitchFamily="49" charset="0"/>
              </a:rPr>
              <a:t> return (</a:t>
            </a:r>
            <a:r>
              <a:rPr lang="en-US" sz="1200" b="1" dirty="0" err="1" smtClean="0">
                <a:solidFill>
                  <a:srgbClr val="002060"/>
                </a:solidFill>
                <a:latin typeface="Courier New" pitchFamily="49" charset="0"/>
                <a:cs typeface="Courier New" pitchFamily="49" charset="0"/>
              </a:rPr>
              <a:t>int</a:t>
            </a:r>
            <a:r>
              <a:rPr lang="en-US" sz="1200" b="1" dirty="0" smtClean="0">
                <a:solidFill>
                  <a:srgbClr val="002060"/>
                </a:solidFill>
                <a:latin typeface="Courier New" pitchFamily="49" charset="0"/>
                <a:cs typeface="Courier New" pitchFamily="49" charset="0"/>
              </a:rPr>
              <a:t>)(floor((p[d] – origin[d])/</a:t>
            </a:r>
            <a:r>
              <a:rPr lang="en-US" sz="1200" b="1" dirty="0" err="1" smtClean="0">
                <a:solidFill>
                  <a:srgbClr val="002060"/>
                </a:solidFill>
                <a:latin typeface="Courier New" pitchFamily="49" charset="0"/>
                <a:cs typeface="Courier New" pitchFamily="49" charset="0"/>
              </a:rPr>
              <a:t>cellSize</a:t>
            </a:r>
            <a:r>
              <a:rPr lang="en-US" sz="1200" b="1" dirty="0" smtClean="0">
                <a:solidFill>
                  <a:srgbClr val="002060"/>
                </a:solidFill>
                <a:latin typeface="Courier New" pitchFamily="49" charset="0"/>
                <a:cs typeface="Courier New" pitchFamily="49" charset="0"/>
              </a:rPr>
              <a:t>[d]));</a:t>
            </a:r>
            <a:r>
              <a:rPr lang="en-US" sz="1200" dirty="0" smtClean="0">
                <a:solidFill>
                  <a:srgbClr val="002060"/>
                </a:solidFill>
                <a:latin typeface="Courier New" pitchFamily="49" charset="0"/>
                <a:cs typeface="Courier New" pitchFamily="49" charset="0"/>
              </a:rPr>
              <a:t>}</a:t>
            </a:r>
          </a:p>
          <a:p>
            <a:pPr algn="l">
              <a:tabLst>
                <a:tab pos="227013" algn="l"/>
              </a:tabLst>
            </a:pPr>
            <a:endParaRPr lang="en-US" sz="1200" b="1" dirty="0" smtClean="0">
              <a:solidFill>
                <a:srgbClr val="002060"/>
              </a:solidFill>
              <a:latin typeface="Courier New" pitchFamily="49" charset="0"/>
              <a:cs typeface="Courier New" pitchFamily="49" charset="0"/>
            </a:endParaRPr>
          </a:p>
          <a:p>
            <a:pPr algn="l">
              <a:tabLst>
                <a:tab pos="227013" algn="l"/>
              </a:tabLst>
            </a:pPr>
            <a:r>
              <a:rPr lang="en-US" sz="1200" dirty="0" err="1" smtClean="0">
                <a:solidFill>
                  <a:srgbClr val="002060"/>
                </a:solidFill>
                <a:latin typeface="Courier New" pitchFamily="49" charset="0"/>
                <a:cs typeface="Courier New" pitchFamily="49" charset="0"/>
              </a:rPr>
              <a:t>int</a:t>
            </a:r>
            <a:r>
              <a:rPr lang="en-US" sz="1200" dirty="0" smtClean="0">
                <a:solidFill>
                  <a:srgbClr val="002060"/>
                </a:solidFill>
                <a:latin typeface="Courier New" pitchFamily="49" charset="0"/>
                <a:cs typeface="Courier New" pitchFamily="49" charset="0"/>
              </a:rPr>
              <a:t> </a:t>
            </a:r>
            <a:r>
              <a:rPr lang="en-US" sz="1200" dirty="0" err="1" smtClean="0">
                <a:solidFill>
                  <a:srgbClr val="002060"/>
                </a:solidFill>
                <a:latin typeface="Courier New" pitchFamily="49" charset="0"/>
                <a:cs typeface="Courier New" pitchFamily="49" charset="0"/>
              </a:rPr>
              <a:t>getCellAddress</a:t>
            </a:r>
            <a:r>
              <a:rPr lang="en-US" sz="1200" dirty="0" smtClean="0">
                <a:solidFill>
                  <a:srgbClr val="002060"/>
                </a:solidFill>
                <a:latin typeface="Courier New" pitchFamily="49" charset="0"/>
                <a:cs typeface="Courier New" pitchFamily="49" charset="0"/>
              </a:rPr>
              <a:t>(Vector2 </a:t>
            </a:r>
            <a:r>
              <a:rPr lang="en-US" sz="1200" dirty="0" err="1" smtClean="0">
                <a:solidFill>
                  <a:srgbClr val="002060"/>
                </a:solidFill>
                <a:latin typeface="Courier New" pitchFamily="49" charset="0"/>
                <a:cs typeface="Courier New" pitchFamily="49" charset="0"/>
              </a:rPr>
              <a:t>pt</a:t>
            </a:r>
            <a:r>
              <a:rPr lang="en-US" sz="1200" dirty="0" smtClean="0">
                <a:solidFill>
                  <a:srgbClr val="002060"/>
                </a:solidFill>
                <a:latin typeface="Courier New" pitchFamily="49" charset="0"/>
                <a:cs typeface="Courier New" pitchFamily="49" charset="0"/>
              </a:rPr>
              <a:t>)</a:t>
            </a:r>
          </a:p>
          <a:p>
            <a:pPr algn="l">
              <a:tabLst>
                <a:tab pos="227013" algn="l"/>
              </a:tabLst>
            </a:pPr>
            <a:r>
              <a:rPr lang="en-US" sz="1200" dirty="0" smtClean="0">
                <a:solidFill>
                  <a:srgbClr val="002060"/>
                </a:solidFill>
                <a:latin typeface="Courier New" pitchFamily="49" charset="0"/>
                <a:cs typeface="Courier New" pitchFamily="49" charset="0"/>
              </a:rPr>
              <a:t>{</a:t>
            </a:r>
            <a:endParaRPr lang="en-US" sz="1200" dirty="0">
              <a:solidFill>
                <a:srgbClr val="002060"/>
              </a:solidFill>
              <a:latin typeface="Courier New" pitchFamily="49" charset="0"/>
              <a:cs typeface="Courier New" pitchFamily="49" charset="0"/>
            </a:endParaRPr>
          </a:p>
          <a:p>
            <a:pPr algn="l">
              <a:tabLst>
                <a:tab pos="227013" algn="l"/>
              </a:tabLst>
            </a:pPr>
            <a:r>
              <a:rPr lang="en-US" sz="1200" b="1" dirty="0">
                <a:solidFill>
                  <a:srgbClr val="002060"/>
                </a:solidFill>
                <a:latin typeface="Courier New" pitchFamily="49" charset="0"/>
                <a:cs typeface="Courier New" pitchFamily="49" charset="0"/>
              </a:rPr>
              <a:t>  </a:t>
            </a:r>
            <a:r>
              <a:rPr lang="en-US" sz="1200" b="1" dirty="0" err="1">
                <a:solidFill>
                  <a:srgbClr val="002060"/>
                </a:solidFill>
                <a:latin typeface="Courier New" pitchFamily="49" charset="0"/>
                <a:cs typeface="Courier New" pitchFamily="49" charset="0"/>
              </a:rPr>
              <a:t>int</a:t>
            </a:r>
            <a:r>
              <a:rPr lang="en-US" sz="1200" b="1" dirty="0">
                <a:solidFill>
                  <a:srgbClr val="002060"/>
                </a:solidFill>
                <a:latin typeface="Courier New" pitchFamily="49" charset="0"/>
                <a:cs typeface="Courier New" pitchFamily="49" charset="0"/>
              </a:rPr>
              <a:t> i = </a:t>
            </a:r>
            <a:r>
              <a:rPr lang="en-US" sz="1200" b="1" dirty="0" err="1" smtClean="0">
                <a:solidFill>
                  <a:srgbClr val="002060"/>
                </a:solidFill>
                <a:latin typeface="Courier New" pitchFamily="49" charset="0"/>
                <a:cs typeface="Courier New" pitchFamily="49" charset="0"/>
              </a:rPr>
              <a:t>getCellIndex</a:t>
            </a:r>
            <a:r>
              <a:rPr lang="en-US" sz="1200" b="1" dirty="0" smtClean="0">
                <a:solidFill>
                  <a:srgbClr val="002060"/>
                </a:solidFill>
                <a:latin typeface="Courier New" pitchFamily="49" charset="0"/>
                <a:cs typeface="Courier New" pitchFamily="49" charset="0"/>
              </a:rPr>
              <a:t>(X, </a:t>
            </a:r>
            <a:r>
              <a:rPr lang="en-US" sz="1200" b="1" dirty="0" err="1">
                <a:solidFill>
                  <a:srgbClr val="002060"/>
                </a:solidFill>
                <a:latin typeface="Courier New" pitchFamily="49" charset="0"/>
                <a:cs typeface="Courier New" pitchFamily="49" charset="0"/>
              </a:rPr>
              <a:t>pt</a:t>
            </a:r>
            <a:r>
              <a:rPr lang="en-US" sz="1200" b="1" dirty="0">
                <a:solidFill>
                  <a:srgbClr val="002060"/>
                </a:solidFill>
                <a:latin typeface="Courier New" pitchFamily="49" charset="0"/>
                <a:cs typeface="Courier New" pitchFamily="49" charset="0"/>
              </a:rPr>
              <a:t>);</a:t>
            </a:r>
          </a:p>
          <a:p>
            <a:pPr algn="l">
              <a:tabLst>
                <a:tab pos="227013" algn="l"/>
              </a:tabLst>
            </a:pPr>
            <a:r>
              <a:rPr lang="en-US" sz="1200" b="1" dirty="0">
                <a:solidFill>
                  <a:srgbClr val="002060"/>
                </a:solidFill>
                <a:latin typeface="Courier New" pitchFamily="49" charset="0"/>
                <a:cs typeface="Courier New" pitchFamily="49" charset="0"/>
              </a:rPr>
              <a:t>  </a:t>
            </a:r>
            <a:r>
              <a:rPr lang="en-US" sz="1200" b="1" dirty="0" err="1">
                <a:solidFill>
                  <a:srgbClr val="002060"/>
                </a:solidFill>
                <a:latin typeface="Courier New" pitchFamily="49" charset="0"/>
                <a:cs typeface="Courier New" pitchFamily="49" charset="0"/>
              </a:rPr>
              <a:t>int</a:t>
            </a:r>
            <a:r>
              <a:rPr lang="en-US" sz="1200" b="1" dirty="0">
                <a:solidFill>
                  <a:srgbClr val="002060"/>
                </a:solidFill>
                <a:latin typeface="Courier New" pitchFamily="49" charset="0"/>
                <a:cs typeface="Courier New" pitchFamily="49" charset="0"/>
              </a:rPr>
              <a:t> j = </a:t>
            </a:r>
            <a:r>
              <a:rPr lang="en-US" sz="1200" b="1" dirty="0" err="1" smtClean="0">
                <a:solidFill>
                  <a:srgbClr val="002060"/>
                </a:solidFill>
                <a:latin typeface="Courier New" pitchFamily="49" charset="0"/>
                <a:cs typeface="Courier New" pitchFamily="49" charset="0"/>
              </a:rPr>
              <a:t>getCellIndex</a:t>
            </a:r>
            <a:r>
              <a:rPr lang="en-US" sz="1200" b="1" dirty="0" smtClean="0">
                <a:solidFill>
                  <a:srgbClr val="002060"/>
                </a:solidFill>
                <a:latin typeface="Courier New" pitchFamily="49" charset="0"/>
                <a:cs typeface="Courier New" pitchFamily="49" charset="0"/>
              </a:rPr>
              <a:t>(Y, </a:t>
            </a:r>
            <a:r>
              <a:rPr lang="en-US" sz="1200" b="1" dirty="0" err="1">
                <a:solidFill>
                  <a:srgbClr val="002060"/>
                </a:solidFill>
                <a:latin typeface="Courier New" pitchFamily="49" charset="0"/>
                <a:cs typeface="Courier New" pitchFamily="49" charset="0"/>
              </a:rPr>
              <a:t>pt</a:t>
            </a:r>
            <a:r>
              <a:rPr lang="en-US" sz="1200" b="1" dirty="0">
                <a:solidFill>
                  <a:srgbClr val="002060"/>
                </a:solidFill>
                <a:latin typeface="Courier New" pitchFamily="49" charset="0"/>
                <a:cs typeface="Courier New" pitchFamily="49" charset="0"/>
              </a:rPr>
              <a:t>);</a:t>
            </a:r>
          </a:p>
          <a:p>
            <a:pPr algn="l">
              <a:tabLst>
                <a:tab pos="227013" algn="l"/>
              </a:tabLst>
            </a:pPr>
            <a:r>
              <a:rPr lang="en-US" sz="1200" b="1" dirty="0">
                <a:solidFill>
                  <a:srgbClr val="002060"/>
                </a:solidFill>
                <a:latin typeface="Courier New" pitchFamily="49" charset="0"/>
                <a:cs typeface="Courier New" pitchFamily="49" charset="0"/>
              </a:rPr>
              <a:t>	return (</a:t>
            </a:r>
            <a:r>
              <a:rPr lang="en-US" sz="1200" b="1" dirty="0" err="1">
                <a:solidFill>
                  <a:srgbClr val="002060"/>
                </a:solidFill>
                <a:latin typeface="Courier New" pitchFamily="49" charset="0"/>
                <a:cs typeface="Courier New" pitchFamily="49" charset="0"/>
              </a:rPr>
              <a:t>numX</a:t>
            </a:r>
            <a:r>
              <a:rPr lang="en-US" sz="1200" b="1" dirty="0">
                <a:solidFill>
                  <a:srgbClr val="002060"/>
                </a:solidFill>
                <a:latin typeface="Courier New" pitchFamily="49" charset="0"/>
                <a:cs typeface="Courier New" pitchFamily="49" charset="0"/>
              </a:rPr>
              <a:t> * j) + i;</a:t>
            </a:r>
          </a:p>
          <a:p>
            <a:pPr algn="l">
              <a:tabLst>
                <a:tab pos="227013" algn="l"/>
              </a:tabLst>
            </a:pPr>
            <a:r>
              <a:rPr lang="en-US" sz="1200" dirty="0">
                <a:solidFill>
                  <a:srgbClr val="002060"/>
                </a:solidFill>
                <a:latin typeface="Courier New" pitchFamily="49" charset="0"/>
                <a:cs typeface="Courier New" pitchFamily="49" charset="0"/>
              </a:rPr>
              <a:t>}</a:t>
            </a:r>
          </a:p>
        </p:txBody>
      </p:sp>
      <p:grpSp>
        <p:nvGrpSpPr>
          <p:cNvPr id="37" name="Group 36"/>
          <p:cNvGrpSpPr/>
          <p:nvPr/>
        </p:nvGrpSpPr>
        <p:grpSpPr>
          <a:xfrm>
            <a:off x="5214501" y="2614196"/>
            <a:ext cx="2365060" cy="1681820"/>
            <a:chOff x="5331140" y="2038350"/>
            <a:chExt cx="3429000" cy="2438400"/>
          </a:xfrm>
        </p:grpSpPr>
        <p:sp>
          <p:nvSpPr>
            <p:cNvPr id="39" name="Rectangle 38"/>
            <p:cNvSpPr/>
            <p:nvPr/>
          </p:nvSpPr>
          <p:spPr bwMode="auto">
            <a:xfrm>
              <a:off x="5331140" y="20383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0" name="Straight Connector 39"/>
            <p:cNvCxnSpPr/>
            <p:nvPr/>
          </p:nvCxnSpPr>
          <p:spPr bwMode="auto">
            <a:xfrm>
              <a:off x="7045640"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bwMode="auto">
            <a:xfrm>
              <a:off x="6177729"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bwMode="auto">
            <a:xfrm>
              <a:off x="7913551" y="20383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bwMode="auto">
            <a:xfrm>
              <a:off x="5331140" y="28516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4" name="Straight Connector 43"/>
            <p:cNvCxnSpPr/>
            <p:nvPr/>
          </p:nvCxnSpPr>
          <p:spPr bwMode="auto">
            <a:xfrm>
              <a:off x="5331140" y="3689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sp>
        <p:nvSpPr>
          <p:cNvPr id="46" name="Oval 45"/>
          <p:cNvSpPr/>
          <p:nvPr/>
        </p:nvSpPr>
        <p:spPr bwMode="auto">
          <a:xfrm>
            <a:off x="5132839" y="4224594"/>
            <a:ext cx="152400" cy="15240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7" name="TextBox 46"/>
          <p:cNvSpPr txBox="1"/>
          <p:nvPr/>
        </p:nvSpPr>
        <p:spPr>
          <a:xfrm>
            <a:off x="6291423" y="3866056"/>
            <a:ext cx="801822" cy="338554"/>
          </a:xfrm>
          <a:prstGeom prst="rect">
            <a:avLst/>
          </a:prstGeom>
          <a:noFill/>
        </p:spPr>
        <p:txBody>
          <a:bodyPr wrap="none" rtlCol="0">
            <a:spAutoFit/>
          </a:bodyPr>
          <a:lstStyle/>
          <a:p>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i,j</a:t>
            </a:r>
            <a:r>
              <a:rPr lang="en-US" sz="1600" b="1" dirty="0" smtClean="0">
                <a:solidFill>
                  <a:srgbClr val="002060"/>
                </a:solidFill>
                <a:latin typeface="Courier New" pitchFamily="49" charset="0"/>
                <a:cs typeface="Courier New" pitchFamily="49" charset="0"/>
              </a:rPr>
              <a:t>)</a:t>
            </a:r>
          </a:p>
        </p:txBody>
      </p:sp>
      <p:sp>
        <p:nvSpPr>
          <p:cNvPr id="56" name="Oval 55"/>
          <p:cNvSpPr>
            <a:spLocks noChangeAspect="1"/>
          </p:cNvSpPr>
          <p:nvPr/>
        </p:nvSpPr>
        <p:spPr bwMode="auto">
          <a:xfrm>
            <a:off x="6743700" y="3788230"/>
            <a:ext cx="133490" cy="133490"/>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4285457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Grid-size selection strategies</a:t>
            </a:r>
            <a:endParaRPr lang="en-US" dirty="0"/>
          </a:p>
        </p:txBody>
      </p:sp>
      <p:sp>
        <p:nvSpPr>
          <p:cNvPr id="3" name="Content Placeholder 2"/>
          <p:cNvSpPr>
            <a:spLocks noGrp="1"/>
          </p:cNvSpPr>
          <p:nvPr>
            <p:ph sz="quarter" idx="10"/>
          </p:nvPr>
        </p:nvSpPr>
        <p:spPr/>
        <p:txBody>
          <a:bodyPr/>
          <a:lstStyle/>
          <a:p>
            <a:pPr lvl="0"/>
            <a:r>
              <a:rPr lang="en-US" dirty="0" smtClean="0"/>
              <a:t>What size should we choose for the grid cells? </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 name="Slide Number Placeholder 19"/>
          <p:cNvSpPr>
            <a:spLocks noGrp="1"/>
          </p:cNvSpPr>
          <p:nvPr>
            <p:ph type="sldNum" sz="quarter" idx="11"/>
          </p:nvPr>
        </p:nvSpPr>
        <p:spPr/>
        <p:txBody>
          <a:bodyPr/>
          <a:lstStyle/>
          <a:p>
            <a:fld id="{C99FFD53-9629-4009-892B-34DB58648257}" type="slidenum">
              <a:rPr lang="en-US" smtClean="0"/>
              <a:pPr/>
              <a:t>21</a:t>
            </a:fld>
            <a:endParaRPr lang="en-US"/>
          </a:p>
        </p:txBody>
      </p:sp>
      <p:cxnSp>
        <p:nvCxnSpPr>
          <p:cNvPr id="33" name="Straight Connector 3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3" name="Regular Pentagon 22"/>
          <p:cNvSpPr/>
          <p:nvPr/>
        </p:nvSpPr>
        <p:spPr bwMode="auto">
          <a:xfrm>
            <a:off x="3301192"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Regular Pentagon 24"/>
          <p:cNvSpPr/>
          <p:nvPr/>
        </p:nvSpPr>
        <p:spPr bwMode="auto">
          <a:xfrm>
            <a:off x="5282392"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7" name="Regular Pentagon 26"/>
          <p:cNvSpPr/>
          <p:nvPr/>
        </p:nvSpPr>
        <p:spPr bwMode="auto">
          <a:xfrm>
            <a:off x="4682317" y="2419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8" name="Regular Pentagon 27"/>
          <p:cNvSpPr/>
          <p:nvPr/>
        </p:nvSpPr>
        <p:spPr bwMode="auto">
          <a:xfrm>
            <a:off x="4273954" y="3094916"/>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Regular Pentagon 30"/>
          <p:cNvSpPr/>
          <p:nvPr/>
        </p:nvSpPr>
        <p:spPr bwMode="auto">
          <a:xfrm>
            <a:off x="4352059" y="3586092"/>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4" name="Regular Pentagon 33"/>
          <p:cNvSpPr/>
          <p:nvPr/>
        </p:nvSpPr>
        <p:spPr bwMode="auto">
          <a:xfrm>
            <a:off x="4977592" y="2969186"/>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Regular Pentagon 34"/>
          <p:cNvSpPr/>
          <p:nvPr/>
        </p:nvSpPr>
        <p:spPr bwMode="auto">
          <a:xfrm>
            <a:off x="3537239"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Regular Pentagon 35"/>
          <p:cNvSpPr/>
          <p:nvPr/>
        </p:nvSpPr>
        <p:spPr bwMode="auto">
          <a:xfrm>
            <a:off x="3893301" y="2331217"/>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9" name="Regular Pentagon 38"/>
          <p:cNvSpPr/>
          <p:nvPr/>
        </p:nvSpPr>
        <p:spPr bwMode="auto">
          <a:xfrm>
            <a:off x="2901142" y="3517669"/>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0" name="Regular Pentagon 39"/>
          <p:cNvSpPr/>
          <p:nvPr/>
        </p:nvSpPr>
        <p:spPr bwMode="auto">
          <a:xfrm>
            <a:off x="3937289" y="4098363"/>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1" name="Regular Pentagon 40"/>
          <p:cNvSpPr/>
          <p:nvPr/>
        </p:nvSpPr>
        <p:spPr bwMode="auto">
          <a:xfrm rot="924314">
            <a:off x="5515669" y="3422579"/>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2" name="Regular Pentagon 41"/>
          <p:cNvSpPr/>
          <p:nvPr/>
        </p:nvSpPr>
        <p:spPr bwMode="auto">
          <a:xfrm>
            <a:off x="5115215" y="346121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1729366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Grid-size selection strategies</a:t>
            </a:r>
            <a:endParaRPr lang="en-US" dirty="0"/>
          </a:p>
        </p:txBody>
      </p:sp>
      <p:sp>
        <p:nvSpPr>
          <p:cNvPr id="3" name="Content Placeholder 2"/>
          <p:cNvSpPr>
            <a:spLocks noGrp="1"/>
          </p:cNvSpPr>
          <p:nvPr>
            <p:ph sz="quarter" idx="10"/>
          </p:nvPr>
        </p:nvSpPr>
        <p:spPr/>
        <p:txBody>
          <a:bodyPr/>
          <a:lstStyle/>
          <a:p>
            <a:pPr lvl="0"/>
            <a:r>
              <a:rPr lang="en-US" dirty="0" smtClean="0"/>
              <a:t>What size should we choose for the grid cells? </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 name="Slide Number Placeholder 19"/>
          <p:cNvSpPr>
            <a:spLocks noGrp="1"/>
          </p:cNvSpPr>
          <p:nvPr>
            <p:ph type="sldNum" sz="quarter" idx="11"/>
          </p:nvPr>
        </p:nvSpPr>
        <p:spPr/>
        <p:txBody>
          <a:bodyPr/>
          <a:lstStyle/>
          <a:p>
            <a:fld id="{C99FFD53-9629-4009-892B-34DB58648257}" type="slidenum">
              <a:rPr lang="en-US" smtClean="0"/>
              <a:pPr/>
              <a:t>22</a:t>
            </a:fld>
            <a:endParaRPr lang="en-US"/>
          </a:p>
        </p:txBody>
      </p:sp>
      <p:cxnSp>
        <p:nvCxnSpPr>
          <p:cNvPr id="33" name="Straight Connector 3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3" name="Regular Pentagon 22"/>
          <p:cNvSpPr/>
          <p:nvPr/>
        </p:nvSpPr>
        <p:spPr bwMode="auto">
          <a:xfrm>
            <a:off x="3301192" y="2800350"/>
            <a:ext cx="400050" cy="381000"/>
          </a:xfrm>
          <a:prstGeom prst="pentagon">
            <a:avLst/>
          </a:prstGeom>
          <a:solidFill>
            <a:srgbClr val="C6E5E5">
              <a:alpha val="74902"/>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Regular Pentagon 24"/>
          <p:cNvSpPr/>
          <p:nvPr/>
        </p:nvSpPr>
        <p:spPr bwMode="auto">
          <a:xfrm>
            <a:off x="5272225" y="2495550"/>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8" name="Regular Pentagon 27"/>
          <p:cNvSpPr/>
          <p:nvPr/>
        </p:nvSpPr>
        <p:spPr bwMode="auto">
          <a:xfrm>
            <a:off x="4272100" y="3094916"/>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Regular Pentagon 30"/>
          <p:cNvSpPr/>
          <p:nvPr/>
        </p:nvSpPr>
        <p:spPr bwMode="auto">
          <a:xfrm>
            <a:off x="4350205" y="3586092"/>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4" name="Regular Pentagon 33"/>
          <p:cNvSpPr/>
          <p:nvPr/>
        </p:nvSpPr>
        <p:spPr bwMode="auto">
          <a:xfrm>
            <a:off x="4967425" y="2969186"/>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Regular Pentagon 34"/>
          <p:cNvSpPr/>
          <p:nvPr/>
        </p:nvSpPr>
        <p:spPr bwMode="auto">
          <a:xfrm>
            <a:off x="3537239" y="3638550"/>
            <a:ext cx="400050" cy="381000"/>
          </a:xfrm>
          <a:prstGeom prst="pentagon">
            <a:avLst/>
          </a:prstGeom>
          <a:solidFill>
            <a:srgbClr val="C6E5E5">
              <a:alpha val="74902"/>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Regular Pentagon 35"/>
          <p:cNvSpPr/>
          <p:nvPr/>
        </p:nvSpPr>
        <p:spPr bwMode="auto">
          <a:xfrm>
            <a:off x="3893301" y="2331217"/>
            <a:ext cx="400050" cy="381000"/>
          </a:xfrm>
          <a:prstGeom prst="pentagon">
            <a:avLst/>
          </a:prstGeom>
          <a:solidFill>
            <a:srgbClr val="C6E5E5">
              <a:alpha val="74902"/>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9" name="Regular Pentagon 38"/>
          <p:cNvSpPr/>
          <p:nvPr/>
        </p:nvSpPr>
        <p:spPr bwMode="auto">
          <a:xfrm>
            <a:off x="2901142" y="3517669"/>
            <a:ext cx="400050" cy="381000"/>
          </a:xfrm>
          <a:prstGeom prst="pentagon">
            <a:avLst/>
          </a:prstGeom>
          <a:solidFill>
            <a:srgbClr val="C6E5E5">
              <a:alpha val="74902"/>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0" name="Regular Pentagon 39"/>
          <p:cNvSpPr/>
          <p:nvPr/>
        </p:nvSpPr>
        <p:spPr bwMode="auto">
          <a:xfrm>
            <a:off x="3937289" y="4098363"/>
            <a:ext cx="400050" cy="381000"/>
          </a:xfrm>
          <a:prstGeom prst="pentagon">
            <a:avLst/>
          </a:prstGeom>
          <a:solidFill>
            <a:srgbClr val="C6E5E5">
              <a:alpha val="74902"/>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1" name="Regular Pentagon 40"/>
          <p:cNvSpPr/>
          <p:nvPr/>
        </p:nvSpPr>
        <p:spPr bwMode="auto">
          <a:xfrm rot="924314">
            <a:off x="5515669" y="3422579"/>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2" name="Regular Pentagon 41"/>
          <p:cNvSpPr/>
          <p:nvPr/>
        </p:nvSpPr>
        <p:spPr bwMode="auto">
          <a:xfrm>
            <a:off x="5105048" y="3461211"/>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4" name="Regular Pentagon 43"/>
          <p:cNvSpPr/>
          <p:nvPr/>
        </p:nvSpPr>
        <p:spPr bwMode="auto">
          <a:xfrm>
            <a:off x="4682317" y="2419350"/>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2881660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Grid-size selection strategies</a:t>
            </a:r>
            <a:endParaRPr lang="en-US" dirty="0"/>
          </a:p>
        </p:txBody>
      </p:sp>
      <p:sp>
        <p:nvSpPr>
          <p:cNvPr id="3" name="Content Placeholder 2"/>
          <p:cNvSpPr>
            <a:spLocks noGrp="1"/>
          </p:cNvSpPr>
          <p:nvPr>
            <p:ph sz="quarter" idx="10"/>
          </p:nvPr>
        </p:nvSpPr>
        <p:spPr/>
        <p:txBody>
          <a:bodyPr/>
          <a:lstStyle/>
          <a:p>
            <a:pPr lvl="0"/>
            <a:r>
              <a:rPr lang="en-US" dirty="0" smtClean="0"/>
              <a:t>What size should we choose for the grid cells? </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cxnSp>
        <p:nvCxnSpPr>
          <p:cNvPr id="32" name="Straight Connector 31"/>
          <p:cNvCxnSpPr>
            <a:stCxn id="30" idx="0"/>
            <a:endCxn id="30"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0" name="Slide Number Placeholder 19"/>
          <p:cNvSpPr>
            <a:spLocks noGrp="1"/>
          </p:cNvSpPr>
          <p:nvPr>
            <p:ph type="sldNum" sz="quarter" idx="11"/>
          </p:nvPr>
        </p:nvSpPr>
        <p:spPr/>
        <p:txBody>
          <a:bodyPr/>
          <a:lstStyle/>
          <a:p>
            <a:fld id="{C99FFD53-9629-4009-892B-34DB58648257}" type="slidenum">
              <a:rPr lang="en-US" smtClean="0"/>
              <a:pPr/>
              <a:t>23</a:t>
            </a:fld>
            <a:endParaRPr lang="en-US"/>
          </a:p>
        </p:txBody>
      </p:sp>
      <p:cxnSp>
        <p:nvCxnSpPr>
          <p:cNvPr id="21" name="Straight Connector 20"/>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2819400" y="2952750"/>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5" name="Straight Connector 34"/>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6" name="Straight Connector 35"/>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9" name="Straight Connector 38"/>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0" name="Straight Connector 39"/>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89" name="Straight Connector 88"/>
          <p:cNvCxnSpPr/>
          <p:nvPr/>
        </p:nvCxnSpPr>
        <p:spPr bwMode="auto">
          <a:xfrm>
            <a:off x="432315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0" name="Straight Connector 89"/>
          <p:cNvCxnSpPr/>
          <p:nvPr/>
        </p:nvCxnSpPr>
        <p:spPr bwMode="auto">
          <a:xfrm>
            <a:off x="3455246"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1" name="Straight Connector 90"/>
          <p:cNvCxnSpPr/>
          <p:nvPr/>
        </p:nvCxnSpPr>
        <p:spPr bwMode="auto">
          <a:xfrm>
            <a:off x="519106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2" name="Straight Connector 91"/>
          <p:cNvCxnSpPr/>
          <p:nvPr/>
        </p:nvCxnSpPr>
        <p:spPr bwMode="auto">
          <a:xfrm>
            <a:off x="3899285"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3" name="Straight Connector 92"/>
          <p:cNvCxnSpPr/>
          <p:nvPr/>
        </p:nvCxnSpPr>
        <p:spPr bwMode="auto">
          <a:xfrm>
            <a:off x="3031374"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4" name="Straight Connector 93"/>
          <p:cNvCxnSpPr/>
          <p:nvPr/>
        </p:nvCxnSpPr>
        <p:spPr bwMode="auto">
          <a:xfrm>
            <a:off x="4767196"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5" name="Straight Connector 94"/>
          <p:cNvCxnSpPr/>
          <p:nvPr/>
        </p:nvCxnSpPr>
        <p:spPr bwMode="auto">
          <a:xfrm>
            <a:off x="5623405"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6" name="Straight Connector 95"/>
          <p:cNvCxnSpPr/>
          <p:nvPr/>
        </p:nvCxnSpPr>
        <p:spPr bwMode="auto">
          <a:xfrm>
            <a:off x="6053052"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bwMode="auto">
          <a:xfrm>
            <a:off x="2819400" y="3572046"/>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8" name="Straight Connector 97"/>
          <p:cNvCxnSpPr/>
          <p:nvPr/>
        </p:nvCxnSpPr>
        <p:spPr bwMode="auto">
          <a:xfrm>
            <a:off x="2819400" y="2733846"/>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99" name="Straight Connector 98"/>
          <p:cNvCxnSpPr/>
          <p:nvPr/>
        </p:nvCxnSpPr>
        <p:spPr bwMode="auto">
          <a:xfrm>
            <a:off x="2819400" y="31647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00" name="Straight Connector 99"/>
          <p:cNvCxnSpPr/>
          <p:nvPr/>
        </p:nvCxnSpPr>
        <p:spPr bwMode="auto">
          <a:xfrm>
            <a:off x="2819400" y="23265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01" name="Straight Connector 100"/>
          <p:cNvCxnSpPr/>
          <p:nvPr/>
        </p:nvCxnSpPr>
        <p:spPr bwMode="auto">
          <a:xfrm>
            <a:off x="2819400" y="396135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02" name="Straight Connector 101"/>
          <p:cNvCxnSpPr/>
          <p:nvPr/>
        </p:nvCxnSpPr>
        <p:spPr bwMode="auto">
          <a:xfrm>
            <a:off x="2819400" y="4357602"/>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24" name="Regular Pentagon 123"/>
          <p:cNvSpPr/>
          <p:nvPr/>
        </p:nvSpPr>
        <p:spPr bwMode="auto">
          <a:xfrm rot="924314">
            <a:off x="5515669" y="3422579"/>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5" name="Regular Pentagon 124"/>
          <p:cNvSpPr/>
          <p:nvPr/>
        </p:nvSpPr>
        <p:spPr bwMode="auto">
          <a:xfrm>
            <a:off x="5105048" y="3461211"/>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5" name="Regular Pentagon 114"/>
          <p:cNvSpPr/>
          <p:nvPr/>
        </p:nvSpPr>
        <p:spPr bwMode="auto">
          <a:xfrm>
            <a:off x="3301192" y="28003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6" name="Regular Pentagon 115"/>
          <p:cNvSpPr/>
          <p:nvPr/>
        </p:nvSpPr>
        <p:spPr bwMode="auto">
          <a:xfrm>
            <a:off x="5272225" y="24955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7" name="Regular Pentagon 116"/>
          <p:cNvSpPr/>
          <p:nvPr/>
        </p:nvSpPr>
        <p:spPr bwMode="auto">
          <a:xfrm>
            <a:off x="4272100" y="3094916"/>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8" name="Regular Pentagon 117"/>
          <p:cNvSpPr/>
          <p:nvPr/>
        </p:nvSpPr>
        <p:spPr bwMode="auto">
          <a:xfrm>
            <a:off x="4350205" y="3586092"/>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9" name="Regular Pentagon 118"/>
          <p:cNvSpPr/>
          <p:nvPr/>
        </p:nvSpPr>
        <p:spPr bwMode="auto">
          <a:xfrm>
            <a:off x="4967425" y="2969186"/>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0" name="Regular Pentagon 119"/>
          <p:cNvSpPr/>
          <p:nvPr/>
        </p:nvSpPr>
        <p:spPr bwMode="auto">
          <a:xfrm>
            <a:off x="3537239" y="36385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1" name="Regular Pentagon 120"/>
          <p:cNvSpPr/>
          <p:nvPr/>
        </p:nvSpPr>
        <p:spPr bwMode="auto">
          <a:xfrm>
            <a:off x="3893301" y="2331217"/>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2" name="Regular Pentagon 121"/>
          <p:cNvSpPr/>
          <p:nvPr/>
        </p:nvSpPr>
        <p:spPr bwMode="auto">
          <a:xfrm>
            <a:off x="2901142" y="3517669"/>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3" name="Regular Pentagon 122"/>
          <p:cNvSpPr/>
          <p:nvPr/>
        </p:nvSpPr>
        <p:spPr bwMode="auto">
          <a:xfrm>
            <a:off x="3937289" y="4098363"/>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6" name="Regular Pentagon 125"/>
          <p:cNvSpPr/>
          <p:nvPr/>
        </p:nvSpPr>
        <p:spPr bwMode="auto">
          <a:xfrm>
            <a:off x="4682317" y="24193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790070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Grid-size selection strategies</a:t>
            </a:r>
            <a:endParaRPr lang="en-US" dirty="0"/>
          </a:p>
        </p:txBody>
      </p:sp>
      <p:sp>
        <p:nvSpPr>
          <p:cNvPr id="3" name="Content Placeholder 2"/>
          <p:cNvSpPr>
            <a:spLocks noGrp="1"/>
          </p:cNvSpPr>
          <p:nvPr>
            <p:ph sz="quarter" idx="10"/>
          </p:nvPr>
        </p:nvSpPr>
        <p:spPr/>
        <p:txBody>
          <a:bodyPr/>
          <a:lstStyle/>
          <a:p>
            <a:pPr lvl="0"/>
            <a:r>
              <a:rPr lang="en-US" dirty="0" smtClean="0"/>
              <a:t>Optimum size ~ max object size + </a:t>
            </a:r>
            <a:r>
              <a:rPr lang="en-US" dirty="0" smtClean="0">
                <a:latin typeface="Symbol" pitchFamily="18" charset="2"/>
              </a:rPr>
              <a:t>e</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cxnSp>
        <p:nvCxnSpPr>
          <p:cNvPr id="32" name="Straight Connector 31"/>
          <p:cNvCxnSpPr>
            <a:stCxn id="30" idx="0"/>
            <a:endCxn id="30"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0" name="Slide Number Placeholder 19"/>
          <p:cNvSpPr>
            <a:spLocks noGrp="1"/>
          </p:cNvSpPr>
          <p:nvPr>
            <p:ph type="sldNum" sz="quarter" idx="11"/>
          </p:nvPr>
        </p:nvSpPr>
        <p:spPr/>
        <p:txBody>
          <a:bodyPr/>
          <a:lstStyle/>
          <a:p>
            <a:fld id="{C99FFD53-9629-4009-892B-34DB58648257}" type="slidenum">
              <a:rPr lang="en-US" smtClean="0"/>
              <a:pPr/>
              <a:t>24</a:t>
            </a:fld>
            <a:endParaRPr lang="en-US"/>
          </a:p>
        </p:txBody>
      </p:sp>
      <p:cxnSp>
        <p:nvCxnSpPr>
          <p:cNvPr id="21" name="Straight Connector 20"/>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5" name="Straight Connector 34"/>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6" name="Straight Connector 35"/>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9" name="Straight Connector 38"/>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0" name="Straight Connector 39"/>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70" name="Regular Pentagon 69"/>
          <p:cNvSpPr/>
          <p:nvPr/>
        </p:nvSpPr>
        <p:spPr bwMode="auto">
          <a:xfrm>
            <a:off x="3301192" y="28003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1" name="Regular Pentagon 70"/>
          <p:cNvSpPr/>
          <p:nvPr/>
        </p:nvSpPr>
        <p:spPr bwMode="auto">
          <a:xfrm>
            <a:off x="5272225" y="24955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2" name="Regular Pentagon 71"/>
          <p:cNvSpPr/>
          <p:nvPr/>
        </p:nvSpPr>
        <p:spPr bwMode="auto">
          <a:xfrm>
            <a:off x="4272100" y="3094916"/>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3" name="Regular Pentagon 72"/>
          <p:cNvSpPr/>
          <p:nvPr/>
        </p:nvSpPr>
        <p:spPr bwMode="auto">
          <a:xfrm>
            <a:off x="4350205" y="3586092"/>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4" name="Regular Pentagon 73"/>
          <p:cNvSpPr/>
          <p:nvPr/>
        </p:nvSpPr>
        <p:spPr bwMode="auto">
          <a:xfrm>
            <a:off x="4967425" y="2969186"/>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5" name="Regular Pentagon 74"/>
          <p:cNvSpPr/>
          <p:nvPr/>
        </p:nvSpPr>
        <p:spPr bwMode="auto">
          <a:xfrm>
            <a:off x="3537239" y="36385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6" name="Regular Pentagon 75"/>
          <p:cNvSpPr/>
          <p:nvPr/>
        </p:nvSpPr>
        <p:spPr bwMode="auto">
          <a:xfrm>
            <a:off x="3893301" y="2331217"/>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7" name="Regular Pentagon 76"/>
          <p:cNvSpPr/>
          <p:nvPr/>
        </p:nvSpPr>
        <p:spPr bwMode="auto">
          <a:xfrm>
            <a:off x="2901142" y="3517669"/>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8" name="Regular Pentagon 77"/>
          <p:cNvSpPr/>
          <p:nvPr/>
        </p:nvSpPr>
        <p:spPr bwMode="auto">
          <a:xfrm>
            <a:off x="3937289" y="4098363"/>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9" name="Regular Pentagon 78"/>
          <p:cNvSpPr/>
          <p:nvPr/>
        </p:nvSpPr>
        <p:spPr bwMode="auto">
          <a:xfrm rot="924314">
            <a:off x="5515669" y="3422579"/>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0" name="Regular Pentagon 79"/>
          <p:cNvSpPr/>
          <p:nvPr/>
        </p:nvSpPr>
        <p:spPr bwMode="auto">
          <a:xfrm>
            <a:off x="5105048" y="3461211"/>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1" name="Regular Pentagon 80"/>
          <p:cNvSpPr/>
          <p:nvPr/>
        </p:nvSpPr>
        <p:spPr bwMode="auto">
          <a:xfrm>
            <a:off x="4682317" y="24193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1527316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Grid-size selection strategies</a:t>
            </a:r>
            <a:endParaRPr lang="en-US" dirty="0"/>
          </a:p>
        </p:txBody>
      </p:sp>
      <p:sp>
        <p:nvSpPr>
          <p:cNvPr id="3" name="Content Placeholder 2"/>
          <p:cNvSpPr>
            <a:spLocks noGrp="1"/>
          </p:cNvSpPr>
          <p:nvPr>
            <p:ph sz="quarter" idx="10"/>
          </p:nvPr>
        </p:nvSpPr>
        <p:spPr/>
        <p:txBody>
          <a:bodyPr/>
          <a:lstStyle/>
          <a:p>
            <a:pPr lvl="0"/>
            <a:r>
              <a:rPr lang="en-US" dirty="0" smtClean="0"/>
              <a:t>What if object size varies significantly?</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cxnSp>
        <p:nvCxnSpPr>
          <p:cNvPr id="32" name="Straight Connector 31"/>
          <p:cNvCxnSpPr>
            <a:stCxn id="30" idx="0"/>
            <a:endCxn id="30"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0" name="Slide Number Placeholder 19"/>
          <p:cNvSpPr>
            <a:spLocks noGrp="1"/>
          </p:cNvSpPr>
          <p:nvPr>
            <p:ph type="sldNum" sz="quarter" idx="11"/>
          </p:nvPr>
        </p:nvSpPr>
        <p:spPr/>
        <p:txBody>
          <a:bodyPr/>
          <a:lstStyle/>
          <a:p>
            <a:fld id="{C99FFD53-9629-4009-892B-34DB58648257}" type="slidenum">
              <a:rPr lang="en-US" smtClean="0"/>
              <a:pPr/>
              <a:t>25</a:t>
            </a:fld>
            <a:endParaRPr lang="en-US"/>
          </a:p>
        </p:txBody>
      </p:sp>
      <p:cxnSp>
        <p:nvCxnSpPr>
          <p:cNvPr id="21" name="Straight Connector 20"/>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5" name="Straight Connector 34"/>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6" name="Straight Connector 35"/>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9" name="Straight Connector 38"/>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0" name="Straight Connector 39"/>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70" name="Regular Pentagon 69"/>
          <p:cNvSpPr/>
          <p:nvPr/>
        </p:nvSpPr>
        <p:spPr bwMode="auto">
          <a:xfrm>
            <a:off x="3301192" y="28003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1" name="Regular Pentagon 70"/>
          <p:cNvSpPr/>
          <p:nvPr/>
        </p:nvSpPr>
        <p:spPr bwMode="auto">
          <a:xfrm>
            <a:off x="5272225" y="24955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2" name="Regular Pentagon 71"/>
          <p:cNvSpPr/>
          <p:nvPr/>
        </p:nvSpPr>
        <p:spPr bwMode="auto">
          <a:xfrm>
            <a:off x="4272100" y="3094916"/>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3" name="Regular Pentagon 72"/>
          <p:cNvSpPr/>
          <p:nvPr/>
        </p:nvSpPr>
        <p:spPr bwMode="auto">
          <a:xfrm>
            <a:off x="4350205" y="3586092"/>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4" name="Regular Pentagon 73"/>
          <p:cNvSpPr/>
          <p:nvPr/>
        </p:nvSpPr>
        <p:spPr bwMode="auto">
          <a:xfrm>
            <a:off x="4967425" y="2969186"/>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5" name="Regular Pentagon 74"/>
          <p:cNvSpPr/>
          <p:nvPr/>
        </p:nvSpPr>
        <p:spPr bwMode="auto">
          <a:xfrm>
            <a:off x="3537239" y="36385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6" name="Regular Pentagon 75"/>
          <p:cNvSpPr/>
          <p:nvPr/>
        </p:nvSpPr>
        <p:spPr bwMode="auto">
          <a:xfrm>
            <a:off x="3893301" y="2331217"/>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7" name="Regular Pentagon 76"/>
          <p:cNvSpPr/>
          <p:nvPr/>
        </p:nvSpPr>
        <p:spPr bwMode="auto">
          <a:xfrm>
            <a:off x="2901142" y="3517669"/>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8" name="Regular Pentagon 77"/>
          <p:cNvSpPr/>
          <p:nvPr/>
        </p:nvSpPr>
        <p:spPr bwMode="auto">
          <a:xfrm>
            <a:off x="3937289" y="4098363"/>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1" name="Regular Pentagon 80"/>
          <p:cNvSpPr/>
          <p:nvPr/>
        </p:nvSpPr>
        <p:spPr bwMode="auto">
          <a:xfrm>
            <a:off x="4682317" y="2419350"/>
            <a:ext cx="400050" cy="381000"/>
          </a:xfrm>
          <a:prstGeom prst="pentagon">
            <a:avLst/>
          </a:prstGeom>
          <a:solidFill>
            <a:srgbClr val="C6E5E5">
              <a:alpha val="75000"/>
            </a:srgbClr>
          </a:solidFill>
          <a:ln>
            <a:solidFill>
              <a:schemeClr val="accent3">
                <a:shade val="95000"/>
                <a:satMod val="10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6" name="Regular Pentagon 45"/>
          <p:cNvSpPr/>
          <p:nvPr/>
        </p:nvSpPr>
        <p:spPr bwMode="auto">
          <a:xfrm>
            <a:off x="5105048" y="3461211"/>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9" name="Regular Pentagon 78"/>
          <p:cNvSpPr/>
          <p:nvPr/>
        </p:nvSpPr>
        <p:spPr bwMode="auto">
          <a:xfrm rot="924314">
            <a:off x="5158564" y="3226866"/>
            <a:ext cx="1051873" cy="1001784"/>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9018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34290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6" name="Straight Connector 45"/>
          <p:cNvCxnSpPr/>
          <p:nvPr/>
        </p:nvCxnSpPr>
        <p:spPr bwMode="auto">
          <a:xfrm>
            <a:off x="51435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7" name="Straight Connector 46"/>
          <p:cNvCxnSpPr/>
          <p:nvPr/>
        </p:nvCxnSpPr>
        <p:spPr bwMode="auto">
          <a:xfrm>
            <a:off x="42755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bwMode="auto">
          <a:xfrm>
            <a:off x="60114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bwMode="auto">
          <a:xfrm>
            <a:off x="34290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0" name="Straight Connector 49"/>
          <p:cNvCxnSpPr/>
          <p:nvPr/>
        </p:nvCxnSpPr>
        <p:spPr bwMode="auto">
          <a:xfrm>
            <a:off x="34290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smtClean="0"/>
              <a:t>Populating the grid</a:t>
            </a:r>
            <a:endParaRPr lang="en-US" dirty="0"/>
          </a:p>
        </p:txBody>
      </p:sp>
      <p:sp>
        <p:nvSpPr>
          <p:cNvPr id="3" name="Content Placeholder 2"/>
          <p:cNvSpPr>
            <a:spLocks noGrp="1"/>
          </p:cNvSpPr>
          <p:nvPr>
            <p:ph sz="quarter" idx="10"/>
          </p:nvPr>
        </p:nvSpPr>
        <p:spPr/>
        <p:txBody>
          <a:bodyPr/>
          <a:lstStyle/>
          <a:p>
            <a:pPr lvl="0"/>
            <a:r>
              <a:rPr lang="en-US" dirty="0" smtClean="0"/>
              <a:t>Inserting an object into the grid</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0" name="Slide Number Placeholder 19"/>
          <p:cNvSpPr>
            <a:spLocks noGrp="1"/>
          </p:cNvSpPr>
          <p:nvPr>
            <p:ph type="sldNum" sz="quarter" idx="11"/>
          </p:nvPr>
        </p:nvSpPr>
        <p:spPr/>
        <p:txBody>
          <a:bodyPr/>
          <a:lstStyle/>
          <a:p>
            <a:fld id="{C99FFD53-9629-4009-892B-34DB58648257}" type="slidenum">
              <a:rPr lang="en-US" smtClean="0"/>
              <a:pPr/>
              <a:t>26</a:t>
            </a:fld>
            <a:endParaRPr lang="en-US"/>
          </a:p>
        </p:txBody>
      </p:sp>
      <p:sp>
        <p:nvSpPr>
          <p:cNvPr id="51" name="Regular Pentagon 50"/>
          <p:cNvSpPr/>
          <p:nvPr/>
        </p:nvSpPr>
        <p:spPr bwMode="auto">
          <a:xfrm>
            <a:off x="5714648" y="2694214"/>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4248526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34290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6" name="Straight Connector 45"/>
          <p:cNvCxnSpPr/>
          <p:nvPr/>
        </p:nvCxnSpPr>
        <p:spPr bwMode="auto">
          <a:xfrm>
            <a:off x="51435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7" name="Straight Connector 46"/>
          <p:cNvCxnSpPr/>
          <p:nvPr/>
        </p:nvCxnSpPr>
        <p:spPr bwMode="auto">
          <a:xfrm>
            <a:off x="42755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bwMode="auto">
          <a:xfrm>
            <a:off x="60114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bwMode="auto">
          <a:xfrm>
            <a:off x="34290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0" name="Straight Connector 49"/>
          <p:cNvCxnSpPr/>
          <p:nvPr/>
        </p:nvCxnSpPr>
        <p:spPr bwMode="auto">
          <a:xfrm>
            <a:off x="34290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a:t>Populating the </a:t>
            </a:r>
            <a:r>
              <a:rPr lang="en-US" dirty="0" smtClean="0"/>
              <a:t>grid</a:t>
            </a:r>
            <a:endParaRPr lang="en-US" dirty="0"/>
          </a:p>
        </p:txBody>
      </p:sp>
      <p:sp>
        <p:nvSpPr>
          <p:cNvPr id="3" name="Content Placeholder 2"/>
          <p:cNvSpPr>
            <a:spLocks noGrp="1"/>
          </p:cNvSpPr>
          <p:nvPr>
            <p:ph sz="quarter" idx="10"/>
          </p:nvPr>
        </p:nvSpPr>
        <p:spPr/>
        <p:txBody>
          <a:bodyPr/>
          <a:lstStyle/>
          <a:p>
            <a:pPr lvl="0"/>
            <a:r>
              <a:rPr lang="en-US" dirty="0" smtClean="0"/>
              <a:t>Insert into every overlapped cell</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0" name="Slide Number Placeholder 19"/>
          <p:cNvSpPr>
            <a:spLocks noGrp="1"/>
          </p:cNvSpPr>
          <p:nvPr>
            <p:ph type="sldNum" sz="quarter" idx="11"/>
          </p:nvPr>
        </p:nvSpPr>
        <p:spPr/>
        <p:txBody>
          <a:bodyPr/>
          <a:lstStyle/>
          <a:p>
            <a:fld id="{C99FFD53-9629-4009-892B-34DB58648257}" type="slidenum">
              <a:rPr lang="en-US" smtClean="0"/>
              <a:pPr/>
              <a:t>27</a:t>
            </a:fld>
            <a:endParaRPr lang="en-US"/>
          </a:p>
        </p:txBody>
      </p:sp>
      <p:sp>
        <p:nvSpPr>
          <p:cNvPr id="51" name="Regular Pentagon 50"/>
          <p:cNvSpPr/>
          <p:nvPr/>
        </p:nvSpPr>
        <p:spPr bwMode="auto">
          <a:xfrm>
            <a:off x="5714648" y="2694363"/>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 name="Rectangle 5"/>
          <p:cNvSpPr/>
          <p:nvPr/>
        </p:nvSpPr>
        <p:spPr bwMode="auto">
          <a:xfrm>
            <a:off x="5664770" y="2643604"/>
            <a:ext cx="495652" cy="499646"/>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9" name="Oval 18"/>
          <p:cNvSpPr>
            <a:spLocks noChangeAspect="1"/>
          </p:cNvSpPr>
          <p:nvPr/>
        </p:nvSpPr>
        <p:spPr bwMode="auto">
          <a:xfrm>
            <a:off x="5594671" y="3068433"/>
            <a:ext cx="133490" cy="133490"/>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Oval 20"/>
          <p:cNvSpPr>
            <a:spLocks noChangeAspect="1"/>
          </p:cNvSpPr>
          <p:nvPr/>
        </p:nvSpPr>
        <p:spPr bwMode="auto">
          <a:xfrm>
            <a:off x="6096000" y="3067951"/>
            <a:ext cx="133490" cy="133490"/>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Oval 21"/>
          <p:cNvSpPr>
            <a:spLocks noChangeAspect="1"/>
          </p:cNvSpPr>
          <p:nvPr/>
        </p:nvSpPr>
        <p:spPr bwMode="auto">
          <a:xfrm>
            <a:off x="5592107" y="2572232"/>
            <a:ext cx="133490" cy="133490"/>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Oval 22"/>
          <p:cNvSpPr>
            <a:spLocks noChangeAspect="1"/>
          </p:cNvSpPr>
          <p:nvPr/>
        </p:nvSpPr>
        <p:spPr bwMode="auto">
          <a:xfrm>
            <a:off x="6093436" y="2571750"/>
            <a:ext cx="133490" cy="133490"/>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Rectangle 24"/>
          <p:cNvSpPr/>
          <p:nvPr/>
        </p:nvSpPr>
        <p:spPr>
          <a:xfrm>
            <a:off x="114300" y="2065794"/>
            <a:ext cx="4610100" cy="2677656"/>
          </a:xfrm>
          <a:prstGeom prst="rect">
            <a:avLst/>
          </a:prstGeom>
        </p:spPr>
        <p:txBody>
          <a:bodyPr wrap="square">
            <a:spAutoFit/>
          </a:bodyPr>
          <a:lstStyle/>
          <a:p>
            <a:pPr algn="l">
              <a:tabLst>
                <a:tab pos="227013" algn="l"/>
              </a:tabLst>
            </a:pPr>
            <a:r>
              <a:rPr lang="en-US" sz="1400" b="1" dirty="0">
                <a:solidFill>
                  <a:srgbClr val="002060"/>
                </a:solidFill>
                <a:latin typeface="Courier New" pitchFamily="49" charset="0"/>
                <a:cs typeface="Courier New" pitchFamily="49" charset="0"/>
              </a:rPr>
              <a:t>void </a:t>
            </a:r>
            <a:r>
              <a:rPr lang="en-US" sz="1400" b="1" dirty="0" err="1">
                <a:solidFill>
                  <a:srgbClr val="002060"/>
                </a:solidFill>
                <a:latin typeface="Courier New" pitchFamily="49" charset="0"/>
                <a:cs typeface="Courier New" pitchFamily="49" charset="0"/>
              </a:rPr>
              <a:t>addObject</a:t>
            </a:r>
            <a:r>
              <a:rPr lang="en-US" sz="1400" b="1" dirty="0">
                <a:solidFill>
                  <a:srgbClr val="002060"/>
                </a:solidFill>
                <a:latin typeface="Courier New" pitchFamily="49" charset="0"/>
                <a:cs typeface="Courier New" pitchFamily="49" charset="0"/>
              </a:rPr>
              <a:t>(Object </a:t>
            </a:r>
            <a:r>
              <a:rPr lang="en-US" sz="1400" b="1" dirty="0" err="1" smtClean="0">
                <a:solidFill>
                  <a:srgbClr val="002060"/>
                </a:solidFill>
                <a:latin typeface="Courier New" pitchFamily="49" charset="0"/>
                <a:cs typeface="Courier New" pitchFamily="49" charset="0"/>
              </a:rPr>
              <a:t>obj</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pt</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obj.minAABBPoint</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addrLL</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getCellAddress</a:t>
            </a:r>
            <a:r>
              <a:rPr lang="en-US" sz="1400" b="1" dirty="0" smtClean="0">
                <a:solidFill>
                  <a:srgbClr val="002060"/>
                </a:solidFill>
                <a:latin typeface="Courier New" pitchFamily="49" charset="0"/>
                <a:cs typeface="Courier New" pitchFamily="49" charset="0"/>
              </a:rPr>
              <a:t>(</a:t>
            </a:r>
            <a:r>
              <a:rPr lang="en-US" sz="1400" b="1" dirty="0" err="1" smtClean="0">
                <a:solidFill>
                  <a:srgbClr val="002060"/>
                </a:solidFill>
                <a:latin typeface="Courier New" pitchFamily="49" charset="0"/>
                <a:cs typeface="Courier New" pitchFamily="49" charset="0"/>
              </a:rPr>
              <a:t>pt</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addrLR</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addrLL</a:t>
            </a:r>
            <a:r>
              <a:rPr lang="en-US" sz="1400" b="1" dirty="0" smtClean="0">
                <a:solidFill>
                  <a:srgbClr val="002060"/>
                </a:solidFill>
                <a:latin typeface="Courier New" pitchFamily="49" charset="0"/>
                <a:cs typeface="Courier New" pitchFamily="49" charset="0"/>
              </a:rPr>
              <a:t> + 1;</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addrUL</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addrLL</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numX</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addrUR</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addrUL</a:t>
            </a:r>
            <a:r>
              <a:rPr lang="en-US" sz="1400" b="1" dirty="0" smtClean="0">
                <a:solidFill>
                  <a:srgbClr val="002060"/>
                </a:solidFill>
                <a:latin typeface="Courier New" pitchFamily="49" charset="0"/>
                <a:cs typeface="Courier New" pitchFamily="49" charset="0"/>
              </a:rPr>
              <a:t> + 1;</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gridCells</a:t>
            </a:r>
            <a:r>
              <a:rPr lang="en-US" sz="1400" b="1" dirty="0" smtClean="0">
                <a:solidFill>
                  <a:srgbClr val="002060"/>
                </a:solidFill>
                <a:latin typeface="Courier New" pitchFamily="49" charset="0"/>
                <a:cs typeface="Courier New" pitchFamily="49" charset="0"/>
              </a:rPr>
              <a:t>[</a:t>
            </a:r>
            <a:r>
              <a:rPr lang="en-US" sz="1400" b="1" dirty="0" err="1" smtClean="0">
                <a:solidFill>
                  <a:srgbClr val="002060"/>
                </a:solidFill>
                <a:latin typeface="Courier New" pitchFamily="49" charset="0"/>
                <a:cs typeface="Courier New" pitchFamily="49" charset="0"/>
              </a:rPr>
              <a:t>addrLL</a:t>
            </a:r>
            <a:r>
              <a:rPr lang="en-US" sz="1400" b="1" dirty="0" smtClean="0">
                <a:solidFill>
                  <a:srgbClr val="002060"/>
                </a:solidFill>
                <a:latin typeface="Courier New" pitchFamily="49" charset="0"/>
                <a:cs typeface="Courier New" pitchFamily="49" charset="0"/>
              </a:rPr>
              <a:t>].add(</a:t>
            </a:r>
            <a:r>
              <a:rPr lang="en-US" sz="1400" b="1" dirty="0" err="1" smtClean="0">
                <a:solidFill>
                  <a:srgbClr val="002060"/>
                </a:solidFill>
                <a:latin typeface="Courier New" pitchFamily="49" charset="0"/>
                <a:cs typeface="Courier New" pitchFamily="49" charset="0"/>
              </a:rPr>
              <a:t>obj</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gridCells</a:t>
            </a:r>
            <a:r>
              <a:rPr lang="en-US" sz="1400" b="1" dirty="0" smtClean="0">
                <a:solidFill>
                  <a:srgbClr val="002060"/>
                </a:solidFill>
                <a:latin typeface="Courier New" pitchFamily="49" charset="0"/>
                <a:cs typeface="Courier New" pitchFamily="49" charset="0"/>
              </a:rPr>
              <a:t>[</a:t>
            </a:r>
            <a:r>
              <a:rPr lang="en-US" sz="1400" b="1" dirty="0" err="1" smtClean="0">
                <a:solidFill>
                  <a:srgbClr val="002060"/>
                </a:solidFill>
                <a:latin typeface="Courier New" pitchFamily="49" charset="0"/>
                <a:cs typeface="Courier New" pitchFamily="49" charset="0"/>
              </a:rPr>
              <a:t>addrLR</a:t>
            </a:r>
            <a:r>
              <a:rPr lang="en-US" sz="1400" b="1" dirty="0" smtClean="0">
                <a:solidFill>
                  <a:srgbClr val="002060"/>
                </a:solidFill>
                <a:latin typeface="Courier New" pitchFamily="49" charset="0"/>
                <a:cs typeface="Courier New" pitchFamily="49" charset="0"/>
              </a:rPr>
              <a:t>].add(</a:t>
            </a:r>
            <a:r>
              <a:rPr lang="en-US" sz="1400" b="1" dirty="0" err="1" smtClean="0">
                <a:solidFill>
                  <a:srgbClr val="002060"/>
                </a:solidFill>
                <a:latin typeface="Courier New" pitchFamily="49" charset="0"/>
                <a:cs typeface="Courier New" pitchFamily="49" charset="0"/>
              </a:rPr>
              <a:t>obj</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gridCells</a:t>
            </a:r>
            <a:r>
              <a:rPr lang="en-US" sz="1400" b="1" dirty="0" smtClean="0">
                <a:solidFill>
                  <a:srgbClr val="002060"/>
                </a:solidFill>
                <a:latin typeface="Courier New" pitchFamily="49" charset="0"/>
                <a:cs typeface="Courier New" pitchFamily="49" charset="0"/>
              </a:rPr>
              <a:t>[</a:t>
            </a:r>
            <a:r>
              <a:rPr lang="en-US" sz="1400" b="1" dirty="0" err="1" smtClean="0">
                <a:solidFill>
                  <a:srgbClr val="002060"/>
                </a:solidFill>
                <a:latin typeface="Courier New" pitchFamily="49" charset="0"/>
                <a:cs typeface="Courier New" pitchFamily="49" charset="0"/>
              </a:rPr>
              <a:t>addrUL</a:t>
            </a:r>
            <a:r>
              <a:rPr lang="en-US" sz="1400" b="1" dirty="0" smtClean="0">
                <a:solidFill>
                  <a:srgbClr val="002060"/>
                </a:solidFill>
                <a:latin typeface="Courier New" pitchFamily="49" charset="0"/>
                <a:cs typeface="Courier New" pitchFamily="49" charset="0"/>
              </a:rPr>
              <a:t>].</a:t>
            </a:r>
            <a:r>
              <a:rPr lang="en-US" sz="1400" b="1" dirty="0">
                <a:solidFill>
                  <a:srgbClr val="002060"/>
                </a:solidFill>
                <a:latin typeface="Courier New" pitchFamily="49" charset="0"/>
                <a:cs typeface="Courier New" pitchFamily="49" charset="0"/>
              </a:rPr>
              <a:t>add(</a:t>
            </a:r>
            <a:r>
              <a:rPr lang="en-US" sz="1400" b="1" dirty="0" err="1">
                <a:solidFill>
                  <a:srgbClr val="002060"/>
                </a:solidFill>
                <a:latin typeface="Courier New" pitchFamily="49" charset="0"/>
                <a:cs typeface="Courier New" pitchFamily="49" charset="0"/>
              </a:rPr>
              <a:t>obj</a:t>
            </a:r>
            <a:r>
              <a:rPr lang="en-US" sz="1400" b="1" dirty="0">
                <a:solidFill>
                  <a:srgbClr val="002060"/>
                </a:solidFill>
                <a:latin typeface="Courier New" pitchFamily="49" charset="0"/>
                <a:cs typeface="Courier New" pitchFamily="49" charset="0"/>
              </a:rPr>
              <a:t>); </a:t>
            </a:r>
            <a:br>
              <a:rPr lang="en-US" sz="1400" b="1" dirty="0">
                <a:solidFill>
                  <a:srgbClr val="002060"/>
                </a:solidFill>
                <a:latin typeface="Courier New" pitchFamily="49" charset="0"/>
                <a:cs typeface="Courier New" pitchFamily="49" charset="0"/>
              </a:rPr>
            </a:b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gridCells</a:t>
            </a:r>
            <a:r>
              <a:rPr lang="en-US" sz="1400" b="1" dirty="0" smtClean="0">
                <a:solidFill>
                  <a:srgbClr val="002060"/>
                </a:solidFill>
                <a:latin typeface="Courier New" pitchFamily="49" charset="0"/>
                <a:cs typeface="Courier New" pitchFamily="49" charset="0"/>
              </a:rPr>
              <a:t>[</a:t>
            </a:r>
            <a:r>
              <a:rPr lang="en-US" sz="1400" b="1" dirty="0" err="1" smtClean="0">
                <a:solidFill>
                  <a:srgbClr val="002060"/>
                </a:solidFill>
                <a:latin typeface="Courier New" pitchFamily="49" charset="0"/>
                <a:cs typeface="Courier New" pitchFamily="49" charset="0"/>
              </a:rPr>
              <a:t>addrUR</a:t>
            </a:r>
            <a:r>
              <a:rPr lang="en-US" sz="1400" b="1" dirty="0" smtClean="0">
                <a:solidFill>
                  <a:srgbClr val="002060"/>
                </a:solidFill>
                <a:latin typeface="Courier New" pitchFamily="49" charset="0"/>
                <a:cs typeface="Courier New" pitchFamily="49" charset="0"/>
              </a:rPr>
              <a:t>].</a:t>
            </a:r>
            <a:r>
              <a:rPr lang="en-US" sz="1400" b="1" dirty="0">
                <a:solidFill>
                  <a:srgbClr val="002060"/>
                </a:solidFill>
                <a:latin typeface="Courier New" pitchFamily="49" charset="0"/>
                <a:cs typeface="Courier New" pitchFamily="49" charset="0"/>
              </a:rPr>
              <a:t>add(</a:t>
            </a:r>
            <a:r>
              <a:rPr lang="en-US" sz="1400" b="1" dirty="0" err="1">
                <a:solidFill>
                  <a:srgbClr val="002060"/>
                </a:solidFill>
                <a:latin typeface="Courier New" pitchFamily="49" charset="0"/>
                <a:cs typeface="Courier New" pitchFamily="49" charset="0"/>
              </a:rPr>
              <a:t>obj</a:t>
            </a:r>
            <a:r>
              <a:rPr lang="en-US" sz="1400" b="1" dirty="0">
                <a:solidFill>
                  <a:srgbClr val="002060"/>
                </a:solidFill>
                <a:latin typeface="Courier New" pitchFamily="49" charset="0"/>
                <a:cs typeface="Courier New" pitchFamily="49" charset="0"/>
              </a:rPr>
              <a:t>); </a:t>
            </a:r>
            <a:endParaRPr lang="en-US" sz="1400" b="1" dirty="0" smtClean="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a:t>
            </a:r>
          </a:p>
        </p:txBody>
      </p:sp>
      <p:grpSp>
        <p:nvGrpSpPr>
          <p:cNvPr id="26" name="Group 25"/>
          <p:cNvGrpSpPr/>
          <p:nvPr/>
        </p:nvGrpSpPr>
        <p:grpSpPr>
          <a:xfrm>
            <a:off x="3331326" y="4701885"/>
            <a:ext cx="3600450" cy="300038"/>
            <a:chOff x="2171700" y="4057650"/>
            <a:chExt cx="4114800" cy="342900"/>
          </a:xfrm>
        </p:grpSpPr>
        <p:sp>
          <p:nvSpPr>
            <p:cNvPr id="27" name="Rectangle 26"/>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8" name="Rectangle 27"/>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9" name="Rectangle 28"/>
            <p:cNvSpPr/>
            <p:nvPr/>
          </p:nvSpPr>
          <p:spPr bwMode="auto">
            <a:xfrm>
              <a:off x="28575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0" name="Rectangle 29"/>
            <p:cNvSpPr/>
            <p:nvPr/>
          </p:nvSpPr>
          <p:spPr bwMode="auto">
            <a:xfrm>
              <a:off x="32004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1" name="Rectangle 30"/>
            <p:cNvSpPr/>
            <p:nvPr/>
          </p:nvSpPr>
          <p:spPr bwMode="auto">
            <a:xfrm>
              <a:off x="35433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2" name="Rectangle 31"/>
            <p:cNvSpPr/>
            <p:nvPr/>
          </p:nvSpPr>
          <p:spPr bwMode="auto">
            <a:xfrm>
              <a:off x="38862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3" name="Rectangle 32"/>
            <p:cNvSpPr/>
            <p:nvPr/>
          </p:nvSpPr>
          <p:spPr bwMode="auto">
            <a:xfrm>
              <a:off x="4229100" y="4057650"/>
              <a:ext cx="342900" cy="342900"/>
            </a:xfrm>
            <a:prstGeom prst="rect">
              <a:avLst/>
            </a:prstGeom>
            <a:gradFill>
              <a:gsLst>
                <a:gs pos="0">
                  <a:srgbClr val="FF0000"/>
                </a:gs>
                <a:gs pos="35000">
                  <a:srgbClr val="FFC000"/>
                </a:gs>
                <a:gs pos="100000">
                  <a:srgbClr val="FFFF00"/>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4" name="Rectangle 33"/>
            <p:cNvSpPr/>
            <p:nvPr/>
          </p:nvSpPr>
          <p:spPr bwMode="auto">
            <a:xfrm>
              <a:off x="4572000" y="4057650"/>
              <a:ext cx="342900" cy="342900"/>
            </a:xfrm>
            <a:prstGeom prst="rect">
              <a:avLst/>
            </a:prstGeom>
            <a:gradFill>
              <a:gsLst>
                <a:gs pos="0">
                  <a:srgbClr val="FF0000"/>
                </a:gs>
                <a:gs pos="35000">
                  <a:srgbClr val="FFC000"/>
                </a:gs>
                <a:gs pos="100000">
                  <a:srgbClr val="FFFF00"/>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5" name="Rectangle 34"/>
            <p:cNvSpPr/>
            <p:nvPr/>
          </p:nvSpPr>
          <p:spPr bwMode="auto">
            <a:xfrm>
              <a:off x="49149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6" name="Rectangle 35"/>
            <p:cNvSpPr/>
            <p:nvPr/>
          </p:nvSpPr>
          <p:spPr bwMode="auto">
            <a:xfrm>
              <a:off x="52578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7" name="Rectangle 36"/>
            <p:cNvSpPr/>
            <p:nvPr/>
          </p:nvSpPr>
          <p:spPr bwMode="auto">
            <a:xfrm>
              <a:off x="5600700" y="4057650"/>
              <a:ext cx="342900" cy="342900"/>
            </a:xfrm>
            <a:prstGeom prst="rect">
              <a:avLst/>
            </a:prstGeom>
            <a:gradFill>
              <a:gsLst>
                <a:gs pos="0">
                  <a:srgbClr val="FF0000"/>
                </a:gs>
                <a:gs pos="35000">
                  <a:srgbClr val="FFC00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8" name="Rectangle 37"/>
            <p:cNvSpPr/>
            <p:nvPr/>
          </p:nvSpPr>
          <p:spPr bwMode="auto">
            <a:xfrm>
              <a:off x="5943600" y="4057650"/>
              <a:ext cx="342900" cy="342900"/>
            </a:xfrm>
            <a:prstGeom prst="rect">
              <a:avLst/>
            </a:prstGeom>
            <a:gradFill>
              <a:gsLst>
                <a:gs pos="0">
                  <a:srgbClr val="FF0000"/>
                </a:gs>
                <a:gs pos="35000">
                  <a:srgbClr val="FFC00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39" name="Rectangle 38"/>
          <p:cNvSpPr/>
          <p:nvPr/>
        </p:nvSpPr>
        <p:spPr>
          <a:xfrm>
            <a:off x="6905588" y="4589561"/>
            <a:ext cx="1790700" cy="523220"/>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gridCells</a:t>
            </a:r>
            <a:endParaRPr lang="en-US" sz="1400" b="1" dirty="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array</a:t>
            </a:r>
          </a:p>
        </p:txBody>
      </p:sp>
      <p:sp>
        <p:nvSpPr>
          <p:cNvPr id="40" name="TextBox 39"/>
          <p:cNvSpPr txBox="1"/>
          <p:nvPr/>
        </p:nvSpPr>
        <p:spPr>
          <a:xfrm>
            <a:off x="5363760" y="3136283"/>
            <a:ext cx="328936" cy="246221"/>
          </a:xfrm>
          <a:prstGeom prst="rect">
            <a:avLst/>
          </a:prstGeom>
          <a:noFill/>
        </p:spPr>
        <p:txBody>
          <a:bodyPr wrap="none" rtlCol="0">
            <a:spAutoFit/>
          </a:bodyPr>
          <a:lstStyle/>
          <a:p>
            <a:r>
              <a:rPr lang="en-US" sz="1000" dirty="0" smtClean="0">
                <a:solidFill>
                  <a:srgbClr val="002060"/>
                </a:solidFill>
              </a:rPr>
              <a:t>LL</a:t>
            </a:r>
          </a:p>
        </p:txBody>
      </p:sp>
      <p:sp>
        <p:nvSpPr>
          <p:cNvPr id="41" name="TextBox 40"/>
          <p:cNvSpPr txBox="1"/>
          <p:nvPr/>
        </p:nvSpPr>
        <p:spPr>
          <a:xfrm>
            <a:off x="6154566" y="3135086"/>
            <a:ext cx="346570" cy="246221"/>
          </a:xfrm>
          <a:prstGeom prst="rect">
            <a:avLst/>
          </a:prstGeom>
          <a:noFill/>
        </p:spPr>
        <p:txBody>
          <a:bodyPr wrap="none" rtlCol="0">
            <a:spAutoFit/>
          </a:bodyPr>
          <a:lstStyle/>
          <a:p>
            <a:r>
              <a:rPr lang="en-US" sz="1000" dirty="0" smtClean="0">
                <a:solidFill>
                  <a:srgbClr val="002060"/>
                </a:solidFill>
              </a:rPr>
              <a:t>LR</a:t>
            </a:r>
          </a:p>
        </p:txBody>
      </p:sp>
      <p:sp>
        <p:nvSpPr>
          <p:cNvPr id="42" name="TextBox 41"/>
          <p:cNvSpPr txBox="1"/>
          <p:nvPr/>
        </p:nvSpPr>
        <p:spPr>
          <a:xfrm>
            <a:off x="5341494" y="2374513"/>
            <a:ext cx="351378" cy="246221"/>
          </a:xfrm>
          <a:prstGeom prst="rect">
            <a:avLst/>
          </a:prstGeom>
          <a:noFill/>
        </p:spPr>
        <p:txBody>
          <a:bodyPr wrap="none" rtlCol="0">
            <a:spAutoFit/>
          </a:bodyPr>
          <a:lstStyle/>
          <a:p>
            <a:r>
              <a:rPr lang="en-US" sz="1000" dirty="0">
                <a:solidFill>
                  <a:srgbClr val="002060"/>
                </a:solidFill>
              </a:rPr>
              <a:t>U</a:t>
            </a:r>
            <a:r>
              <a:rPr lang="en-US" sz="1000" dirty="0" smtClean="0">
                <a:solidFill>
                  <a:srgbClr val="002060"/>
                </a:solidFill>
              </a:rPr>
              <a:t>L</a:t>
            </a:r>
          </a:p>
        </p:txBody>
      </p:sp>
      <p:sp>
        <p:nvSpPr>
          <p:cNvPr id="43" name="TextBox 42"/>
          <p:cNvSpPr txBox="1"/>
          <p:nvPr/>
        </p:nvSpPr>
        <p:spPr>
          <a:xfrm>
            <a:off x="6132300" y="2373316"/>
            <a:ext cx="369012" cy="246221"/>
          </a:xfrm>
          <a:prstGeom prst="rect">
            <a:avLst/>
          </a:prstGeom>
          <a:noFill/>
        </p:spPr>
        <p:txBody>
          <a:bodyPr wrap="none" rtlCol="0">
            <a:spAutoFit/>
          </a:bodyPr>
          <a:lstStyle/>
          <a:p>
            <a:r>
              <a:rPr lang="en-US" sz="1000" dirty="0">
                <a:solidFill>
                  <a:srgbClr val="002060"/>
                </a:solidFill>
              </a:rPr>
              <a:t>U</a:t>
            </a:r>
            <a:r>
              <a:rPr lang="en-US" sz="1000" dirty="0" smtClean="0">
                <a:solidFill>
                  <a:srgbClr val="002060"/>
                </a:solidFill>
              </a:rPr>
              <a:t>R</a:t>
            </a:r>
          </a:p>
        </p:txBody>
      </p:sp>
      <p:sp>
        <p:nvSpPr>
          <p:cNvPr id="44" name="Rectangle 43"/>
          <p:cNvSpPr/>
          <p:nvPr/>
        </p:nvSpPr>
        <p:spPr>
          <a:xfrm>
            <a:off x="6972300" y="2114550"/>
            <a:ext cx="1943100" cy="954107"/>
          </a:xfrm>
          <a:prstGeom prst="rect">
            <a:avLst/>
          </a:prstGeom>
        </p:spPr>
        <p:txBody>
          <a:bodyPr wrap="square">
            <a:spAutoFit/>
          </a:bodyPr>
          <a:lstStyle/>
          <a:p>
            <a:pPr>
              <a:tabLst>
                <a:tab pos="227013" algn="l"/>
              </a:tabLst>
            </a:pPr>
            <a:r>
              <a:rPr lang="en-US" sz="1400" b="1" dirty="0" err="1">
                <a:solidFill>
                  <a:srgbClr val="002060"/>
                </a:solidFill>
                <a:latin typeface="Courier New" pitchFamily="49" charset="0"/>
                <a:cs typeface="Courier New" pitchFamily="49" charset="0"/>
              </a:rPr>
              <a:t>i</a:t>
            </a:r>
            <a:r>
              <a:rPr lang="en-US" sz="1400" b="1" dirty="0" err="1" smtClean="0">
                <a:solidFill>
                  <a:srgbClr val="002060"/>
                </a:solidFill>
                <a:latin typeface="Courier New" pitchFamily="49" charset="0"/>
                <a:cs typeface="Courier New" pitchFamily="49" charset="0"/>
              </a:rPr>
              <a:t>ndexLL</a:t>
            </a:r>
            <a:r>
              <a:rPr lang="en-US" sz="1400" b="1" dirty="0" smtClean="0">
                <a:solidFill>
                  <a:srgbClr val="002060"/>
                </a:solidFill>
                <a:latin typeface="Courier New" pitchFamily="49" charset="0"/>
                <a:cs typeface="Courier New" pitchFamily="49" charset="0"/>
              </a:rPr>
              <a:t> = (2,1)</a:t>
            </a:r>
          </a:p>
          <a:p>
            <a:pPr>
              <a:tabLst>
                <a:tab pos="227013" algn="l"/>
              </a:tabLst>
            </a:pPr>
            <a:r>
              <a:rPr lang="en-US" sz="1400" b="1" dirty="0" err="1">
                <a:solidFill>
                  <a:srgbClr val="002060"/>
                </a:solidFill>
                <a:latin typeface="Courier New" pitchFamily="49" charset="0"/>
                <a:cs typeface="Courier New" pitchFamily="49" charset="0"/>
              </a:rPr>
              <a:t>i</a:t>
            </a:r>
            <a:r>
              <a:rPr lang="en-US" sz="1400" b="1" dirty="0" err="1" smtClean="0">
                <a:solidFill>
                  <a:srgbClr val="002060"/>
                </a:solidFill>
                <a:latin typeface="Courier New" pitchFamily="49" charset="0"/>
                <a:cs typeface="Courier New" pitchFamily="49" charset="0"/>
              </a:rPr>
              <a:t>ndexLR</a:t>
            </a:r>
            <a:r>
              <a:rPr lang="en-US" sz="1400" b="1" dirty="0" smtClean="0">
                <a:solidFill>
                  <a:srgbClr val="002060"/>
                </a:solidFill>
                <a:latin typeface="Courier New" pitchFamily="49" charset="0"/>
                <a:cs typeface="Courier New" pitchFamily="49" charset="0"/>
              </a:rPr>
              <a:t> = (3,1)</a:t>
            </a:r>
          </a:p>
          <a:p>
            <a:pPr>
              <a:tabLst>
                <a:tab pos="227013" algn="l"/>
              </a:tabLst>
            </a:pPr>
            <a:r>
              <a:rPr lang="en-US" sz="1400" b="1" dirty="0" err="1">
                <a:solidFill>
                  <a:srgbClr val="002060"/>
                </a:solidFill>
                <a:latin typeface="Courier New" pitchFamily="49" charset="0"/>
                <a:cs typeface="Courier New" pitchFamily="49" charset="0"/>
              </a:rPr>
              <a:t>i</a:t>
            </a:r>
            <a:r>
              <a:rPr lang="en-US" sz="1400" b="1" dirty="0" err="1" smtClean="0">
                <a:solidFill>
                  <a:srgbClr val="002060"/>
                </a:solidFill>
                <a:latin typeface="Courier New" pitchFamily="49" charset="0"/>
                <a:cs typeface="Courier New" pitchFamily="49" charset="0"/>
              </a:rPr>
              <a:t>ndexUL</a:t>
            </a:r>
            <a:r>
              <a:rPr lang="en-US" sz="1400" b="1" dirty="0" smtClean="0">
                <a:solidFill>
                  <a:srgbClr val="002060"/>
                </a:solidFill>
                <a:latin typeface="Courier New" pitchFamily="49" charset="0"/>
                <a:cs typeface="Courier New" pitchFamily="49" charset="0"/>
              </a:rPr>
              <a:t> = (2,2)</a:t>
            </a:r>
          </a:p>
          <a:p>
            <a:pPr>
              <a:tabLst>
                <a:tab pos="227013" algn="l"/>
              </a:tabLst>
            </a:pPr>
            <a:r>
              <a:rPr lang="en-US" sz="1400" b="1" dirty="0" err="1">
                <a:solidFill>
                  <a:srgbClr val="002060"/>
                </a:solidFill>
                <a:latin typeface="Courier New" pitchFamily="49" charset="0"/>
                <a:cs typeface="Courier New" pitchFamily="49" charset="0"/>
              </a:rPr>
              <a:t>i</a:t>
            </a:r>
            <a:r>
              <a:rPr lang="en-US" sz="1400" b="1" dirty="0" err="1" smtClean="0">
                <a:solidFill>
                  <a:srgbClr val="002060"/>
                </a:solidFill>
                <a:latin typeface="Courier New" pitchFamily="49" charset="0"/>
                <a:cs typeface="Courier New" pitchFamily="49" charset="0"/>
              </a:rPr>
              <a:t>ndexUR</a:t>
            </a:r>
            <a:r>
              <a:rPr lang="en-US" sz="1400" b="1" dirty="0" smtClean="0">
                <a:solidFill>
                  <a:srgbClr val="002060"/>
                </a:solidFill>
                <a:latin typeface="Courier New" pitchFamily="49" charset="0"/>
                <a:cs typeface="Courier New" pitchFamily="49" charset="0"/>
              </a:rPr>
              <a:t> = (3,2)</a:t>
            </a:r>
            <a:endParaRPr lang="en-US" sz="1400" b="1" dirty="0">
              <a:solidFill>
                <a:srgbClr val="002060"/>
              </a:solidFill>
              <a:latin typeface="Courier New" pitchFamily="49" charset="0"/>
              <a:cs typeface="Courier New" pitchFamily="49" charset="0"/>
            </a:endParaRPr>
          </a:p>
        </p:txBody>
      </p:sp>
    </p:spTree>
    <p:extLst>
      <p:ext uri="{BB962C8B-B14F-4D97-AF65-F5344CB8AC3E}">
        <p14:creationId xmlns:p14="http://schemas.microsoft.com/office/powerpoint/2010/main" val="3899815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34290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6" name="Straight Connector 45"/>
          <p:cNvCxnSpPr/>
          <p:nvPr/>
        </p:nvCxnSpPr>
        <p:spPr bwMode="auto">
          <a:xfrm>
            <a:off x="51435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7" name="Straight Connector 46"/>
          <p:cNvCxnSpPr/>
          <p:nvPr/>
        </p:nvCxnSpPr>
        <p:spPr bwMode="auto">
          <a:xfrm>
            <a:off x="4275589" y="2122714"/>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bwMode="auto">
          <a:xfrm>
            <a:off x="60114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bwMode="auto">
          <a:xfrm>
            <a:off x="34290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0" name="Straight Connector 49"/>
          <p:cNvCxnSpPr/>
          <p:nvPr/>
        </p:nvCxnSpPr>
        <p:spPr bwMode="auto">
          <a:xfrm>
            <a:off x="34290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a:t>Populating the </a:t>
            </a:r>
            <a:r>
              <a:rPr lang="en-US" dirty="0" smtClean="0"/>
              <a:t>grid</a:t>
            </a:r>
            <a:endParaRPr lang="en-US" dirty="0"/>
          </a:p>
        </p:txBody>
      </p:sp>
      <p:sp>
        <p:nvSpPr>
          <p:cNvPr id="3" name="Content Placeholder 2"/>
          <p:cNvSpPr>
            <a:spLocks noGrp="1"/>
          </p:cNvSpPr>
          <p:nvPr>
            <p:ph sz="quarter" idx="10"/>
          </p:nvPr>
        </p:nvSpPr>
        <p:spPr/>
        <p:txBody>
          <a:bodyPr/>
          <a:lstStyle/>
          <a:p>
            <a:pPr lvl="0"/>
            <a:r>
              <a:rPr lang="en-US" dirty="0" smtClean="0"/>
              <a:t>Inserting into one cell (others are implicit)</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0" name="Slide Number Placeholder 19"/>
          <p:cNvSpPr>
            <a:spLocks noGrp="1"/>
          </p:cNvSpPr>
          <p:nvPr>
            <p:ph type="sldNum" sz="quarter" idx="11"/>
          </p:nvPr>
        </p:nvSpPr>
        <p:spPr/>
        <p:txBody>
          <a:bodyPr/>
          <a:lstStyle/>
          <a:p>
            <a:fld id="{C99FFD53-9629-4009-892B-34DB58648257}" type="slidenum">
              <a:rPr lang="en-US" smtClean="0"/>
              <a:pPr/>
              <a:t>28</a:t>
            </a:fld>
            <a:endParaRPr lang="en-US"/>
          </a:p>
        </p:txBody>
      </p:sp>
      <p:sp>
        <p:nvSpPr>
          <p:cNvPr id="25" name="Rectangle 24"/>
          <p:cNvSpPr/>
          <p:nvPr/>
        </p:nvSpPr>
        <p:spPr>
          <a:xfrm>
            <a:off x="114300" y="2065794"/>
            <a:ext cx="4610100" cy="1384995"/>
          </a:xfrm>
          <a:prstGeom prst="rect">
            <a:avLst/>
          </a:prstGeom>
        </p:spPr>
        <p:txBody>
          <a:bodyPr wrap="square">
            <a:spAutoFit/>
          </a:bodyPr>
          <a:lstStyle/>
          <a:p>
            <a:pPr algn="l">
              <a:tabLst>
                <a:tab pos="227013" algn="l"/>
              </a:tabLst>
            </a:pPr>
            <a:r>
              <a:rPr lang="en-US" sz="1400" b="1" dirty="0">
                <a:solidFill>
                  <a:srgbClr val="002060"/>
                </a:solidFill>
                <a:latin typeface="Courier New" pitchFamily="49" charset="0"/>
                <a:cs typeface="Courier New" pitchFamily="49" charset="0"/>
              </a:rPr>
              <a:t>void </a:t>
            </a:r>
            <a:r>
              <a:rPr lang="en-US" sz="1400" b="1" dirty="0" err="1">
                <a:solidFill>
                  <a:srgbClr val="002060"/>
                </a:solidFill>
                <a:latin typeface="Courier New" pitchFamily="49" charset="0"/>
                <a:cs typeface="Courier New" pitchFamily="49" charset="0"/>
              </a:rPr>
              <a:t>addObject</a:t>
            </a:r>
            <a:r>
              <a:rPr lang="en-US" sz="1400" b="1" dirty="0">
                <a:solidFill>
                  <a:srgbClr val="002060"/>
                </a:solidFill>
                <a:latin typeface="Courier New" pitchFamily="49" charset="0"/>
                <a:cs typeface="Courier New" pitchFamily="49" charset="0"/>
              </a:rPr>
              <a:t>(Object </a:t>
            </a:r>
            <a:r>
              <a:rPr lang="en-US" sz="1400" b="1" dirty="0" err="1" smtClean="0">
                <a:solidFill>
                  <a:srgbClr val="002060"/>
                </a:solidFill>
                <a:latin typeface="Courier New" pitchFamily="49" charset="0"/>
                <a:cs typeface="Courier New" pitchFamily="49" charset="0"/>
              </a:rPr>
              <a:t>obj</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pt</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obj.minAABBPoint</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addr</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getCellAddress</a:t>
            </a:r>
            <a:r>
              <a:rPr lang="en-US" sz="1400" b="1" dirty="0" smtClean="0">
                <a:solidFill>
                  <a:srgbClr val="002060"/>
                </a:solidFill>
                <a:latin typeface="Courier New" pitchFamily="49" charset="0"/>
                <a:cs typeface="Courier New" pitchFamily="49" charset="0"/>
              </a:rPr>
              <a:t>(</a:t>
            </a:r>
            <a:r>
              <a:rPr lang="en-US" sz="1400" b="1" dirty="0" err="1" smtClean="0">
                <a:solidFill>
                  <a:srgbClr val="002060"/>
                </a:solidFill>
                <a:latin typeface="Courier New" pitchFamily="49" charset="0"/>
                <a:cs typeface="Courier New" pitchFamily="49" charset="0"/>
              </a:rPr>
              <a:t>pt</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gridCells</a:t>
            </a:r>
            <a:r>
              <a:rPr lang="en-US" sz="1400" b="1" dirty="0" smtClean="0">
                <a:solidFill>
                  <a:srgbClr val="002060"/>
                </a:solidFill>
                <a:latin typeface="Courier New" pitchFamily="49" charset="0"/>
                <a:cs typeface="Courier New" pitchFamily="49" charset="0"/>
              </a:rPr>
              <a:t>[</a:t>
            </a:r>
            <a:r>
              <a:rPr lang="en-US" sz="1400" b="1" dirty="0" err="1" smtClean="0">
                <a:solidFill>
                  <a:srgbClr val="002060"/>
                </a:solidFill>
                <a:latin typeface="Courier New" pitchFamily="49" charset="0"/>
                <a:cs typeface="Courier New" pitchFamily="49" charset="0"/>
              </a:rPr>
              <a:t>addr</a:t>
            </a:r>
            <a:r>
              <a:rPr lang="en-US" sz="1400" b="1" dirty="0" smtClean="0">
                <a:solidFill>
                  <a:srgbClr val="002060"/>
                </a:solidFill>
                <a:latin typeface="Courier New" pitchFamily="49" charset="0"/>
                <a:cs typeface="Courier New" pitchFamily="49" charset="0"/>
              </a:rPr>
              <a:t>].add(</a:t>
            </a:r>
            <a:r>
              <a:rPr lang="en-US" sz="1400" b="1" dirty="0" err="1" smtClean="0">
                <a:solidFill>
                  <a:srgbClr val="002060"/>
                </a:solidFill>
                <a:latin typeface="Courier New" pitchFamily="49" charset="0"/>
                <a:cs typeface="Courier New" pitchFamily="49" charset="0"/>
              </a:rPr>
              <a:t>obj</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a:t>
            </a:r>
          </a:p>
        </p:txBody>
      </p:sp>
      <p:grpSp>
        <p:nvGrpSpPr>
          <p:cNvPr id="26" name="Group 25"/>
          <p:cNvGrpSpPr/>
          <p:nvPr/>
        </p:nvGrpSpPr>
        <p:grpSpPr>
          <a:xfrm>
            <a:off x="3331326" y="4701885"/>
            <a:ext cx="3600450" cy="300038"/>
            <a:chOff x="2171700" y="4057650"/>
            <a:chExt cx="4114800" cy="342900"/>
          </a:xfrm>
        </p:grpSpPr>
        <p:sp>
          <p:nvSpPr>
            <p:cNvPr id="27" name="Rectangle 26"/>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8" name="Rectangle 27"/>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9" name="Rectangle 28"/>
            <p:cNvSpPr/>
            <p:nvPr/>
          </p:nvSpPr>
          <p:spPr bwMode="auto">
            <a:xfrm>
              <a:off x="28575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0" name="Rectangle 29"/>
            <p:cNvSpPr/>
            <p:nvPr/>
          </p:nvSpPr>
          <p:spPr bwMode="auto">
            <a:xfrm>
              <a:off x="32004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1" name="Rectangle 30"/>
            <p:cNvSpPr/>
            <p:nvPr/>
          </p:nvSpPr>
          <p:spPr bwMode="auto">
            <a:xfrm>
              <a:off x="35433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2" name="Rectangle 31"/>
            <p:cNvSpPr/>
            <p:nvPr/>
          </p:nvSpPr>
          <p:spPr bwMode="auto">
            <a:xfrm>
              <a:off x="38862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3" name="Rectangle 32"/>
            <p:cNvSpPr/>
            <p:nvPr/>
          </p:nvSpPr>
          <p:spPr bwMode="auto">
            <a:xfrm>
              <a:off x="4229100" y="4057650"/>
              <a:ext cx="342900" cy="342900"/>
            </a:xfrm>
            <a:prstGeom prst="rect">
              <a:avLst/>
            </a:prstGeom>
            <a:gradFill>
              <a:gsLst>
                <a:gs pos="0">
                  <a:srgbClr val="FF0000"/>
                </a:gs>
                <a:gs pos="35000">
                  <a:srgbClr val="FFC000"/>
                </a:gs>
                <a:gs pos="100000">
                  <a:srgbClr val="FFFF00"/>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4" name="Rectangle 33"/>
            <p:cNvSpPr/>
            <p:nvPr/>
          </p:nvSpPr>
          <p:spPr bwMode="auto">
            <a:xfrm>
              <a:off x="45720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5" name="Rectangle 34"/>
            <p:cNvSpPr/>
            <p:nvPr/>
          </p:nvSpPr>
          <p:spPr bwMode="auto">
            <a:xfrm>
              <a:off x="49149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6" name="Rectangle 35"/>
            <p:cNvSpPr/>
            <p:nvPr/>
          </p:nvSpPr>
          <p:spPr bwMode="auto">
            <a:xfrm>
              <a:off x="52578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7" name="Rectangle 36"/>
            <p:cNvSpPr/>
            <p:nvPr/>
          </p:nvSpPr>
          <p:spPr bwMode="auto">
            <a:xfrm>
              <a:off x="5600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8" name="Rectangle 37"/>
            <p:cNvSpPr/>
            <p:nvPr/>
          </p:nvSpPr>
          <p:spPr bwMode="auto">
            <a:xfrm>
              <a:off x="5943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39" name="Rectangle 38"/>
          <p:cNvSpPr/>
          <p:nvPr/>
        </p:nvSpPr>
        <p:spPr>
          <a:xfrm>
            <a:off x="6905588" y="4589561"/>
            <a:ext cx="1790700" cy="523220"/>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gridCells</a:t>
            </a:r>
            <a:endParaRPr lang="en-US" sz="1400" b="1" dirty="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array</a:t>
            </a:r>
          </a:p>
        </p:txBody>
      </p:sp>
      <p:sp>
        <p:nvSpPr>
          <p:cNvPr id="42" name="Rectangle 41"/>
          <p:cNvSpPr/>
          <p:nvPr/>
        </p:nvSpPr>
        <p:spPr>
          <a:xfrm>
            <a:off x="6858000" y="2114550"/>
            <a:ext cx="2057400" cy="307777"/>
          </a:xfrm>
          <a:prstGeom prst="rect">
            <a:avLst/>
          </a:prstGeom>
        </p:spPr>
        <p:txBody>
          <a:bodyPr wrap="square">
            <a:spAutoFit/>
          </a:bodyPr>
          <a:lstStyle/>
          <a:p>
            <a:pPr>
              <a:tabLst>
                <a:tab pos="227013" algn="l"/>
              </a:tabLst>
            </a:pPr>
            <a:r>
              <a:rPr lang="en-US" sz="1400" b="1" dirty="0" err="1" smtClean="0">
                <a:solidFill>
                  <a:srgbClr val="002060"/>
                </a:solidFill>
                <a:latin typeface="Courier New" pitchFamily="49" charset="0"/>
                <a:cs typeface="Courier New" pitchFamily="49" charset="0"/>
              </a:rPr>
              <a:t>baseIndex</a:t>
            </a:r>
            <a:r>
              <a:rPr lang="en-US" sz="1400" b="1" dirty="0" smtClean="0">
                <a:solidFill>
                  <a:srgbClr val="002060"/>
                </a:solidFill>
                <a:latin typeface="Courier New" pitchFamily="49" charset="0"/>
                <a:cs typeface="Courier New" pitchFamily="49" charset="0"/>
              </a:rPr>
              <a:t> = (2,0)</a:t>
            </a:r>
          </a:p>
        </p:txBody>
      </p:sp>
      <p:sp>
        <p:nvSpPr>
          <p:cNvPr id="52" name="Regular Pentagon 51"/>
          <p:cNvSpPr/>
          <p:nvPr/>
        </p:nvSpPr>
        <p:spPr bwMode="auto">
          <a:xfrm>
            <a:off x="5714648" y="2694363"/>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3" name="Rectangle 52"/>
          <p:cNvSpPr/>
          <p:nvPr/>
        </p:nvSpPr>
        <p:spPr bwMode="auto">
          <a:xfrm>
            <a:off x="5664770" y="2643604"/>
            <a:ext cx="495652" cy="499646"/>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4" name="Oval 53"/>
          <p:cNvSpPr>
            <a:spLocks noChangeAspect="1"/>
          </p:cNvSpPr>
          <p:nvPr/>
        </p:nvSpPr>
        <p:spPr bwMode="auto">
          <a:xfrm>
            <a:off x="5594671" y="3068433"/>
            <a:ext cx="133490" cy="133490"/>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1222363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34290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46" name="Straight Connector 45"/>
          <p:cNvCxnSpPr/>
          <p:nvPr/>
        </p:nvCxnSpPr>
        <p:spPr bwMode="auto">
          <a:xfrm>
            <a:off x="51435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7" name="Straight Connector 46"/>
          <p:cNvCxnSpPr/>
          <p:nvPr/>
        </p:nvCxnSpPr>
        <p:spPr bwMode="auto">
          <a:xfrm>
            <a:off x="42755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bwMode="auto">
          <a:xfrm>
            <a:off x="60114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bwMode="auto">
          <a:xfrm>
            <a:off x="34290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0" name="Straight Connector 49"/>
          <p:cNvCxnSpPr/>
          <p:nvPr/>
        </p:nvCxnSpPr>
        <p:spPr bwMode="auto">
          <a:xfrm>
            <a:off x="34290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smtClean="0"/>
              <a:t>Pairwise testing: visit which cells?</a:t>
            </a:r>
            <a:endParaRPr lang="en-US" dirty="0"/>
          </a:p>
        </p:txBody>
      </p:sp>
      <p:sp>
        <p:nvSpPr>
          <p:cNvPr id="3" name="Content Placeholder 2"/>
          <p:cNvSpPr>
            <a:spLocks noGrp="1"/>
          </p:cNvSpPr>
          <p:nvPr>
            <p:ph sz="quarter" idx="10"/>
          </p:nvPr>
        </p:nvSpPr>
        <p:spPr/>
        <p:txBody>
          <a:bodyPr/>
          <a:lstStyle/>
          <a:p>
            <a:pPr lvl="0"/>
            <a:r>
              <a:rPr lang="en-US" dirty="0" smtClean="0"/>
              <a:t>If insert objects into every overlapped cell</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0" name="Slide Number Placeholder 19"/>
          <p:cNvSpPr>
            <a:spLocks noGrp="1"/>
          </p:cNvSpPr>
          <p:nvPr>
            <p:ph type="sldNum" sz="quarter" idx="11"/>
          </p:nvPr>
        </p:nvSpPr>
        <p:spPr/>
        <p:txBody>
          <a:bodyPr/>
          <a:lstStyle/>
          <a:p>
            <a:fld id="{C99FFD53-9629-4009-892B-34DB58648257}" type="slidenum">
              <a:rPr lang="en-US" smtClean="0"/>
              <a:pPr/>
              <a:t>29</a:t>
            </a:fld>
            <a:endParaRPr lang="en-US"/>
          </a:p>
        </p:txBody>
      </p:sp>
      <p:sp>
        <p:nvSpPr>
          <p:cNvPr id="39" name="Rectangle 38"/>
          <p:cNvSpPr/>
          <p:nvPr/>
        </p:nvSpPr>
        <p:spPr>
          <a:xfrm>
            <a:off x="6905588" y="4589561"/>
            <a:ext cx="1790700" cy="523220"/>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gridCells</a:t>
            </a:r>
            <a:endParaRPr lang="en-US" sz="1400" b="1" dirty="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array</a:t>
            </a:r>
          </a:p>
        </p:txBody>
      </p:sp>
      <p:sp>
        <p:nvSpPr>
          <p:cNvPr id="7" name="Rectangle 6"/>
          <p:cNvSpPr/>
          <p:nvPr/>
        </p:nvSpPr>
        <p:spPr bwMode="auto">
          <a:xfrm>
            <a:off x="5143500" y="2122714"/>
            <a:ext cx="1714500" cy="1625139"/>
          </a:xfrm>
          <a:prstGeom prst="rect">
            <a:avLst/>
          </a:prstGeom>
          <a:noFill/>
          <a:ln w="317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1" name="Regular Pentagon 50"/>
          <p:cNvSpPr/>
          <p:nvPr/>
        </p:nvSpPr>
        <p:spPr bwMode="auto">
          <a:xfrm>
            <a:off x="5714648" y="2694363"/>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 name="Rectangle 5"/>
          <p:cNvSpPr/>
          <p:nvPr/>
        </p:nvSpPr>
        <p:spPr bwMode="auto">
          <a:xfrm>
            <a:off x="5664770" y="2643604"/>
            <a:ext cx="495652" cy="499646"/>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43" name="Group 42"/>
          <p:cNvGrpSpPr/>
          <p:nvPr/>
        </p:nvGrpSpPr>
        <p:grpSpPr>
          <a:xfrm>
            <a:off x="3331326" y="4701885"/>
            <a:ext cx="3600450" cy="300038"/>
            <a:chOff x="2171700" y="4057650"/>
            <a:chExt cx="4114800" cy="342900"/>
          </a:xfrm>
        </p:grpSpPr>
        <p:sp>
          <p:nvSpPr>
            <p:cNvPr id="44" name="Rectangle 43"/>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2" name="Rectangle 51"/>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3" name="Rectangle 52"/>
            <p:cNvSpPr/>
            <p:nvPr/>
          </p:nvSpPr>
          <p:spPr bwMode="auto">
            <a:xfrm>
              <a:off x="28575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4" name="Rectangle 53"/>
            <p:cNvSpPr/>
            <p:nvPr/>
          </p:nvSpPr>
          <p:spPr bwMode="auto">
            <a:xfrm>
              <a:off x="32004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5" name="Rectangle 54"/>
            <p:cNvSpPr/>
            <p:nvPr/>
          </p:nvSpPr>
          <p:spPr bwMode="auto">
            <a:xfrm>
              <a:off x="35433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6" name="Rectangle 55"/>
            <p:cNvSpPr/>
            <p:nvPr/>
          </p:nvSpPr>
          <p:spPr bwMode="auto">
            <a:xfrm>
              <a:off x="38862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7" name="Rectangle 56"/>
            <p:cNvSpPr/>
            <p:nvPr/>
          </p:nvSpPr>
          <p:spPr bwMode="auto">
            <a:xfrm>
              <a:off x="4229100" y="4057650"/>
              <a:ext cx="342900" cy="342900"/>
            </a:xfrm>
            <a:prstGeom prst="rect">
              <a:avLst/>
            </a:prstGeom>
            <a:gradFill>
              <a:gsLst>
                <a:gs pos="0">
                  <a:srgbClr val="FF0000"/>
                </a:gs>
                <a:gs pos="35000">
                  <a:srgbClr val="FFC000"/>
                </a:gs>
                <a:gs pos="100000">
                  <a:srgbClr val="FFFF00"/>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8" name="Rectangle 57"/>
            <p:cNvSpPr/>
            <p:nvPr/>
          </p:nvSpPr>
          <p:spPr bwMode="auto">
            <a:xfrm>
              <a:off x="4572000" y="4057650"/>
              <a:ext cx="342900" cy="342900"/>
            </a:xfrm>
            <a:prstGeom prst="rect">
              <a:avLst/>
            </a:prstGeom>
            <a:gradFill>
              <a:gsLst>
                <a:gs pos="0">
                  <a:srgbClr val="FF0000"/>
                </a:gs>
                <a:gs pos="35000">
                  <a:srgbClr val="FFC000"/>
                </a:gs>
                <a:gs pos="100000">
                  <a:srgbClr val="FFFF00"/>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9" name="Rectangle 58"/>
            <p:cNvSpPr/>
            <p:nvPr/>
          </p:nvSpPr>
          <p:spPr bwMode="auto">
            <a:xfrm>
              <a:off x="49149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0" name="Rectangle 59"/>
            <p:cNvSpPr/>
            <p:nvPr/>
          </p:nvSpPr>
          <p:spPr bwMode="auto">
            <a:xfrm>
              <a:off x="52578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1" name="Rectangle 60"/>
            <p:cNvSpPr/>
            <p:nvPr/>
          </p:nvSpPr>
          <p:spPr bwMode="auto">
            <a:xfrm>
              <a:off x="5600700" y="4057650"/>
              <a:ext cx="342900" cy="342900"/>
            </a:xfrm>
            <a:prstGeom prst="rect">
              <a:avLst/>
            </a:prstGeom>
            <a:gradFill>
              <a:gsLst>
                <a:gs pos="0">
                  <a:srgbClr val="FF0000"/>
                </a:gs>
                <a:gs pos="35000">
                  <a:srgbClr val="FFC00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2" name="Rectangle 61"/>
            <p:cNvSpPr/>
            <p:nvPr/>
          </p:nvSpPr>
          <p:spPr bwMode="auto">
            <a:xfrm>
              <a:off x="5943600" y="4057650"/>
              <a:ext cx="342900" cy="342900"/>
            </a:xfrm>
            <a:prstGeom prst="rect">
              <a:avLst/>
            </a:prstGeom>
            <a:gradFill>
              <a:gsLst>
                <a:gs pos="0">
                  <a:srgbClr val="FF0000"/>
                </a:gs>
                <a:gs pos="35000">
                  <a:srgbClr val="FFC000"/>
                </a:gs>
                <a:gs pos="100000">
                  <a:srgbClr val="FFFF00"/>
                </a:gs>
              </a:gsLst>
            </a:gra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19" name="Oval 18"/>
          <p:cNvSpPr>
            <a:spLocks noChangeAspect="1"/>
          </p:cNvSpPr>
          <p:nvPr/>
        </p:nvSpPr>
        <p:spPr bwMode="auto">
          <a:xfrm>
            <a:off x="5633744" y="3110344"/>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Oval 20"/>
          <p:cNvSpPr>
            <a:spLocks noChangeAspect="1"/>
          </p:cNvSpPr>
          <p:nvPr/>
        </p:nvSpPr>
        <p:spPr bwMode="auto">
          <a:xfrm>
            <a:off x="6129358" y="3109862"/>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Oval 21"/>
          <p:cNvSpPr>
            <a:spLocks noChangeAspect="1"/>
          </p:cNvSpPr>
          <p:nvPr/>
        </p:nvSpPr>
        <p:spPr bwMode="auto">
          <a:xfrm>
            <a:off x="5633085" y="2612238"/>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Oval 22"/>
          <p:cNvSpPr>
            <a:spLocks noChangeAspect="1"/>
          </p:cNvSpPr>
          <p:nvPr/>
        </p:nvSpPr>
        <p:spPr bwMode="auto">
          <a:xfrm>
            <a:off x="6128699" y="2611756"/>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14" name="Group 13"/>
          <p:cNvGrpSpPr/>
          <p:nvPr/>
        </p:nvGrpSpPr>
        <p:grpSpPr>
          <a:xfrm>
            <a:off x="4977854" y="2237442"/>
            <a:ext cx="662851" cy="622516"/>
            <a:chOff x="4977854" y="2237442"/>
            <a:chExt cx="662851" cy="622516"/>
          </a:xfrm>
        </p:grpSpPr>
        <p:grpSp>
          <p:nvGrpSpPr>
            <p:cNvPr id="69" name="Group 68"/>
            <p:cNvGrpSpPr/>
            <p:nvPr/>
          </p:nvGrpSpPr>
          <p:grpSpPr>
            <a:xfrm>
              <a:off x="4977854" y="2237442"/>
              <a:ext cx="630857" cy="590948"/>
              <a:chOff x="4935936" y="3461211"/>
              <a:chExt cx="630857" cy="590948"/>
            </a:xfrm>
          </p:grpSpPr>
          <p:sp>
            <p:nvSpPr>
              <p:cNvPr id="70" name="Regular Pentagon 69"/>
              <p:cNvSpPr/>
              <p:nvPr/>
            </p:nvSpPr>
            <p:spPr bwMode="auto">
              <a:xfrm rot="1712305">
                <a:off x="4942538" y="3540805"/>
                <a:ext cx="567752"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1" name="Rectangle 70"/>
              <p:cNvSpPr/>
              <p:nvPr/>
            </p:nvSpPr>
            <p:spPr bwMode="auto">
              <a:xfrm>
                <a:off x="4935936" y="3461211"/>
                <a:ext cx="630857" cy="590948"/>
              </a:xfrm>
              <a:prstGeom prst="rect">
                <a:avLst/>
              </a:prstGeom>
              <a:noFill/>
              <a:ln w="19050">
                <a:solidFill>
                  <a:schemeClr val="tx1">
                    <a:lumMod val="6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7" name="Oval 76"/>
            <p:cNvSpPr>
              <a:spLocks noChangeAspect="1"/>
            </p:cNvSpPr>
            <p:nvPr/>
          </p:nvSpPr>
          <p:spPr bwMode="auto">
            <a:xfrm>
              <a:off x="5573960" y="2793213"/>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12" name="Group 11"/>
          <p:cNvGrpSpPr/>
          <p:nvPr/>
        </p:nvGrpSpPr>
        <p:grpSpPr>
          <a:xfrm>
            <a:off x="5067815" y="3242240"/>
            <a:ext cx="662425" cy="623135"/>
            <a:chOff x="5067815" y="3242240"/>
            <a:chExt cx="662425" cy="623135"/>
          </a:xfrm>
        </p:grpSpPr>
        <p:grpSp>
          <p:nvGrpSpPr>
            <p:cNvPr id="65" name="Group 64"/>
            <p:cNvGrpSpPr/>
            <p:nvPr/>
          </p:nvGrpSpPr>
          <p:grpSpPr>
            <a:xfrm>
              <a:off x="5067815" y="3274427"/>
              <a:ext cx="630857" cy="590948"/>
              <a:chOff x="4935936" y="3461211"/>
              <a:chExt cx="630857" cy="590948"/>
            </a:xfrm>
          </p:grpSpPr>
          <p:sp>
            <p:nvSpPr>
              <p:cNvPr id="66" name="Regular Pentagon 65"/>
              <p:cNvSpPr/>
              <p:nvPr/>
            </p:nvSpPr>
            <p:spPr bwMode="auto">
              <a:xfrm rot="19443566">
                <a:off x="4942538" y="3540805"/>
                <a:ext cx="567752"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7" name="Rectangle 66"/>
              <p:cNvSpPr/>
              <p:nvPr/>
            </p:nvSpPr>
            <p:spPr bwMode="auto">
              <a:xfrm>
                <a:off x="4935936" y="3461211"/>
                <a:ext cx="630857" cy="590948"/>
              </a:xfrm>
              <a:prstGeom prst="rect">
                <a:avLst/>
              </a:prstGeom>
              <a:noFill/>
              <a:ln w="19050">
                <a:solidFill>
                  <a:schemeClr val="tx1">
                    <a:lumMod val="6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8" name="Oval 77"/>
            <p:cNvSpPr>
              <a:spLocks noChangeAspect="1"/>
            </p:cNvSpPr>
            <p:nvPr/>
          </p:nvSpPr>
          <p:spPr bwMode="auto">
            <a:xfrm>
              <a:off x="5663495" y="3242240"/>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13" name="Group 12"/>
          <p:cNvGrpSpPr/>
          <p:nvPr/>
        </p:nvGrpSpPr>
        <p:grpSpPr>
          <a:xfrm>
            <a:off x="6086405" y="3168015"/>
            <a:ext cx="542995" cy="628907"/>
            <a:chOff x="6086405" y="3168015"/>
            <a:chExt cx="542995" cy="628907"/>
          </a:xfrm>
        </p:grpSpPr>
        <p:grpSp>
          <p:nvGrpSpPr>
            <p:cNvPr id="73" name="Group 72"/>
            <p:cNvGrpSpPr/>
            <p:nvPr/>
          </p:nvGrpSpPr>
          <p:grpSpPr>
            <a:xfrm>
              <a:off x="6119251" y="3201923"/>
              <a:ext cx="510149" cy="594999"/>
              <a:chOff x="4935936" y="3421226"/>
              <a:chExt cx="510149" cy="594999"/>
            </a:xfrm>
          </p:grpSpPr>
          <p:sp>
            <p:nvSpPr>
              <p:cNvPr id="74" name="Regular Pentagon 73"/>
              <p:cNvSpPr/>
              <p:nvPr/>
            </p:nvSpPr>
            <p:spPr bwMode="auto">
              <a:xfrm rot="3947492">
                <a:off x="4942538" y="3540805"/>
                <a:ext cx="567752"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5" name="Rectangle 74"/>
              <p:cNvSpPr/>
              <p:nvPr/>
            </p:nvSpPr>
            <p:spPr bwMode="auto">
              <a:xfrm>
                <a:off x="4935936" y="3421226"/>
                <a:ext cx="510149" cy="594999"/>
              </a:xfrm>
              <a:prstGeom prst="rect">
                <a:avLst/>
              </a:prstGeom>
              <a:noFill/>
              <a:ln w="19050">
                <a:solidFill>
                  <a:schemeClr val="tx1">
                    <a:lumMod val="6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9" name="Oval 78"/>
            <p:cNvSpPr>
              <a:spLocks noChangeAspect="1"/>
            </p:cNvSpPr>
            <p:nvPr/>
          </p:nvSpPr>
          <p:spPr bwMode="auto">
            <a:xfrm>
              <a:off x="6086405" y="3168015"/>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Tree>
    <p:extLst>
      <p:ext uri="{BB962C8B-B14F-4D97-AF65-F5344CB8AC3E}">
        <p14:creationId xmlns:p14="http://schemas.microsoft.com/office/powerpoint/2010/main" val="275004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do you find a needle in a haystack?</a:t>
            </a:r>
            <a:endParaRPr lang="en-US" sz="2800"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3</a:t>
            </a:fld>
            <a:endParaRPr lang="en-US" dirty="0"/>
          </a:p>
        </p:txBody>
      </p:sp>
      <p:sp>
        <p:nvSpPr>
          <p:cNvPr id="7" name="Rectangle 6"/>
          <p:cNvSpPr/>
          <p:nvPr/>
        </p:nvSpPr>
        <p:spPr>
          <a:xfrm>
            <a:off x="0" y="4943445"/>
            <a:ext cx="4914900" cy="215444"/>
          </a:xfrm>
          <a:prstGeom prst="rect">
            <a:avLst/>
          </a:prstGeom>
        </p:spPr>
        <p:txBody>
          <a:bodyPr wrap="square">
            <a:spAutoFit/>
          </a:bodyPr>
          <a:lstStyle/>
          <a:p>
            <a:pPr algn="l"/>
            <a:r>
              <a:rPr lang="en-US" sz="800" dirty="0">
                <a:solidFill>
                  <a:schemeClr val="bg1"/>
                </a:solidFill>
              </a:rPr>
              <a:t>http://commons.wikimedia.org/wiki/File:Haystacks_Autumn_1873_Jean-Francois_Millet.jpg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20" y="1895909"/>
            <a:ext cx="8488561" cy="1351682"/>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1151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34290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6" name="Straight Connector 45"/>
          <p:cNvCxnSpPr/>
          <p:nvPr/>
        </p:nvCxnSpPr>
        <p:spPr bwMode="auto">
          <a:xfrm>
            <a:off x="51435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7" name="Straight Connector 46"/>
          <p:cNvCxnSpPr/>
          <p:nvPr/>
        </p:nvCxnSpPr>
        <p:spPr bwMode="auto">
          <a:xfrm>
            <a:off x="4275589" y="2122714"/>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bwMode="auto">
          <a:xfrm>
            <a:off x="60114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bwMode="auto">
          <a:xfrm>
            <a:off x="34290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0" name="Straight Connector 49"/>
          <p:cNvCxnSpPr/>
          <p:nvPr/>
        </p:nvCxnSpPr>
        <p:spPr bwMode="auto">
          <a:xfrm>
            <a:off x="34290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title"/>
          </p:nvPr>
        </p:nvSpPr>
        <p:spPr/>
        <p:txBody>
          <a:bodyPr/>
          <a:lstStyle/>
          <a:p>
            <a:r>
              <a:rPr lang="en-US" dirty="0"/>
              <a:t>Pairwise </a:t>
            </a:r>
            <a:r>
              <a:rPr lang="en-US" dirty="0" smtClean="0"/>
              <a:t>testing</a:t>
            </a:r>
            <a:r>
              <a:rPr lang="en-US" dirty="0"/>
              <a:t>: visit which cells?</a:t>
            </a:r>
          </a:p>
        </p:txBody>
      </p:sp>
      <p:sp>
        <p:nvSpPr>
          <p:cNvPr id="3" name="Content Placeholder 2"/>
          <p:cNvSpPr>
            <a:spLocks noGrp="1"/>
          </p:cNvSpPr>
          <p:nvPr>
            <p:ph sz="quarter" idx="10"/>
          </p:nvPr>
        </p:nvSpPr>
        <p:spPr/>
        <p:txBody>
          <a:bodyPr/>
          <a:lstStyle/>
          <a:p>
            <a:pPr lvl="0"/>
            <a:r>
              <a:rPr lang="en-US" dirty="0" smtClean="0"/>
              <a:t>If insert objects only into one key cell</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0" name="Slide Number Placeholder 19"/>
          <p:cNvSpPr>
            <a:spLocks noGrp="1"/>
          </p:cNvSpPr>
          <p:nvPr>
            <p:ph type="sldNum" sz="quarter" idx="11"/>
          </p:nvPr>
        </p:nvSpPr>
        <p:spPr/>
        <p:txBody>
          <a:bodyPr/>
          <a:lstStyle/>
          <a:p>
            <a:fld id="{C99FFD53-9629-4009-892B-34DB58648257}" type="slidenum">
              <a:rPr lang="en-US" smtClean="0"/>
              <a:pPr/>
              <a:t>30</a:t>
            </a:fld>
            <a:endParaRPr lang="en-US"/>
          </a:p>
        </p:txBody>
      </p:sp>
      <p:grpSp>
        <p:nvGrpSpPr>
          <p:cNvPr id="26" name="Group 25"/>
          <p:cNvGrpSpPr/>
          <p:nvPr/>
        </p:nvGrpSpPr>
        <p:grpSpPr>
          <a:xfrm>
            <a:off x="3331326" y="4701885"/>
            <a:ext cx="3600450" cy="300038"/>
            <a:chOff x="2171700" y="4057650"/>
            <a:chExt cx="4114800" cy="342900"/>
          </a:xfrm>
        </p:grpSpPr>
        <p:sp>
          <p:nvSpPr>
            <p:cNvPr id="27" name="Rectangle 26"/>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8" name="Rectangle 27"/>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9" name="Rectangle 28"/>
            <p:cNvSpPr/>
            <p:nvPr/>
          </p:nvSpPr>
          <p:spPr bwMode="auto">
            <a:xfrm>
              <a:off x="28575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0" name="Rectangle 29"/>
            <p:cNvSpPr/>
            <p:nvPr/>
          </p:nvSpPr>
          <p:spPr bwMode="auto">
            <a:xfrm>
              <a:off x="32004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1" name="Rectangle 30"/>
            <p:cNvSpPr/>
            <p:nvPr/>
          </p:nvSpPr>
          <p:spPr bwMode="auto">
            <a:xfrm>
              <a:off x="35433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2" name="Rectangle 31"/>
            <p:cNvSpPr/>
            <p:nvPr/>
          </p:nvSpPr>
          <p:spPr bwMode="auto">
            <a:xfrm>
              <a:off x="38862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3" name="Rectangle 32"/>
            <p:cNvSpPr/>
            <p:nvPr/>
          </p:nvSpPr>
          <p:spPr bwMode="auto">
            <a:xfrm>
              <a:off x="4229100" y="4057650"/>
              <a:ext cx="342900" cy="342900"/>
            </a:xfrm>
            <a:prstGeom prst="rect">
              <a:avLst/>
            </a:prstGeom>
            <a:gradFill>
              <a:gsLst>
                <a:gs pos="0">
                  <a:srgbClr val="FF0000"/>
                </a:gs>
                <a:gs pos="35000">
                  <a:srgbClr val="FFC000"/>
                </a:gs>
                <a:gs pos="100000">
                  <a:srgbClr val="FFFF00"/>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4" name="Rectangle 33"/>
            <p:cNvSpPr/>
            <p:nvPr/>
          </p:nvSpPr>
          <p:spPr bwMode="auto">
            <a:xfrm>
              <a:off x="4572000" y="4057650"/>
              <a:ext cx="342900" cy="342900"/>
            </a:xfrm>
            <a:prstGeom prst="rect">
              <a:avLst/>
            </a:prstGeom>
            <a:gradFill>
              <a:gsLst>
                <a:gs pos="0">
                  <a:srgbClr val="90DAFF"/>
                </a:gs>
                <a:gs pos="35000">
                  <a:srgbClr val="B2E3FF"/>
                </a:gs>
                <a:gs pos="100000">
                  <a:srgbClr val="E0F4FF"/>
                </a:gs>
              </a:gsLst>
            </a:gradFill>
            <a:ln w="9525">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5" name="Rectangle 34"/>
            <p:cNvSpPr/>
            <p:nvPr/>
          </p:nvSpPr>
          <p:spPr bwMode="auto">
            <a:xfrm>
              <a:off x="49149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6" name="Rectangle 35"/>
            <p:cNvSpPr/>
            <p:nvPr/>
          </p:nvSpPr>
          <p:spPr bwMode="auto">
            <a:xfrm>
              <a:off x="52578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7" name="Rectangle 36"/>
            <p:cNvSpPr/>
            <p:nvPr/>
          </p:nvSpPr>
          <p:spPr bwMode="auto">
            <a:xfrm>
              <a:off x="5600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8" name="Rectangle 37"/>
            <p:cNvSpPr/>
            <p:nvPr/>
          </p:nvSpPr>
          <p:spPr bwMode="auto">
            <a:xfrm>
              <a:off x="5943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39" name="Rectangle 38"/>
          <p:cNvSpPr/>
          <p:nvPr/>
        </p:nvSpPr>
        <p:spPr>
          <a:xfrm>
            <a:off x="6905588" y="4589561"/>
            <a:ext cx="1790700" cy="523220"/>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gridCells</a:t>
            </a:r>
            <a:endParaRPr lang="en-US" sz="1400" b="1" dirty="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array</a:t>
            </a:r>
          </a:p>
        </p:txBody>
      </p:sp>
      <p:sp>
        <p:nvSpPr>
          <p:cNvPr id="40" name="Rectangle 39"/>
          <p:cNvSpPr/>
          <p:nvPr/>
        </p:nvSpPr>
        <p:spPr bwMode="auto">
          <a:xfrm>
            <a:off x="4275589" y="2114550"/>
            <a:ext cx="2582411" cy="2441865"/>
          </a:xfrm>
          <a:prstGeom prst="rect">
            <a:avLst/>
          </a:prstGeom>
          <a:noFill/>
          <a:ln w="317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2" name="Regular Pentagon 51"/>
          <p:cNvSpPr/>
          <p:nvPr/>
        </p:nvSpPr>
        <p:spPr bwMode="auto">
          <a:xfrm>
            <a:off x="5714648" y="2694363"/>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3" name="Rectangle 52"/>
          <p:cNvSpPr/>
          <p:nvPr/>
        </p:nvSpPr>
        <p:spPr bwMode="auto">
          <a:xfrm>
            <a:off x="5664770" y="2643604"/>
            <a:ext cx="495652" cy="499646"/>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4" name="Oval 53"/>
          <p:cNvSpPr>
            <a:spLocks noChangeAspect="1"/>
          </p:cNvSpPr>
          <p:nvPr/>
        </p:nvSpPr>
        <p:spPr bwMode="auto">
          <a:xfrm>
            <a:off x="5633015" y="3108439"/>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41" name="Group 40"/>
          <p:cNvGrpSpPr/>
          <p:nvPr/>
        </p:nvGrpSpPr>
        <p:grpSpPr>
          <a:xfrm>
            <a:off x="5033437" y="3274427"/>
            <a:ext cx="665235" cy="623531"/>
            <a:chOff x="4901558" y="3461211"/>
            <a:chExt cx="665235" cy="623531"/>
          </a:xfrm>
        </p:grpSpPr>
        <p:sp>
          <p:nvSpPr>
            <p:cNvPr id="43" name="Regular Pentagon 42"/>
            <p:cNvSpPr/>
            <p:nvPr/>
          </p:nvSpPr>
          <p:spPr bwMode="auto">
            <a:xfrm rot="19443566">
              <a:off x="4942538" y="3540805"/>
              <a:ext cx="567752"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4" name="Rectangle 43"/>
            <p:cNvSpPr/>
            <p:nvPr/>
          </p:nvSpPr>
          <p:spPr bwMode="auto">
            <a:xfrm>
              <a:off x="4935936" y="3461211"/>
              <a:ext cx="630857" cy="590948"/>
            </a:xfrm>
            <a:prstGeom prst="rect">
              <a:avLst/>
            </a:prstGeom>
            <a:noFill/>
            <a:ln w="19050">
              <a:solidFill>
                <a:schemeClr val="tx1">
                  <a:lumMod val="6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1" name="Oval 50"/>
            <p:cNvSpPr>
              <a:spLocks noChangeAspect="1"/>
            </p:cNvSpPr>
            <p:nvPr/>
          </p:nvSpPr>
          <p:spPr bwMode="auto">
            <a:xfrm>
              <a:off x="4901558" y="4017997"/>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55" name="Group 54"/>
          <p:cNvGrpSpPr/>
          <p:nvPr/>
        </p:nvGrpSpPr>
        <p:grpSpPr>
          <a:xfrm>
            <a:off x="4943476" y="2237442"/>
            <a:ext cx="665235" cy="621626"/>
            <a:chOff x="4901558" y="3461211"/>
            <a:chExt cx="665235" cy="621626"/>
          </a:xfrm>
        </p:grpSpPr>
        <p:sp>
          <p:nvSpPr>
            <p:cNvPr id="56" name="Regular Pentagon 55"/>
            <p:cNvSpPr/>
            <p:nvPr/>
          </p:nvSpPr>
          <p:spPr bwMode="auto">
            <a:xfrm rot="1712305">
              <a:off x="4942538" y="3540805"/>
              <a:ext cx="567752"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7" name="Rectangle 56"/>
            <p:cNvSpPr/>
            <p:nvPr/>
          </p:nvSpPr>
          <p:spPr bwMode="auto">
            <a:xfrm>
              <a:off x="4935936" y="3461211"/>
              <a:ext cx="630857" cy="590948"/>
            </a:xfrm>
            <a:prstGeom prst="rect">
              <a:avLst/>
            </a:prstGeom>
            <a:noFill/>
            <a:ln w="19050">
              <a:solidFill>
                <a:schemeClr val="tx1">
                  <a:lumMod val="6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8" name="Oval 57"/>
            <p:cNvSpPr>
              <a:spLocks noChangeAspect="1"/>
            </p:cNvSpPr>
            <p:nvPr/>
          </p:nvSpPr>
          <p:spPr bwMode="auto">
            <a:xfrm>
              <a:off x="4901558" y="4016092"/>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59" name="Group 58"/>
          <p:cNvGrpSpPr/>
          <p:nvPr/>
        </p:nvGrpSpPr>
        <p:grpSpPr>
          <a:xfrm>
            <a:off x="6084873" y="3201923"/>
            <a:ext cx="544527" cy="627321"/>
            <a:chOff x="4901558" y="3421226"/>
            <a:chExt cx="544527" cy="627321"/>
          </a:xfrm>
        </p:grpSpPr>
        <p:sp>
          <p:nvSpPr>
            <p:cNvPr id="60" name="Regular Pentagon 59"/>
            <p:cNvSpPr/>
            <p:nvPr/>
          </p:nvSpPr>
          <p:spPr bwMode="auto">
            <a:xfrm rot="3947492">
              <a:off x="4942538" y="3540805"/>
              <a:ext cx="567752"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1" name="Rectangle 60"/>
            <p:cNvSpPr/>
            <p:nvPr/>
          </p:nvSpPr>
          <p:spPr bwMode="auto">
            <a:xfrm>
              <a:off x="4935936" y="3421226"/>
              <a:ext cx="510149" cy="594999"/>
            </a:xfrm>
            <a:prstGeom prst="rect">
              <a:avLst/>
            </a:prstGeom>
            <a:noFill/>
            <a:ln w="19050">
              <a:solidFill>
                <a:schemeClr val="tx1">
                  <a:lumMod val="6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2" name="Oval 61"/>
            <p:cNvSpPr>
              <a:spLocks noChangeAspect="1"/>
            </p:cNvSpPr>
            <p:nvPr/>
          </p:nvSpPr>
          <p:spPr bwMode="auto">
            <a:xfrm>
              <a:off x="4901558" y="3981802"/>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Tree>
    <p:extLst>
      <p:ext uri="{BB962C8B-B14F-4D97-AF65-F5344CB8AC3E}">
        <p14:creationId xmlns:p14="http://schemas.microsoft.com/office/powerpoint/2010/main" val="236942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duplicate tests</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31</a:t>
            </a:fld>
            <a:endParaRPr lang="en-US"/>
          </a:p>
        </p:txBody>
      </p:sp>
      <p:grpSp>
        <p:nvGrpSpPr>
          <p:cNvPr id="6" name="Group 15"/>
          <p:cNvGrpSpPr/>
          <p:nvPr/>
        </p:nvGrpSpPr>
        <p:grpSpPr>
          <a:xfrm>
            <a:off x="7010400" y="3105150"/>
            <a:ext cx="1143000" cy="1252954"/>
            <a:chOff x="7010400" y="3105150"/>
            <a:chExt cx="1143000" cy="1252954"/>
          </a:xfrm>
        </p:grpSpPr>
        <p:cxnSp>
          <p:nvCxnSpPr>
            <p:cNvPr id="7" name="Straight Arrow Connector 6"/>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0" name="TextBox 9"/>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74" name="Group 73"/>
          <p:cNvGrpSpPr/>
          <p:nvPr/>
        </p:nvGrpSpPr>
        <p:grpSpPr>
          <a:xfrm>
            <a:off x="2928488" y="2245475"/>
            <a:ext cx="3700912" cy="2269375"/>
            <a:chOff x="4977938" y="3376286"/>
            <a:chExt cx="1270462" cy="779039"/>
          </a:xfrm>
        </p:grpSpPr>
        <p:sp>
          <p:nvSpPr>
            <p:cNvPr id="41" name="Rectangle 40"/>
            <p:cNvSpPr/>
            <p:nvPr/>
          </p:nvSpPr>
          <p:spPr bwMode="auto">
            <a:xfrm>
              <a:off x="4977938" y="3376287"/>
              <a:ext cx="1270461" cy="77903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Rectangle 42"/>
            <p:cNvSpPr/>
            <p:nvPr/>
          </p:nvSpPr>
          <p:spPr bwMode="auto">
            <a:xfrm>
              <a:off x="4977938" y="3376286"/>
              <a:ext cx="1270462" cy="779039"/>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5" name="Straight Connector 44"/>
            <p:cNvCxnSpPr/>
            <p:nvPr/>
          </p:nvCxnSpPr>
          <p:spPr bwMode="auto">
            <a:xfrm>
              <a:off x="5401811" y="3376287"/>
              <a:ext cx="0" cy="779038"/>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6" name="Straight Connector 45"/>
            <p:cNvCxnSpPr>
              <a:stCxn id="41" idx="1"/>
            </p:cNvCxnSpPr>
            <p:nvPr/>
          </p:nvCxnSpPr>
          <p:spPr bwMode="auto">
            <a:xfrm>
              <a:off x="4977938" y="3765806"/>
              <a:ext cx="1270462" cy="205"/>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1" name="Straight Connector 50"/>
            <p:cNvCxnSpPr/>
            <p:nvPr/>
          </p:nvCxnSpPr>
          <p:spPr bwMode="auto">
            <a:xfrm>
              <a:off x="5834148" y="3376287"/>
              <a:ext cx="0" cy="779038"/>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4" name="Regular Pentagon 63"/>
            <p:cNvSpPr/>
            <p:nvPr/>
          </p:nvSpPr>
          <p:spPr bwMode="auto">
            <a:xfrm rot="924314">
              <a:off x="5515669" y="3422579"/>
              <a:ext cx="400050" cy="381000"/>
            </a:xfrm>
            <a:prstGeom prst="pentagon">
              <a:avLst/>
            </a:prstGeom>
            <a:solidFill>
              <a:srgbClr val="92D050"/>
            </a:solid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5" name="Regular Pentagon 64"/>
            <p:cNvSpPr/>
            <p:nvPr/>
          </p:nvSpPr>
          <p:spPr bwMode="auto">
            <a:xfrm>
              <a:off x="5105048" y="3461211"/>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5" name="Content Placeholder 2"/>
          <p:cNvSpPr>
            <a:spLocks noGrp="1"/>
          </p:cNvSpPr>
          <p:nvPr>
            <p:ph sz="quarter" idx="10"/>
          </p:nvPr>
        </p:nvSpPr>
        <p:spPr>
          <a:xfrm>
            <a:off x="533400" y="1504950"/>
            <a:ext cx="8077200" cy="533400"/>
          </a:xfrm>
        </p:spPr>
        <p:txBody>
          <a:bodyPr/>
          <a:lstStyle/>
          <a:p>
            <a:r>
              <a:rPr lang="en-US" dirty="0" err="1" smtClean="0"/>
              <a:t>Bitfield</a:t>
            </a:r>
            <a:r>
              <a:rPr lang="en-US" dirty="0" smtClean="0"/>
              <a:t>, time stamping…</a:t>
            </a:r>
            <a:endParaRPr lang="en-US" dirty="0"/>
          </a:p>
        </p:txBody>
      </p:sp>
    </p:spTree>
    <p:extLst>
      <p:ext uri="{BB962C8B-B14F-4D97-AF65-F5344CB8AC3E}">
        <p14:creationId xmlns:p14="http://schemas.microsoft.com/office/powerpoint/2010/main" val="3543153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intersection/line of sight tests</a:t>
            </a:r>
            <a:endParaRPr lang="en-US" dirty="0"/>
          </a:p>
        </p:txBody>
      </p:sp>
      <p:sp>
        <p:nvSpPr>
          <p:cNvPr id="3" name="Content Placeholder 2"/>
          <p:cNvSpPr>
            <a:spLocks noGrp="1"/>
          </p:cNvSpPr>
          <p:nvPr>
            <p:ph sz="quarter" idx="10"/>
          </p:nvPr>
        </p:nvSpPr>
        <p:spPr/>
        <p:txBody>
          <a:bodyPr/>
          <a:lstStyle/>
          <a:p>
            <a:r>
              <a:rPr lang="en-US" dirty="0" smtClean="0"/>
              <a:t>Find all objects that intersect a ray</a:t>
            </a:r>
          </a:p>
        </p:txBody>
      </p:sp>
      <p:sp>
        <p:nvSpPr>
          <p:cNvPr id="5" name="Slide Number Placeholder 4"/>
          <p:cNvSpPr>
            <a:spLocks noGrp="1"/>
          </p:cNvSpPr>
          <p:nvPr>
            <p:ph type="sldNum" sz="quarter" idx="11"/>
          </p:nvPr>
        </p:nvSpPr>
        <p:spPr/>
        <p:txBody>
          <a:bodyPr/>
          <a:lstStyle/>
          <a:p>
            <a:fld id="{C99FFD53-9629-4009-892B-34DB58648257}" type="slidenum">
              <a:rPr lang="en-US" smtClean="0"/>
              <a:pPr/>
              <a:t>32</a:t>
            </a:fld>
            <a:endParaRPr lang="en-US"/>
          </a:p>
        </p:txBody>
      </p:sp>
      <p:sp>
        <p:nvSpPr>
          <p:cNvPr id="7" name="Rectangle 6"/>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8" name="Group 15"/>
          <p:cNvGrpSpPr/>
          <p:nvPr/>
        </p:nvGrpSpPr>
        <p:grpSpPr>
          <a:xfrm>
            <a:off x="7010400" y="31051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cxnSp>
        <p:nvCxnSpPr>
          <p:cNvPr id="13" name="Straight Connector 12"/>
          <p:cNvCxnSpPr>
            <a:stCxn id="14" idx="0"/>
            <a:endCxn id="14"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6" name="Regular Pentagon 25"/>
          <p:cNvSpPr/>
          <p:nvPr/>
        </p:nvSpPr>
        <p:spPr bwMode="auto">
          <a:xfrm>
            <a:off x="3301192" y="2800350"/>
            <a:ext cx="400050" cy="381000"/>
          </a:xfrm>
          <a:prstGeom prst="pentagon">
            <a:avLst/>
          </a:prstGeom>
          <a:solidFill>
            <a:srgbClr val="C6E5E5">
              <a:alpha val="75000"/>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7" name="Regular Pentagon 26"/>
          <p:cNvSpPr/>
          <p:nvPr/>
        </p:nvSpPr>
        <p:spPr bwMode="auto">
          <a:xfrm>
            <a:off x="5272225" y="2495550"/>
            <a:ext cx="400050" cy="381000"/>
          </a:xfrm>
          <a:prstGeom prst="pentagon">
            <a:avLst/>
          </a:prstGeom>
          <a:solidFill>
            <a:srgbClr val="C6E5E5">
              <a:alpha val="75000"/>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8" name="Regular Pentagon 27"/>
          <p:cNvSpPr/>
          <p:nvPr/>
        </p:nvSpPr>
        <p:spPr bwMode="auto">
          <a:xfrm>
            <a:off x="4272100" y="3094916"/>
            <a:ext cx="400050" cy="381000"/>
          </a:xfrm>
          <a:prstGeom prst="pentagon">
            <a:avLst/>
          </a:prstGeom>
          <a:solidFill>
            <a:srgbClr val="C6E5E5">
              <a:alpha val="75000"/>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9" name="Regular Pentagon 28"/>
          <p:cNvSpPr/>
          <p:nvPr/>
        </p:nvSpPr>
        <p:spPr bwMode="auto">
          <a:xfrm>
            <a:off x="4350205" y="3586092"/>
            <a:ext cx="400050" cy="381000"/>
          </a:xfrm>
          <a:prstGeom prst="pentagon">
            <a:avLst/>
          </a:prstGeom>
          <a:solidFill>
            <a:srgbClr val="C6E5E5">
              <a:alpha val="75000"/>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0" name="Regular Pentagon 29"/>
          <p:cNvSpPr/>
          <p:nvPr/>
        </p:nvSpPr>
        <p:spPr bwMode="auto">
          <a:xfrm>
            <a:off x="4967425" y="2969186"/>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Regular Pentagon 30"/>
          <p:cNvSpPr/>
          <p:nvPr/>
        </p:nvSpPr>
        <p:spPr bwMode="auto">
          <a:xfrm>
            <a:off x="3537239" y="3638550"/>
            <a:ext cx="400050" cy="381000"/>
          </a:xfrm>
          <a:prstGeom prst="pentagon">
            <a:avLst/>
          </a:prstGeom>
          <a:solidFill>
            <a:srgbClr val="C6E5E5">
              <a:alpha val="75000"/>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2" name="Regular Pentagon 31"/>
          <p:cNvSpPr/>
          <p:nvPr/>
        </p:nvSpPr>
        <p:spPr bwMode="auto">
          <a:xfrm>
            <a:off x="3893301" y="2331217"/>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3" name="Regular Pentagon 32"/>
          <p:cNvSpPr/>
          <p:nvPr/>
        </p:nvSpPr>
        <p:spPr bwMode="auto">
          <a:xfrm>
            <a:off x="2901142" y="3517669"/>
            <a:ext cx="400050" cy="381000"/>
          </a:xfrm>
          <a:prstGeom prst="pentagon">
            <a:avLst/>
          </a:prstGeom>
          <a:solidFill>
            <a:srgbClr val="C6E5E5">
              <a:alpha val="75000"/>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4" name="Regular Pentagon 33"/>
          <p:cNvSpPr/>
          <p:nvPr/>
        </p:nvSpPr>
        <p:spPr bwMode="auto">
          <a:xfrm>
            <a:off x="3937289" y="4098363"/>
            <a:ext cx="400050" cy="381000"/>
          </a:xfrm>
          <a:prstGeom prst="pentagon">
            <a:avLst/>
          </a:prstGeom>
          <a:solidFill>
            <a:srgbClr val="C6E5E5">
              <a:alpha val="75000"/>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Regular Pentagon 34"/>
          <p:cNvSpPr/>
          <p:nvPr/>
        </p:nvSpPr>
        <p:spPr bwMode="auto">
          <a:xfrm rot="924314">
            <a:off x="5515669" y="3422579"/>
            <a:ext cx="400050"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Regular Pentagon 35"/>
          <p:cNvSpPr/>
          <p:nvPr/>
        </p:nvSpPr>
        <p:spPr bwMode="auto">
          <a:xfrm>
            <a:off x="5105048" y="3461211"/>
            <a:ext cx="400050" cy="381000"/>
          </a:xfrm>
          <a:prstGeom prst="pentagon">
            <a:avLst/>
          </a:prstGeom>
          <a:solidFill>
            <a:srgbClr val="C6E5E5">
              <a:alpha val="74902"/>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7" name="Regular Pentagon 36"/>
          <p:cNvSpPr/>
          <p:nvPr/>
        </p:nvSpPr>
        <p:spPr bwMode="auto">
          <a:xfrm>
            <a:off x="4682317" y="2419350"/>
            <a:ext cx="400050" cy="381000"/>
          </a:xfrm>
          <a:prstGeom prst="pentagon">
            <a:avLst/>
          </a:prstGeom>
          <a:solidFill>
            <a:srgbClr val="C6E5E5">
              <a:alpha val="75000"/>
            </a:srgbClr>
          </a:solidFill>
          <a:ln>
            <a:solidFill>
              <a:srgbClr val="A6A6B4"/>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9" name="Straight Arrow Connector 38"/>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8" name="Oval 37"/>
          <p:cNvSpPr/>
          <p:nvPr/>
        </p:nvSpPr>
        <p:spPr bwMode="auto">
          <a:xfrm>
            <a:off x="3861089" y="226663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279306713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Ray intersection/line of sight tests</a:t>
            </a:r>
          </a:p>
        </p:txBody>
      </p:sp>
      <p:sp>
        <p:nvSpPr>
          <p:cNvPr id="3" name="Content Placeholder 2"/>
          <p:cNvSpPr>
            <a:spLocks noGrp="1"/>
          </p:cNvSpPr>
          <p:nvPr>
            <p:ph sz="quarter" idx="10"/>
          </p:nvPr>
        </p:nvSpPr>
        <p:spPr/>
        <p:txBody>
          <a:bodyPr/>
          <a:lstStyle/>
          <a:p>
            <a:r>
              <a:rPr lang="en-US" dirty="0" smtClean="0"/>
              <a:t>Find all objects that intersect a ray</a:t>
            </a:r>
          </a:p>
        </p:txBody>
      </p:sp>
      <p:sp>
        <p:nvSpPr>
          <p:cNvPr id="5" name="Slide Number Placeholder 4"/>
          <p:cNvSpPr>
            <a:spLocks noGrp="1"/>
          </p:cNvSpPr>
          <p:nvPr>
            <p:ph type="sldNum" sz="quarter" idx="11"/>
          </p:nvPr>
        </p:nvSpPr>
        <p:spPr/>
        <p:txBody>
          <a:bodyPr/>
          <a:lstStyle/>
          <a:p>
            <a:fld id="{C99FFD53-9629-4009-892B-34DB58648257}" type="slidenum">
              <a:rPr lang="en-US" smtClean="0"/>
              <a:pPr/>
              <a:t>33</a:t>
            </a:fld>
            <a:endParaRPr lang="en-US"/>
          </a:p>
        </p:txBody>
      </p:sp>
      <p:sp>
        <p:nvSpPr>
          <p:cNvPr id="7" name="Rectangle 6"/>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8" name="Group 15"/>
          <p:cNvGrpSpPr/>
          <p:nvPr/>
        </p:nvGrpSpPr>
        <p:grpSpPr>
          <a:xfrm>
            <a:off x="7010400" y="31051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cxnSp>
        <p:nvCxnSpPr>
          <p:cNvPr id="13" name="Straight Connector 12"/>
          <p:cNvCxnSpPr>
            <a:stCxn id="14" idx="0"/>
            <a:endCxn id="14"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0" name="Rectangle 39"/>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1" name="Rectangle 40"/>
          <p:cNvSpPr/>
          <p:nvPr/>
        </p:nvSpPr>
        <p:spPr bwMode="auto">
          <a:xfrm>
            <a:off x="4109854" y="2114550"/>
            <a:ext cx="42404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4" name="Rectangle 43"/>
          <p:cNvSpPr/>
          <p:nvPr/>
        </p:nvSpPr>
        <p:spPr bwMode="auto">
          <a:xfrm>
            <a:off x="4109085" y="2521132"/>
            <a:ext cx="424046" cy="406853"/>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5" name="Rectangle 44"/>
          <p:cNvSpPr/>
          <p:nvPr/>
        </p:nvSpPr>
        <p:spPr bwMode="auto">
          <a:xfrm>
            <a:off x="4977765" y="2927985"/>
            <a:ext cx="424815" cy="43053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6" name="Rectangle 45"/>
          <p:cNvSpPr/>
          <p:nvPr/>
        </p:nvSpPr>
        <p:spPr bwMode="auto">
          <a:xfrm>
            <a:off x="4534669" y="2928802"/>
            <a:ext cx="443096" cy="429713"/>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7" name="Rectangle 46"/>
          <p:cNvSpPr/>
          <p:nvPr/>
        </p:nvSpPr>
        <p:spPr bwMode="auto">
          <a:xfrm>
            <a:off x="5833879" y="3358515"/>
            <a:ext cx="414522"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8" name="Rectangle 47"/>
          <p:cNvSpPr/>
          <p:nvPr/>
        </p:nvSpPr>
        <p:spPr bwMode="auto">
          <a:xfrm>
            <a:off x="5403716" y="3358515"/>
            <a:ext cx="431299"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2" name="Rectangle 41"/>
          <p:cNvSpPr/>
          <p:nvPr/>
        </p:nvSpPr>
        <p:spPr bwMode="auto">
          <a:xfrm>
            <a:off x="4534667" y="2520315"/>
            <a:ext cx="443097"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9" name="Rectangle 48"/>
          <p:cNvSpPr/>
          <p:nvPr/>
        </p:nvSpPr>
        <p:spPr bwMode="auto">
          <a:xfrm>
            <a:off x="5401811" y="2927812"/>
            <a:ext cx="433204" cy="430704"/>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43" name="Straight Arrow Connector 42"/>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50" name="Group 49"/>
          <p:cNvGrpSpPr/>
          <p:nvPr/>
        </p:nvGrpSpPr>
        <p:grpSpPr>
          <a:xfrm>
            <a:off x="4262701" y="2652801"/>
            <a:ext cx="665235" cy="621626"/>
            <a:chOff x="4901558" y="3461211"/>
            <a:chExt cx="665235" cy="621626"/>
          </a:xfrm>
        </p:grpSpPr>
        <p:sp>
          <p:nvSpPr>
            <p:cNvPr id="51" name="Regular Pentagon 50"/>
            <p:cNvSpPr/>
            <p:nvPr/>
          </p:nvSpPr>
          <p:spPr bwMode="auto">
            <a:xfrm rot="1712305">
              <a:off x="4942538" y="3540805"/>
              <a:ext cx="567752" cy="381000"/>
            </a:xfrm>
            <a:prstGeom prst="pentagon">
              <a:avLst/>
            </a:prstGeom>
            <a:pattFill prst="openDmnd">
              <a:fgClr>
                <a:schemeClr val="tx1">
                  <a:lumMod val="50000"/>
                </a:schemeClr>
              </a:fgClr>
              <a:bgClr>
                <a:srgbClr val="BFF1F1"/>
              </a:bgClr>
            </a:pattFill>
            <a:ln>
              <a:solidFill>
                <a:srgbClr val="00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2" name="Rectangle 51"/>
            <p:cNvSpPr/>
            <p:nvPr/>
          </p:nvSpPr>
          <p:spPr bwMode="auto">
            <a:xfrm>
              <a:off x="4935936" y="3461211"/>
              <a:ext cx="630857" cy="590948"/>
            </a:xfrm>
            <a:prstGeom prst="rect">
              <a:avLst/>
            </a:prstGeom>
            <a:noFill/>
            <a:ln w="19050">
              <a:solidFill>
                <a:schemeClr val="tx1">
                  <a:lumMod val="6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3" name="Oval 52"/>
            <p:cNvSpPr>
              <a:spLocks noChangeAspect="1"/>
            </p:cNvSpPr>
            <p:nvPr/>
          </p:nvSpPr>
          <p:spPr bwMode="auto">
            <a:xfrm>
              <a:off x="4901558" y="4016092"/>
              <a:ext cx="66745" cy="66745"/>
            </a:xfrm>
            <a:prstGeom prst="ellipse">
              <a:avLst/>
            </a:prstGeom>
            <a:gradFill>
              <a:gsLst>
                <a:gs pos="0">
                  <a:srgbClr val="FF0000"/>
                </a:gs>
                <a:gs pos="100000">
                  <a:srgbClr val="FFFAFA"/>
                </a:gs>
              </a:gsLst>
            </a:gradFill>
            <a:ln w="0">
              <a:solidFill>
                <a:schemeClr val="tx1">
                  <a:lumMod val="5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38" name="Oval 37"/>
          <p:cNvSpPr/>
          <p:nvPr/>
        </p:nvSpPr>
        <p:spPr bwMode="auto">
          <a:xfrm>
            <a:off x="3861089" y="226663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1400745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7700" y="2114550"/>
            <a:ext cx="8231502" cy="5268161"/>
            <a:chOff x="2819400" y="2114550"/>
            <a:chExt cx="3810000" cy="2438400"/>
          </a:xfrm>
        </p:grpSpPr>
        <p:sp>
          <p:nvSpPr>
            <p:cNvPr id="7" name="Rectangle 6"/>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 name="Straight Connector 12"/>
            <p:cNvCxnSpPr>
              <a:stCxn id="14" idx="0"/>
              <a:endCxn id="14"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0" name="Rectangle 39"/>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43" name="Straight Arrow Connector 42"/>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p:txBody>
          <a:bodyPr/>
          <a:lstStyle/>
          <a:p>
            <a:r>
              <a:rPr lang="en-US" dirty="0"/>
              <a:t>Ray </a:t>
            </a:r>
            <a:r>
              <a:rPr lang="en-US" dirty="0" smtClean="0"/>
              <a:t>intersection</a:t>
            </a:r>
            <a:endParaRPr lang="en-US" dirty="0"/>
          </a:p>
        </p:txBody>
      </p:sp>
      <p:sp>
        <p:nvSpPr>
          <p:cNvPr id="3" name="Content Placeholder 2"/>
          <p:cNvSpPr>
            <a:spLocks noGrp="1"/>
          </p:cNvSpPr>
          <p:nvPr>
            <p:ph sz="quarter" idx="10"/>
          </p:nvPr>
        </p:nvSpPr>
        <p:spPr/>
        <p:txBody>
          <a:bodyPr/>
          <a:lstStyle/>
          <a:p>
            <a:r>
              <a:rPr lang="en-US" dirty="0" smtClean="0"/>
              <a:t>Walking along the ray</a:t>
            </a:r>
          </a:p>
        </p:txBody>
      </p:sp>
      <p:sp>
        <p:nvSpPr>
          <p:cNvPr id="5" name="Slide Number Placeholder 4"/>
          <p:cNvSpPr>
            <a:spLocks noGrp="1"/>
          </p:cNvSpPr>
          <p:nvPr>
            <p:ph type="sldNum" sz="quarter" idx="11"/>
          </p:nvPr>
        </p:nvSpPr>
        <p:spPr/>
        <p:txBody>
          <a:bodyPr/>
          <a:lstStyle/>
          <a:p>
            <a:fld id="{C99FFD53-9629-4009-892B-34DB58648257}" type="slidenum">
              <a:rPr lang="en-US" smtClean="0"/>
              <a:pPr/>
              <a:t>34</a:t>
            </a:fld>
            <a:endParaRPr lang="en-US"/>
          </a:p>
        </p:txBody>
      </p:sp>
      <p:grpSp>
        <p:nvGrpSpPr>
          <p:cNvPr id="8" name="Group 15"/>
          <p:cNvGrpSpPr/>
          <p:nvPr/>
        </p:nvGrpSpPr>
        <p:grpSpPr>
          <a:xfrm>
            <a:off x="7772400" y="6286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39" name="Group 38"/>
          <p:cNvGrpSpPr/>
          <p:nvPr/>
        </p:nvGrpSpPr>
        <p:grpSpPr>
          <a:xfrm>
            <a:off x="5759346" y="628650"/>
            <a:ext cx="1828800" cy="1170432"/>
            <a:chOff x="2819400" y="2114550"/>
            <a:chExt cx="3810000" cy="2438400"/>
          </a:xfrm>
        </p:grpSpPr>
        <p:sp>
          <p:nvSpPr>
            <p:cNvPr id="54" name="Rectangle 53"/>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5" name="Straight Connector 54"/>
            <p:cNvCxnSpPr>
              <a:stCxn id="56" idx="0"/>
              <a:endCxn id="56"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56" name="Rectangle 55"/>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7" name="Straight Connector 5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8" name="Rectangle 67"/>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9" name="Rectangle 68"/>
            <p:cNvSpPr/>
            <p:nvPr/>
          </p:nvSpPr>
          <p:spPr bwMode="auto">
            <a:xfrm>
              <a:off x="4109854" y="2114550"/>
              <a:ext cx="42404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0" name="Rectangle 69"/>
            <p:cNvSpPr/>
            <p:nvPr/>
          </p:nvSpPr>
          <p:spPr bwMode="auto">
            <a:xfrm>
              <a:off x="4109085" y="2521132"/>
              <a:ext cx="424046" cy="406853"/>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1" name="Rectangle 70"/>
            <p:cNvSpPr/>
            <p:nvPr/>
          </p:nvSpPr>
          <p:spPr bwMode="auto">
            <a:xfrm>
              <a:off x="4977765" y="2927985"/>
              <a:ext cx="424815" cy="43053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2" name="Rectangle 71"/>
            <p:cNvSpPr/>
            <p:nvPr/>
          </p:nvSpPr>
          <p:spPr bwMode="auto">
            <a:xfrm>
              <a:off x="4534669" y="2928802"/>
              <a:ext cx="443096" cy="429713"/>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3" name="Rectangle 72"/>
            <p:cNvSpPr/>
            <p:nvPr/>
          </p:nvSpPr>
          <p:spPr bwMode="auto">
            <a:xfrm>
              <a:off x="5833879" y="3358515"/>
              <a:ext cx="414522"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4" name="Rectangle 73"/>
            <p:cNvSpPr/>
            <p:nvPr/>
          </p:nvSpPr>
          <p:spPr bwMode="auto">
            <a:xfrm>
              <a:off x="5403716" y="3358515"/>
              <a:ext cx="431299"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5" name="Rectangle 74"/>
            <p:cNvSpPr/>
            <p:nvPr/>
          </p:nvSpPr>
          <p:spPr bwMode="auto">
            <a:xfrm>
              <a:off x="4534667" y="2520315"/>
              <a:ext cx="443097"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6" name="Rectangle 75"/>
            <p:cNvSpPr/>
            <p:nvPr/>
          </p:nvSpPr>
          <p:spPr bwMode="auto">
            <a:xfrm>
              <a:off x="5401811" y="2927812"/>
              <a:ext cx="433204" cy="430704"/>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77" name="Straight Arrow Connector 76"/>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78" name="Rectangle 77"/>
          <p:cNvSpPr/>
          <p:nvPr/>
        </p:nvSpPr>
        <p:spPr bwMode="auto">
          <a:xfrm>
            <a:off x="3436101" y="2114550"/>
            <a:ext cx="915775" cy="1757050"/>
          </a:xfrm>
          <a:prstGeom prst="rect">
            <a:avLst/>
          </a:prstGeom>
          <a:solidFill>
            <a:srgbClr val="BFF1F1">
              <a:alpha val="75000"/>
            </a:srgbClr>
          </a:solidFill>
          <a:ln w="254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9" name="Rectangle 78"/>
          <p:cNvSpPr/>
          <p:nvPr/>
        </p:nvSpPr>
        <p:spPr bwMode="auto">
          <a:xfrm>
            <a:off x="4351876" y="2991204"/>
            <a:ext cx="959346" cy="1811307"/>
          </a:xfrm>
          <a:prstGeom prst="rect">
            <a:avLst/>
          </a:prstGeom>
          <a:solidFill>
            <a:srgbClr val="BFF1F1">
              <a:alpha val="75000"/>
            </a:srgbClr>
          </a:solidFill>
          <a:ln w="254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0" name="Rectangle 79"/>
          <p:cNvSpPr/>
          <p:nvPr/>
        </p:nvSpPr>
        <p:spPr bwMode="auto">
          <a:xfrm>
            <a:off x="6226995" y="3871601"/>
            <a:ext cx="934065" cy="1810930"/>
          </a:xfrm>
          <a:prstGeom prst="rect">
            <a:avLst/>
          </a:prstGeom>
          <a:solidFill>
            <a:srgbClr val="BFF1F1">
              <a:alpha val="75000"/>
            </a:srgbClr>
          </a:solidFill>
          <a:ln w="254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1" name="Rectangle 80"/>
          <p:cNvSpPr/>
          <p:nvPr/>
        </p:nvSpPr>
        <p:spPr bwMode="auto">
          <a:xfrm>
            <a:off x="5311221" y="3871600"/>
            <a:ext cx="915775" cy="930911"/>
          </a:xfrm>
          <a:prstGeom prst="rect">
            <a:avLst/>
          </a:prstGeom>
          <a:solidFill>
            <a:srgbClr val="BFF1F1">
              <a:alpha val="75000"/>
            </a:srgbClr>
          </a:solidFill>
          <a:ln w="254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2" name="Rectangle 81"/>
          <p:cNvSpPr/>
          <p:nvPr/>
        </p:nvSpPr>
        <p:spPr bwMode="auto">
          <a:xfrm>
            <a:off x="7161061" y="4802511"/>
            <a:ext cx="894990" cy="1721129"/>
          </a:xfrm>
          <a:prstGeom prst="rect">
            <a:avLst/>
          </a:prstGeom>
          <a:solidFill>
            <a:srgbClr val="BFF1F1">
              <a:alpha val="75000"/>
            </a:srgbClr>
          </a:solidFill>
          <a:ln w="254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84" name="Straight Connector 83"/>
          <p:cNvCxnSpPr/>
          <p:nvPr/>
        </p:nvCxnSpPr>
        <p:spPr bwMode="auto">
          <a:xfrm>
            <a:off x="3430905" y="2831291"/>
            <a:ext cx="920659" cy="602753"/>
          </a:xfrm>
          <a:prstGeom prst="line">
            <a:avLst/>
          </a:prstGeom>
          <a:ln w="31750">
            <a:solidFill>
              <a:srgbClr val="7030A0"/>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85" name="Straight Connector 84"/>
          <p:cNvCxnSpPr/>
          <p:nvPr/>
        </p:nvCxnSpPr>
        <p:spPr bwMode="auto">
          <a:xfrm>
            <a:off x="4346769" y="3430905"/>
            <a:ext cx="968181" cy="633866"/>
          </a:xfrm>
          <a:prstGeom prst="line">
            <a:avLst/>
          </a:prstGeom>
          <a:ln w="31750">
            <a:solidFill>
              <a:srgbClr val="7030A0"/>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86" name="Straight Connector 85"/>
          <p:cNvCxnSpPr/>
          <p:nvPr/>
        </p:nvCxnSpPr>
        <p:spPr bwMode="auto">
          <a:xfrm>
            <a:off x="5309893" y="4061460"/>
            <a:ext cx="919477" cy="601980"/>
          </a:xfrm>
          <a:prstGeom prst="line">
            <a:avLst/>
          </a:prstGeom>
          <a:ln w="31750">
            <a:solidFill>
              <a:srgbClr val="7030A0"/>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87" name="Straight Connector 86"/>
          <p:cNvCxnSpPr/>
          <p:nvPr/>
        </p:nvCxnSpPr>
        <p:spPr bwMode="auto">
          <a:xfrm>
            <a:off x="6223635" y="4659685"/>
            <a:ext cx="938514" cy="614444"/>
          </a:xfrm>
          <a:prstGeom prst="line">
            <a:avLst/>
          </a:prstGeom>
          <a:ln w="31750">
            <a:solidFill>
              <a:srgbClr val="7030A0"/>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88" name="Straight Connector 87"/>
          <p:cNvCxnSpPr/>
          <p:nvPr/>
        </p:nvCxnSpPr>
        <p:spPr bwMode="auto">
          <a:xfrm>
            <a:off x="7157575" y="5271135"/>
            <a:ext cx="910381" cy="596024"/>
          </a:xfrm>
          <a:prstGeom prst="line">
            <a:avLst/>
          </a:prstGeom>
          <a:ln w="31750">
            <a:solidFill>
              <a:srgbClr val="7030A0"/>
            </a:solidFill>
            <a:headEnd type="none" w="med" len="med"/>
            <a:tailEnd type="none"/>
          </a:ln>
        </p:spPr>
        <p:style>
          <a:lnRef idx="2">
            <a:schemeClr val="accent6"/>
          </a:lnRef>
          <a:fillRef idx="0">
            <a:schemeClr val="accent6"/>
          </a:fillRef>
          <a:effectRef idx="1">
            <a:schemeClr val="accent6"/>
          </a:effectRef>
          <a:fontRef idx="minor">
            <a:schemeClr val="tx1"/>
          </a:fontRef>
        </p:style>
      </p:cxnSp>
      <p:grpSp>
        <p:nvGrpSpPr>
          <p:cNvPr id="104" name="Group 103"/>
          <p:cNvGrpSpPr/>
          <p:nvPr/>
        </p:nvGrpSpPr>
        <p:grpSpPr>
          <a:xfrm>
            <a:off x="3278049" y="3114395"/>
            <a:ext cx="1095370" cy="508112"/>
            <a:chOff x="3278049" y="3114395"/>
            <a:chExt cx="1095370" cy="508112"/>
          </a:xfrm>
        </p:grpSpPr>
        <p:sp>
          <p:nvSpPr>
            <p:cNvPr id="102" name="Left Brace 101"/>
            <p:cNvSpPr/>
            <p:nvPr/>
          </p:nvSpPr>
          <p:spPr bwMode="auto">
            <a:xfrm rot="18177681">
              <a:off x="3708917" y="2683527"/>
              <a:ext cx="233634" cy="1095370"/>
            </a:xfrm>
            <a:prstGeom prst="leftBrace">
              <a:avLst/>
            </a:prstGeom>
            <a:ln>
              <a:solidFill>
                <a:schemeClr val="tx1">
                  <a:lumMod val="50000"/>
                </a:schemeClr>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03" name="TextBox 102"/>
            <p:cNvSpPr txBox="1"/>
            <p:nvPr/>
          </p:nvSpPr>
          <p:spPr>
            <a:xfrm>
              <a:off x="3517982" y="3283953"/>
              <a:ext cx="402674" cy="338554"/>
            </a:xfrm>
            <a:prstGeom prst="rect">
              <a:avLst/>
            </a:prstGeom>
            <a:noFill/>
          </p:spPr>
          <p:txBody>
            <a:bodyPr wrap="none" rtlCol="0">
              <a:spAutoFit/>
            </a:bodyPr>
            <a:lstStyle/>
            <a:p>
              <a:r>
                <a:rPr lang="en-US" sz="1600" dirty="0" err="1" smtClean="0">
                  <a:solidFill>
                    <a:srgbClr val="002060"/>
                  </a:solidFill>
                  <a:latin typeface="Symbol" pitchFamily="18" charset="2"/>
                </a:rPr>
                <a:t>d</a:t>
              </a:r>
              <a:r>
                <a:rPr lang="en-US" sz="1600" baseline="-25000" dirty="0" err="1" smtClean="0">
                  <a:solidFill>
                    <a:srgbClr val="002060"/>
                  </a:solidFill>
                  <a:latin typeface="Times New Roman" pitchFamily="18" charset="0"/>
                  <a:cs typeface="Times New Roman" pitchFamily="18" charset="0"/>
                </a:rPr>
                <a:t>i</a:t>
              </a:r>
              <a:r>
                <a:rPr lang="en-US" sz="1600" dirty="0" err="1" smtClean="0">
                  <a:solidFill>
                    <a:srgbClr val="002060"/>
                  </a:solidFill>
                </a:rPr>
                <a:t>t</a:t>
              </a:r>
              <a:endParaRPr lang="en-US" sz="1600" dirty="0" smtClean="0">
                <a:solidFill>
                  <a:srgbClr val="002060"/>
                </a:solidFill>
              </a:endParaRPr>
            </a:p>
          </p:txBody>
        </p:sp>
      </p:grpSp>
      <p:grpSp>
        <p:nvGrpSpPr>
          <p:cNvPr id="105" name="Group 104"/>
          <p:cNvGrpSpPr/>
          <p:nvPr/>
        </p:nvGrpSpPr>
        <p:grpSpPr>
          <a:xfrm>
            <a:off x="4200118" y="3728799"/>
            <a:ext cx="1141100" cy="495672"/>
            <a:chOff x="3274369" y="3126835"/>
            <a:chExt cx="1141100" cy="495672"/>
          </a:xfrm>
        </p:grpSpPr>
        <p:sp>
          <p:nvSpPr>
            <p:cNvPr id="106" name="Left Brace 105"/>
            <p:cNvSpPr/>
            <p:nvPr/>
          </p:nvSpPr>
          <p:spPr bwMode="auto">
            <a:xfrm rot="18177681">
              <a:off x="3728102" y="2673102"/>
              <a:ext cx="233634" cy="1141100"/>
            </a:xfrm>
            <a:prstGeom prst="leftBrace">
              <a:avLst/>
            </a:prstGeom>
            <a:ln>
              <a:solidFill>
                <a:schemeClr val="tx1">
                  <a:lumMod val="50000"/>
                </a:schemeClr>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07" name="TextBox 106"/>
            <p:cNvSpPr txBox="1"/>
            <p:nvPr/>
          </p:nvSpPr>
          <p:spPr>
            <a:xfrm>
              <a:off x="3517982" y="3283953"/>
              <a:ext cx="402674" cy="338554"/>
            </a:xfrm>
            <a:prstGeom prst="rect">
              <a:avLst/>
            </a:prstGeom>
            <a:noFill/>
          </p:spPr>
          <p:txBody>
            <a:bodyPr wrap="none" rtlCol="0">
              <a:spAutoFit/>
            </a:bodyPr>
            <a:lstStyle/>
            <a:p>
              <a:r>
                <a:rPr lang="en-US" sz="1600" dirty="0" err="1" smtClean="0">
                  <a:solidFill>
                    <a:srgbClr val="002060"/>
                  </a:solidFill>
                  <a:latin typeface="Symbol" pitchFamily="18" charset="2"/>
                </a:rPr>
                <a:t>d</a:t>
              </a:r>
              <a:r>
                <a:rPr lang="en-US" sz="1600" baseline="-25000" dirty="0" err="1" smtClean="0">
                  <a:solidFill>
                    <a:srgbClr val="002060"/>
                  </a:solidFill>
                  <a:latin typeface="Times New Roman" pitchFamily="18" charset="0"/>
                  <a:cs typeface="Times New Roman" pitchFamily="18" charset="0"/>
                </a:rPr>
                <a:t>i</a:t>
              </a:r>
              <a:r>
                <a:rPr lang="en-US" sz="1600" dirty="0" err="1" smtClean="0">
                  <a:solidFill>
                    <a:srgbClr val="002060"/>
                  </a:solidFill>
                </a:rPr>
                <a:t>t</a:t>
              </a:r>
              <a:endParaRPr lang="en-US" sz="1600" dirty="0">
                <a:solidFill>
                  <a:srgbClr val="002060"/>
                </a:solidFill>
              </a:endParaRPr>
            </a:p>
          </p:txBody>
        </p:sp>
      </p:grpSp>
      <p:grpSp>
        <p:nvGrpSpPr>
          <p:cNvPr id="108" name="Group 107"/>
          <p:cNvGrpSpPr/>
          <p:nvPr/>
        </p:nvGrpSpPr>
        <p:grpSpPr>
          <a:xfrm>
            <a:off x="5164462" y="4337457"/>
            <a:ext cx="1088616" cy="460965"/>
            <a:chOff x="3278593" y="3112558"/>
            <a:chExt cx="1088616" cy="460965"/>
          </a:xfrm>
        </p:grpSpPr>
        <p:sp>
          <p:nvSpPr>
            <p:cNvPr id="109" name="Left Brace 108"/>
            <p:cNvSpPr/>
            <p:nvPr/>
          </p:nvSpPr>
          <p:spPr bwMode="auto">
            <a:xfrm rot="18177681">
              <a:off x="3706084" y="2685067"/>
              <a:ext cx="233634" cy="1088616"/>
            </a:xfrm>
            <a:prstGeom prst="leftBrace">
              <a:avLst/>
            </a:prstGeom>
            <a:ln>
              <a:solidFill>
                <a:schemeClr val="tx1">
                  <a:lumMod val="50000"/>
                </a:schemeClr>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10" name="TextBox 109"/>
            <p:cNvSpPr txBox="1"/>
            <p:nvPr/>
          </p:nvSpPr>
          <p:spPr>
            <a:xfrm>
              <a:off x="3444506" y="3234969"/>
              <a:ext cx="402674" cy="338554"/>
            </a:xfrm>
            <a:prstGeom prst="rect">
              <a:avLst/>
            </a:prstGeom>
            <a:noFill/>
          </p:spPr>
          <p:txBody>
            <a:bodyPr wrap="none" rtlCol="0">
              <a:spAutoFit/>
            </a:bodyPr>
            <a:lstStyle/>
            <a:p>
              <a:r>
                <a:rPr lang="en-US" sz="1600" dirty="0" err="1" smtClean="0">
                  <a:solidFill>
                    <a:srgbClr val="002060"/>
                  </a:solidFill>
                  <a:latin typeface="Symbol" pitchFamily="18" charset="2"/>
                </a:rPr>
                <a:t>d</a:t>
              </a:r>
              <a:r>
                <a:rPr lang="en-US" sz="1600" baseline="-25000" dirty="0" err="1" smtClean="0">
                  <a:solidFill>
                    <a:srgbClr val="002060"/>
                  </a:solidFill>
                  <a:latin typeface="Times New Roman" pitchFamily="18" charset="0"/>
                  <a:cs typeface="Times New Roman" pitchFamily="18" charset="0"/>
                </a:rPr>
                <a:t>i</a:t>
              </a:r>
              <a:r>
                <a:rPr lang="en-US" sz="1600" dirty="0" err="1" smtClean="0">
                  <a:solidFill>
                    <a:srgbClr val="002060"/>
                  </a:solidFill>
                </a:rPr>
                <a:t>t</a:t>
              </a:r>
              <a:endParaRPr lang="en-US" sz="1600" dirty="0">
                <a:solidFill>
                  <a:srgbClr val="002060"/>
                </a:solidFill>
              </a:endParaRPr>
            </a:p>
          </p:txBody>
        </p:sp>
      </p:grpSp>
      <p:grpSp>
        <p:nvGrpSpPr>
          <p:cNvPr id="111" name="Group 110"/>
          <p:cNvGrpSpPr/>
          <p:nvPr/>
        </p:nvGrpSpPr>
        <p:grpSpPr>
          <a:xfrm>
            <a:off x="6086267" y="4805182"/>
            <a:ext cx="1104167" cy="368537"/>
            <a:chOff x="3277341" y="2981885"/>
            <a:chExt cx="1104167" cy="368537"/>
          </a:xfrm>
        </p:grpSpPr>
        <p:sp>
          <p:nvSpPr>
            <p:cNvPr id="112" name="Left Brace 111"/>
            <p:cNvSpPr/>
            <p:nvPr/>
          </p:nvSpPr>
          <p:spPr bwMode="auto">
            <a:xfrm rot="18177681">
              <a:off x="3712608" y="2681521"/>
              <a:ext cx="233634" cy="1104167"/>
            </a:xfrm>
            <a:prstGeom prst="leftBrace">
              <a:avLst/>
            </a:prstGeom>
            <a:ln>
              <a:solidFill>
                <a:schemeClr val="tx1">
                  <a:lumMod val="50000"/>
                </a:schemeClr>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13" name="TextBox 112"/>
            <p:cNvSpPr txBox="1"/>
            <p:nvPr/>
          </p:nvSpPr>
          <p:spPr>
            <a:xfrm>
              <a:off x="3354702" y="2981885"/>
              <a:ext cx="402674" cy="338554"/>
            </a:xfrm>
            <a:prstGeom prst="rect">
              <a:avLst/>
            </a:prstGeom>
            <a:noFill/>
          </p:spPr>
          <p:txBody>
            <a:bodyPr wrap="none" rtlCol="0">
              <a:spAutoFit/>
            </a:bodyPr>
            <a:lstStyle/>
            <a:p>
              <a:r>
                <a:rPr lang="en-US" sz="1600" dirty="0" err="1" smtClean="0">
                  <a:solidFill>
                    <a:srgbClr val="002060"/>
                  </a:solidFill>
                  <a:latin typeface="Symbol" pitchFamily="18" charset="2"/>
                </a:rPr>
                <a:t>d</a:t>
              </a:r>
              <a:r>
                <a:rPr lang="en-US" sz="1600" baseline="-25000" dirty="0" err="1" smtClean="0">
                  <a:solidFill>
                    <a:srgbClr val="002060"/>
                  </a:solidFill>
                  <a:latin typeface="Times New Roman" pitchFamily="18" charset="0"/>
                  <a:cs typeface="Times New Roman" pitchFamily="18" charset="0"/>
                </a:rPr>
                <a:t>i</a:t>
              </a:r>
              <a:r>
                <a:rPr lang="en-US" sz="1600" dirty="0" err="1" smtClean="0">
                  <a:solidFill>
                    <a:srgbClr val="002060"/>
                  </a:solidFill>
                </a:rPr>
                <a:t>t</a:t>
              </a:r>
              <a:endParaRPr lang="en-US" sz="1600" dirty="0">
                <a:solidFill>
                  <a:srgbClr val="002060"/>
                </a:solidFill>
              </a:endParaRPr>
            </a:p>
          </p:txBody>
        </p:sp>
      </p:grpSp>
      <p:grpSp>
        <p:nvGrpSpPr>
          <p:cNvPr id="115" name="Group 15"/>
          <p:cNvGrpSpPr/>
          <p:nvPr/>
        </p:nvGrpSpPr>
        <p:grpSpPr>
          <a:xfrm rot="1978832">
            <a:off x="2859790" y="2635760"/>
            <a:ext cx="433284" cy="410694"/>
            <a:chOff x="7223825" y="3904159"/>
            <a:chExt cx="433284" cy="410694"/>
          </a:xfrm>
        </p:grpSpPr>
        <p:cxnSp>
          <p:nvCxnSpPr>
            <p:cNvPr id="116" name="Straight Arrow Connector 115"/>
            <p:cNvCxnSpPr/>
            <p:nvPr/>
          </p:nvCxnSpPr>
          <p:spPr bwMode="auto">
            <a:xfrm rot="19621168">
              <a:off x="7301471" y="3904159"/>
              <a:ext cx="355638" cy="230782"/>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17" name="Straight Arrow Connector 116"/>
            <p:cNvCxnSpPr/>
            <p:nvPr/>
          </p:nvCxnSpPr>
          <p:spPr bwMode="auto">
            <a:xfrm rot="19621168" flipV="1">
              <a:off x="7223825" y="3908986"/>
              <a:ext cx="95854" cy="139176"/>
            </a:xfrm>
            <a:prstGeom prst="straightConnector1">
              <a:avLst/>
            </a:prstGeom>
            <a:ln w="9525">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118" name="TextBox 117"/>
            <p:cNvSpPr txBox="1"/>
            <p:nvPr/>
          </p:nvSpPr>
          <p:spPr>
            <a:xfrm>
              <a:off x="7304902" y="3976299"/>
              <a:ext cx="264816" cy="338554"/>
            </a:xfrm>
            <a:prstGeom prst="rect">
              <a:avLst/>
            </a:prstGeom>
            <a:noFill/>
          </p:spPr>
          <p:txBody>
            <a:bodyPr wrap="none" rtlCol="0">
              <a:spAutoFit/>
            </a:bodyPr>
            <a:lstStyle/>
            <a:p>
              <a:r>
                <a:rPr lang="en-US" sz="1600" dirty="0" smtClean="0">
                  <a:solidFill>
                    <a:srgbClr val="002060"/>
                  </a:solidFill>
                </a:rPr>
                <a:t>t</a:t>
              </a:r>
              <a:endParaRPr lang="en-US" sz="1600" dirty="0">
                <a:solidFill>
                  <a:srgbClr val="002060"/>
                </a:solidFill>
              </a:endParaRPr>
            </a:p>
          </p:txBody>
        </p:sp>
      </p:grpSp>
      <p:sp>
        <p:nvSpPr>
          <p:cNvPr id="114" name="Oval 113"/>
          <p:cNvSpPr/>
          <p:nvPr/>
        </p:nvSpPr>
        <p:spPr bwMode="auto">
          <a:xfrm>
            <a:off x="2967644" y="251428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4200911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7700" y="2114550"/>
            <a:ext cx="8231502" cy="5268161"/>
            <a:chOff x="2819400" y="2114550"/>
            <a:chExt cx="3810000" cy="2438400"/>
          </a:xfrm>
        </p:grpSpPr>
        <p:sp>
          <p:nvSpPr>
            <p:cNvPr id="7" name="Rectangle 6"/>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 name="Straight Connector 12"/>
            <p:cNvCxnSpPr>
              <a:stCxn id="14" idx="0"/>
              <a:endCxn id="14"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0" name="Rectangle 39"/>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43" name="Straight Arrow Connector 42"/>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p:txBody>
          <a:bodyPr/>
          <a:lstStyle/>
          <a:p>
            <a:r>
              <a:rPr lang="en-US" smtClean="0"/>
              <a:t>Ray intersection</a:t>
            </a:r>
            <a:endParaRPr lang="en-US" dirty="0"/>
          </a:p>
        </p:txBody>
      </p:sp>
      <p:sp>
        <p:nvSpPr>
          <p:cNvPr id="3" name="Content Placeholder 2"/>
          <p:cNvSpPr>
            <a:spLocks noGrp="1"/>
          </p:cNvSpPr>
          <p:nvPr>
            <p:ph sz="quarter" idx="10"/>
          </p:nvPr>
        </p:nvSpPr>
        <p:spPr/>
        <p:txBody>
          <a:bodyPr/>
          <a:lstStyle/>
          <a:p>
            <a:r>
              <a:rPr lang="en-US" dirty="0" smtClean="0"/>
              <a:t>Walking along the ray</a:t>
            </a:r>
          </a:p>
        </p:txBody>
      </p:sp>
      <p:sp>
        <p:nvSpPr>
          <p:cNvPr id="5" name="Slide Number Placeholder 4"/>
          <p:cNvSpPr>
            <a:spLocks noGrp="1"/>
          </p:cNvSpPr>
          <p:nvPr>
            <p:ph type="sldNum" sz="quarter" idx="11"/>
          </p:nvPr>
        </p:nvSpPr>
        <p:spPr/>
        <p:txBody>
          <a:bodyPr/>
          <a:lstStyle/>
          <a:p>
            <a:fld id="{C99FFD53-9629-4009-892B-34DB58648257}" type="slidenum">
              <a:rPr lang="en-US" smtClean="0"/>
              <a:pPr/>
              <a:t>35</a:t>
            </a:fld>
            <a:endParaRPr lang="en-US"/>
          </a:p>
        </p:txBody>
      </p:sp>
      <p:grpSp>
        <p:nvGrpSpPr>
          <p:cNvPr id="8" name="Group 15"/>
          <p:cNvGrpSpPr/>
          <p:nvPr/>
        </p:nvGrpSpPr>
        <p:grpSpPr>
          <a:xfrm>
            <a:off x="7772400" y="6286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39" name="Group 38"/>
          <p:cNvGrpSpPr/>
          <p:nvPr/>
        </p:nvGrpSpPr>
        <p:grpSpPr>
          <a:xfrm>
            <a:off x="5759346" y="628650"/>
            <a:ext cx="1828800" cy="1170432"/>
            <a:chOff x="2819400" y="2114550"/>
            <a:chExt cx="3810000" cy="2438400"/>
          </a:xfrm>
        </p:grpSpPr>
        <p:sp>
          <p:nvSpPr>
            <p:cNvPr id="54" name="Rectangle 53"/>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5" name="Straight Connector 54"/>
            <p:cNvCxnSpPr>
              <a:stCxn id="56" idx="0"/>
              <a:endCxn id="56"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56" name="Rectangle 55"/>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7" name="Straight Connector 5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8" name="Rectangle 67"/>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9" name="Rectangle 68"/>
            <p:cNvSpPr/>
            <p:nvPr/>
          </p:nvSpPr>
          <p:spPr bwMode="auto">
            <a:xfrm>
              <a:off x="4109854" y="2114550"/>
              <a:ext cx="42404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0" name="Rectangle 69"/>
            <p:cNvSpPr/>
            <p:nvPr/>
          </p:nvSpPr>
          <p:spPr bwMode="auto">
            <a:xfrm>
              <a:off x="4109085" y="2521132"/>
              <a:ext cx="424046" cy="406853"/>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1" name="Rectangle 70"/>
            <p:cNvSpPr/>
            <p:nvPr/>
          </p:nvSpPr>
          <p:spPr bwMode="auto">
            <a:xfrm>
              <a:off x="4977765" y="2927985"/>
              <a:ext cx="424815" cy="43053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2" name="Rectangle 71"/>
            <p:cNvSpPr/>
            <p:nvPr/>
          </p:nvSpPr>
          <p:spPr bwMode="auto">
            <a:xfrm>
              <a:off x="4534669" y="2928802"/>
              <a:ext cx="443096" cy="429713"/>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3" name="Rectangle 72"/>
            <p:cNvSpPr/>
            <p:nvPr/>
          </p:nvSpPr>
          <p:spPr bwMode="auto">
            <a:xfrm>
              <a:off x="5833879" y="3358515"/>
              <a:ext cx="414522"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4" name="Rectangle 73"/>
            <p:cNvSpPr/>
            <p:nvPr/>
          </p:nvSpPr>
          <p:spPr bwMode="auto">
            <a:xfrm>
              <a:off x="5403716" y="3358515"/>
              <a:ext cx="431299"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5" name="Rectangle 74"/>
            <p:cNvSpPr/>
            <p:nvPr/>
          </p:nvSpPr>
          <p:spPr bwMode="auto">
            <a:xfrm>
              <a:off x="4534667" y="2520315"/>
              <a:ext cx="443097" cy="407670"/>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6" name="Rectangle 75"/>
            <p:cNvSpPr/>
            <p:nvPr/>
          </p:nvSpPr>
          <p:spPr bwMode="auto">
            <a:xfrm>
              <a:off x="5401811" y="2927812"/>
              <a:ext cx="433204" cy="430704"/>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77" name="Straight Arrow Connector 76"/>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78" name="Rectangle 77"/>
          <p:cNvSpPr/>
          <p:nvPr/>
        </p:nvSpPr>
        <p:spPr bwMode="auto">
          <a:xfrm>
            <a:off x="3436101" y="2991204"/>
            <a:ext cx="1875121" cy="880395"/>
          </a:xfrm>
          <a:prstGeom prst="rect">
            <a:avLst/>
          </a:prstGeom>
          <a:solidFill>
            <a:srgbClr val="BFF1F1">
              <a:alpha val="75000"/>
            </a:srgbClr>
          </a:solidFill>
          <a:ln w="254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9" name="Rectangle 78"/>
          <p:cNvSpPr/>
          <p:nvPr/>
        </p:nvSpPr>
        <p:spPr bwMode="auto">
          <a:xfrm>
            <a:off x="4351875" y="3871598"/>
            <a:ext cx="2809186" cy="930913"/>
          </a:xfrm>
          <a:prstGeom prst="rect">
            <a:avLst/>
          </a:prstGeom>
          <a:solidFill>
            <a:srgbClr val="BFF1F1">
              <a:alpha val="75000"/>
            </a:srgbClr>
          </a:solidFill>
          <a:ln w="254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1" name="Rectangle 80"/>
          <p:cNvSpPr/>
          <p:nvPr/>
        </p:nvSpPr>
        <p:spPr bwMode="auto">
          <a:xfrm>
            <a:off x="6226997" y="4802511"/>
            <a:ext cx="1856707" cy="880020"/>
          </a:xfrm>
          <a:prstGeom prst="rect">
            <a:avLst/>
          </a:prstGeom>
          <a:solidFill>
            <a:srgbClr val="BFF1F1">
              <a:alpha val="75000"/>
            </a:srgbClr>
          </a:solidFill>
          <a:ln w="254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84" name="Straight Connector 83"/>
          <p:cNvCxnSpPr/>
          <p:nvPr/>
        </p:nvCxnSpPr>
        <p:spPr bwMode="auto">
          <a:xfrm>
            <a:off x="3673929" y="2990398"/>
            <a:ext cx="1347901" cy="882467"/>
          </a:xfrm>
          <a:prstGeom prst="line">
            <a:avLst/>
          </a:prstGeom>
          <a:ln w="31750">
            <a:solidFill>
              <a:srgbClr val="7030A0"/>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85" name="Straight Connector 84"/>
          <p:cNvCxnSpPr/>
          <p:nvPr/>
        </p:nvCxnSpPr>
        <p:spPr bwMode="auto">
          <a:xfrm>
            <a:off x="5010979" y="3869055"/>
            <a:ext cx="1417044" cy="927735"/>
          </a:xfrm>
          <a:prstGeom prst="line">
            <a:avLst/>
          </a:prstGeom>
          <a:ln w="31750">
            <a:solidFill>
              <a:srgbClr val="7030A0"/>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86" name="Straight Connector 85"/>
          <p:cNvCxnSpPr/>
          <p:nvPr/>
        </p:nvCxnSpPr>
        <p:spPr bwMode="auto">
          <a:xfrm>
            <a:off x="6427275" y="4796790"/>
            <a:ext cx="1353027" cy="885825"/>
          </a:xfrm>
          <a:prstGeom prst="line">
            <a:avLst/>
          </a:prstGeom>
          <a:ln w="31750">
            <a:solidFill>
              <a:srgbClr val="7030A0"/>
            </a:solidFill>
            <a:headEnd type="none" w="med" len="med"/>
            <a:tailEnd type="none"/>
          </a:ln>
        </p:spPr>
        <p:style>
          <a:lnRef idx="2">
            <a:schemeClr val="accent6"/>
          </a:lnRef>
          <a:fillRef idx="0">
            <a:schemeClr val="accent6"/>
          </a:fillRef>
          <a:effectRef idx="1">
            <a:schemeClr val="accent6"/>
          </a:effectRef>
          <a:fontRef idx="minor">
            <a:schemeClr val="tx1"/>
          </a:fontRef>
        </p:style>
      </p:cxnSp>
      <p:grpSp>
        <p:nvGrpSpPr>
          <p:cNvPr id="104" name="Group 103"/>
          <p:cNvGrpSpPr/>
          <p:nvPr/>
        </p:nvGrpSpPr>
        <p:grpSpPr>
          <a:xfrm>
            <a:off x="3477229" y="3410999"/>
            <a:ext cx="1611824" cy="413705"/>
            <a:chOff x="3477229" y="3410999"/>
            <a:chExt cx="1611824" cy="413705"/>
          </a:xfrm>
        </p:grpSpPr>
        <p:sp>
          <p:nvSpPr>
            <p:cNvPr id="102" name="Left Brace 101"/>
            <p:cNvSpPr/>
            <p:nvPr/>
          </p:nvSpPr>
          <p:spPr bwMode="auto">
            <a:xfrm rot="18177681">
              <a:off x="4166324" y="2721904"/>
              <a:ext cx="233634" cy="1611824"/>
            </a:xfrm>
            <a:prstGeom prst="leftBrace">
              <a:avLst/>
            </a:prstGeom>
            <a:ln>
              <a:solidFill>
                <a:schemeClr val="tx1">
                  <a:lumMod val="50000"/>
                </a:schemeClr>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03" name="TextBox 102"/>
            <p:cNvSpPr txBox="1"/>
            <p:nvPr/>
          </p:nvSpPr>
          <p:spPr>
            <a:xfrm>
              <a:off x="3839713" y="3486150"/>
              <a:ext cx="412292" cy="338554"/>
            </a:xfrm>
            <a:prstGeom prst="rect">
              <a:avLst/>
            </a:prstGeom>
            <a:noFill/>
          </p:spPr>
          <p:txBody>
            <a:bodyPr wrap="none" rtlCol="0">
              <a:spAutoFit/>
            </a:bodyPr>
            <a:lstStyle/>
            <a:p>
              <a:r>
                <a:rPr lang="en-US" sz="1600" dirty="0" err="1" smtClean="0">
                  <a:solidFill>
                    <a:srgbClr val="002060"/>
                  </a:solidFill>
                  <a:latin typeface="Symbol" pitchFamily="18" charset="2"/>
                </a:rPr>
                <a:t>d</a:t>
              </a:r>
              <a:r>
                <a:rPr lang="en-US" sz="1600" baseline="-25000" dirty="0" err="1" smtClean="0">
                  <a:solidFill>
                    <a:srgbClr val="002060"/>
                  </a:solidFill>
                  <a:latin typeface="Times New Roman" pitchFamily="18" charset="0"/>
                  <a:cs typeface="Times New Roman" pitchFamily="18" charset="0"/>
                </a:rPr>
                <a:t>j</a:t>
              </a:r>
              <a:r>
                <a:rPr lang="en-US" sz="1600" dirty="0" err="1" smtClean="0">
                  <a:solidFill>
                    <a:srgbClr val="002060"/>
                  </a:solidFill>
                </a:rPr>
                <a:t>t</a:t>
              </a:r>
              <a:endParaRPr lang="en-US" sz="1600" dirty="0">
                <a:solidFill>
                  <a:srgbClr val="002060"/>
                </a:solidFill>
              </a:endParaRPr>
            </a:p>
          </p:txBody>
        </p:sp>
      </p:grpSp>
      <p:grpSp>
        <p:nvGrpSpPr>
          <p:cNvPr id="105" name="Group 104"/>
          <p:cNvGrpSpPr/>
          <p:nvPr/>
        </p:nvGrpSpPr>
        <p:grpSpPr>
          <a:xfrm>
            <a:off x="4831903" y="4311515"/>
            <a:ext cx="1673494" cy="464592"/>
            <a:chOff x="3162941" y="3090690"/>
            <a:chExt cx="1673494" cy="464592"/>
          </a:xfrm>
        </p:grpSpPr>
        <p:sp>
          <p:nvSpPr>
            <p:cNvPr id="106" name="Left Brace 105"/>
            <p:cNvSpPr/>
            <p:nvPr/>
          </p:nvSpPr>
          <p:spPr bwMode="auto">
            <a:xfrm rot="18177681">
              <a:off x="3882871" y="2370760"/>
              <a:ext cx="233634" cy="1673494"/>
            </a:xfrm>
            <a:prstGeom prst="leftBrace">
              <a:avLst/>
            </a:prstGeom>
            <a:ln>
              <a:solidFill>
                <a:schemeClr val="tx1">
                  <a:lumMod val="50000"/>
                </a:schemeClr>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07" name="TextBox 106"/>
            <p:cNvSpPr txBox="1"/>
            <p:nvPr/>
          </p:nvSpPr>
          <p:spPr>
            <a:xfrm>
              <a:off x="3542351" y="3216728"/>
              <a:ext cx="412292" cy="338554"/>
            </a:xfrm>
            <a:prstGeom prst="rect">
              <a:avLst/>
            </a:prstGeom>
            <a:noFill/>
          </p:spPr>
          <p:txBody>
            <a:bodyPr wrap="none" rtlCol="0">
              <a:spAutoFit/>
            </a:bodyPr>
            <a:lstStyle/>
            <a:p>
              <a:r>
                <a:rPr lang="en-US" sz="1600" dirty="0" err="1">
                  <a:solidFill>
                    <a:srgbClr val="002060"/>
                  </a:solidFill>
                  <a:latin typeface="Symbol" pitchFamily="18" charset="2"/>
                </a:rPr>
                <a:t>d</a:t>
              </a:r>
              <a:r>
                <a:rPr lang="en-US" sz="1600" baseline="-25000" dirty="0" err="1">
                  <a:solidFill>
                    <a:srgbClr val="002060"/>
                  </a:solidFill>
                  <a:latin typeface="Times New Roman" pitchFamily="18" charset="0"/>
                  <a:cs typeface="Times New Roman" pitchFamily="18" charset="0"/>
                </a:rPr>
                <a:t>j</a:t>
              </a:r>
              <a:r>
                <a:rPr lang="en-US" sz="1600" dirty="0" err="1">
                  <a:solidFill>
                    <a:srgbClr val="002060"/>
                  </a:solidFill>
                </a:rPr>
                <a:t>t</a:t>
              </a:r>
              <a:endParaRPr lang="en-US" sz="1600" dirty="0" smtClean="0">
                <a:solidFill>
                  <a:srgbClr val="002060"/>
                </a:solidFill>
              </a:endParaRPr>
            </a:p>
          </p:txBody>
        </p:sp>
      </p:grpSp>
      <p:grpSp>
        <p:nvGrpSpPr>
          <p:cNvPr id="111" name="Group 110"/>
          <p:cNvGrpSpPr/>
          <p:nvPr/>
        </p:nvGrpSpPr>
        <p:grpSpPr>
          <a:xfrm>
            <a:off x="6197551" y="4835836"/>
            <a:ext cx="1648032" cy="621780"/>
            <a:chOff x="2774215" y="2590942"/>
            <a:chExt cx="1648032" cy="621780"/>
          </a:xfrm>
        </p:grpSpPr>
        <p:sp>
          <p:nvSpPr>
            <p:cNvPr id="112" name="Left Brace 111"/>
            <p:cNvSpPr/>
            <p:nvPr/>
          </p:nvSpPr>
          <p:spPr bwMode="auto">
            <a:xfrm rot="18177681">
              <a:off x="3500255" y="2290730"/>
              <a:ext cx="233634" cy="1610350"/>
            </a:xfrm>
            <a:prstGeom prst="leftBrace">
              <a:avLst/>
            </a:prstGeom>
            <a:ln>
              <a:solidFill>
                <a:schemeClr val="tx1">
                  <a:lumMod val="50000"/>
                </a:schemeClr>
              </a:solidFill>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13" name="TextBox 112"/>
            <p:cNvSpPr txBox="1"/>
            <p:nvPr/>
          </p:nvSpPr>
          <p:spPr>
            <a:xfrm>
              <a:off x="2774215" y="2590942"/>
              <a:ext cx="412292" cy="338554"/>
            </a:xfrm>
            <a:prstGeom prst="rect">
              <a:avLst/>
            </a:prstGeom>
            <a:noFill/>
          </p:spPr>
          <p:txBody>
            <a:bodyPr wrap="none" rtlCol="0">
              <a:spAutoFit/>
            </a:bodyPr>
            <a:lstStyle/>
            <a:p>
              <a:r>
                <a:rPr lang="en-US" sz="1600" dirty="0" err="1">
                  <a:solidFill>
                    <a:srgbClr val="002060"/>
                  </a:solidFill>
                  <a:latin typeface="Symbol" pitchFamily="18" charset="2"/>
                </a:rPr>
                <a:t>d</a:t>
              </a:r>
              <a:r>
                <a:rPr lang="en-US" sz="1600" baseline="-25000" dirty="0" err="1">
                  <a:solidFill>
                    <a:srgbClr val="002060"/>
                  </a:solidFill>
                  <a:latin typeface="Times New Roman" pitchFamily="18" charset="0"/>
                  <a:cs typeface="Times New Roman" pitchFamily="18" charset="0"/>
                </a:rPr>
                <a:t>j</a:t>
              </a:r>
              <a:r>
                <a:rPr lang="en-US" sz="1600" dirty="0" err="1">
                  <a:solidFill>
                    <a:srgbClr val="002060"/>
                  </a:solidFill>
                </a:rPr>
                <a:t>t</a:t>
              </a:r>
              <a:endParaRPr lang="en-US" sz="1600" dirty="0" smtClean="0">
                <a:solidFill>
                  <a:srgbClr val="002060"/>
                </a:solidFill>
              </a:endParaRPr>
            </a:p>
          </p:txBody>
        </p:sp>
      </p:grpSp>
      <p:grpSp>
        <p:nvGrpSpPr>
          <p:cNvPr id="115" name="Group 15"/>
          <p:cNvGrpSpPr/>
          <p:nvPr/>
        </p:nvGrpSpPr>
        <p:grpSpPr>
          <a:xfrm rot="1978832">
            <a:off x="2859790" y="2635760"/>
            <a:ext cx="433284" cy="410694"/>
            <a:chOff x="7223825" y="3904159"/>
            <a:chExt cx="433284" cy="410694"/>
          </a:xfrm>
        </p:grpSpPr>
        <p:cxnSp>
          <p:nvCxnSpPr>
            <p:cNvPr id="116" name="Straight Arrow Connector 115"/>
            <p:cNvCxnSpPr/>
            <p:nvPr/>
          </p:nvCxnSpPr>
          <p:spPr bwMode="auto">
            <a:xfrm rot="19621168">
              <a:off x="7301471" y="3904159"/>
              <a:ext cx="355638" cy="230782"/>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17" name="Straight Arrow Connector 116"/>
            <p:cNvCxnSpPr/>
            <p:nvPr/>
          </p:nvCxnSpPr>
          <p:spPr bwMode="auto">
            <a:xfrm rot="19621168" flipV="1">
              <a:off x="7223825" y="3908986"/>
              <a:ext cx="95854" cy="139176"/>
            </a:xfrm>
            <a:prstGeom prst="straightConnector1">
              <a:avLst/>
            </a:prstGeom>
            <a:ln w="9525">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118" name="TextBox 117"/>
            <p:cNvSpPr txBox="1"/>
            <p:nvPr/>
          </p:nvSpPr>
          <p:spPr>
            <a:xfrm>
              <a:off x="7304902" y="3976299"/>
              <a:ext cx="264816" cy="338554"/>
            </a:xfrm>
            <a:prstGeom prst="rect">
              <a:avLst/>
            </a:prstGeom>
            <a:noFill/>
          </p:spPr>
          <p:txBody>
            <a:bodyPr wrap="none" rtlCol="0">
              <a:spAutoFit/>
            </a:bodyPr>
            <a:lstStyle/>
            <a:p>
              <a:r>
                <a:rPr lang="en-US" sz="1600" dirty="0" smtClean="0">
                  <a:solidFill>
                    <a:srgbClr val="002060"/>
                  </a:solidFill>
                </a:rPr>
                <a:t>t</a:t>
              </a:r>
              <a:endParaRPr lang="en-US" sz="1600" dirty="0">
                <a:solidFill>
                  <a:srgbClr val="002060"/>
                </a:solidFill>
              </a:endParaRPr>
            </a:p>
          </p:txBody>
        </p:sp>
      </p:grpSp>
      <p:sp>
        <p:nvSpPr>
          <p:cNvPr id="114" name="Oval 113"/>
          <p:cNvSpPr/>
          <p:nvPr/>
        </p:nvSpPr>
        <p:spPr bwMode="auto">
          <a:xfrm>
            <a:off x="2967644" y="251428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5753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0" y="2114550"/>
            <a:ext cx="12725400" cy="8144256"/>
            <a:chOff x="2819400" y="2114550"/>
            <a:chExt cx="3810000" cy="2438400"/>
          </a:xfrm>
        </p:grpSpPr>
        <p:sp>
          <p:nvSpPr>
            <p:cNvPr id="7" name="Rectangle 6"/>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 name="Straight Connector 12"/>
            <p:cNvCxnSpPr>
              <a:stCxn id="14" idx="0"/>
              <a:endCxn id="14"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0" name="Rectangle 39"/>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43" name="Straight Arrow Connector 42"/>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p:txBody>
          <a:bodyPr/>
          <a:lstStyle/>
          <a:p>
            <a:r>
              <a:rPr lang="en-US" dirty="0" smtClean="0"/>
              <a:t>Ray intersection</a:t>
            </a:r>
            <a:endParaRPr lang="en-US" dirty="0"/>
          </a:p>
        </p:txBody>
      </p:sp>
      <p:sp>
        <p:nvSpPr>
          <p:cNvPr id="3" name="Content Placeholder 2"/>
          <p:cNvSpPr>
            <a:spLocks noGrp="1"/>
          </p:cNvSpPr>
          <p:nvPr>
            <p:ph sz="quarter" idx="10"/>
          </p:nvPr>
        </p:nvSpPr>
        <p:spPr/>
        <p:txBody>
          <a:bodyPr/>
          <a:lstStyle/>
          <a:p>
            <a:r>
              <a:rPr lang="en-US" dirty="0" smtClean="0"/>
              <a:t>Walking along the ray</a:t>
            </a:r>
          </a:p>
        </p:txBody>
      </p:sp>
      <p:sp>
        <p:nvSpPr>
          <p:cNvPr id="5" name="Slide Number Placeholder 4"/>
          <p:cNvSpPr>
            <a:spLocks noGrp="1"/>
          </p:cNvSpPr>
          <p:nvPr>
            <p:ph type="sldNum" sz="quarter" idx="11"/>
          </p:nvPr>
        </p:nvSpPr>
        <p:spPr/>
        <p:txBody>
          <a:bodyPr/>
          <a:lstStyle/>
          <a:p>
            <a:fld id="{C99FFD53-9629-4009-892B-34DB58648257}" type="slidenum">
              <a:rPr lang="en-US" smtClean="0"/>
              <a:pPr/>
              <a:t>36</a:t>
            </a:fld>
            <a:endParaRPr lang="en-US"/>
          </a:p>
        </p:txBody>
      </p:sp>
      <p:grpSp>
        <p:nvGrpSpPr>
          <p:cNvPr id="8" name="Group 15"/>
          <p:cNvGrpSpPr/>
          <p:nvPr/>
        </p:nvGrpSpPr>
        <p:grpSpPr>
          <a:xfrm>
            <a:off x="7772400" y="6286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39" name="Group 38"/>
          <p:cNvGrpSpPr/>
          <p:nvPr/>
        </p:nvGrpSpPr>
        <p:grpSpPr>
          <a:xfrm>
            <a:off x="5759346" y="628650"/>
            <a:ext cx="1828800" cy="1170432"/>
            <a:chOff x="2819400" y="2114550"/>
            <a:chExt cx="3810000" cy="2438400"/>
          </a:xfrm>
        </p:grpSpPr>
        <p:sp>
          <p:nvSpPr>
            <p:cNvPr id="54" name="Rectangle 53"/>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5" name="Straight Connector 54"/>
            <p:cNvCxnSpPr>
              <a:stCxn id="56" idx="0"/>
              <a:endCxn id="56"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56" name="Rectangle 55"/>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7" name="Straight Connector 5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8" name="Rectangle 67"/>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77" name="Straight Arrow Connector 76"/>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87" name="Oval 86"/>
          <p:cNvSpPr/>
          <p:nvPr/>
        </p:nvSpPr>
        <p:spPr bwMode="auto">
          <a:xfrm>
            <a:off x="1800225" y="2764155"/>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35" name="Group 34"/>
          <p:cNvGrpSpPr/>
          <p:nvPr/>
        </p:nvGrpSpPr>
        <p:grpSpPr>
          <a:xfrm>
            <a:off x="2400094" y="2931584"/>
            <a:ext cx="543739" cy="343325"/>
            <a:chOff x="2400094" y="2931584"/>
            <a:chExt cx="543739" cy="343325"/>
          </a:xfrm>
        </p:grpSpPr>
        <p:sp>
          <p:nvSpPr>
            <p:cNvPr id="92" name="Oval 91"/>
            <p:cNvSpPr>
              <a:spLocks noChangeAspect="1"/>
            </p:cNvSpPr>
            <p:nvPr/>
          </p:nvSpPr>
          <p:spPr bwMode="auto">
            <a:xfrm>
              <a:off x="2442210" y="3198709"/>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4" name="TextBox 93"/>
            <p:cNvSpPr txBox="1"/>
            <p:nvPr/>
          </p:nvSpPr>
          <p:spPr>
            <a:xfrm>
              <a:off x="2400094" y="2931584"/>
              <a:ext cx="543739"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exit,i</a:t>
              </a:r>
              <a:endParaRPr lang="en-US" sz="1600" dirty="0" smtClean="0">
                <a:solidFill>
                  <a:srgbClr val="002060"/>
                </a:solidFill>
              </a:endParaRPr>
            </a:p>
          </p:txBody>
        </p:sp>
      </p:grpSp>
      <p:grpSp>
        <p:nvGrpSpPr>
          <p:cNvPr id="36" name="Group 35"/>
          <p:cNvGrpSpPr/>
          <p:nvPr/>
        </p:nvGrpSpPr>
        <p:grpSpPr>
          <a:xfrm>
            <a:off x="2523067" y="3388892"/>
            <a:ext cx="543739" cy="338554"/>
            <a:chOff x="2523067" y="3388892"/>
            <a:chExt cx="543739" cy="338554"/>
          </a:xfrm>
        </p:grpSpPr>
        <p:sp>
          <p:nvSpPr>
            <p:cNvPr id="93" name="Oval 92"/>
            <p:cNvSpPr>
              <a:spLocks noChangeAspect="1"/>
            </p:cNvSpPr>
            <p:nvPr/>
          </p:nvSpPr>
          <p:spPr bwMode="auto">
            <a:xfrm>
              <a:off x="2798445" y="3433024"/>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5" name="TextBox 94"/>
            <p:cNvSpPr txBox="1"/>
            <p:nvPr/>
          </p:nvSpPr>
          <p:spPr>
            <a:xfrm>
              <a:off x="2523067" y="3388892"/>
              <a:ext cx="543739"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exit,j</a:t>
              </a:r>
              <a:endParaRPr lang="en-US" sz="1600" dirty="0" smtClean="0">
                <a:solidFill>
                  <a:srgbClr val="002060"/>
                </a:solidFill>
              </a:endParaRPr>
            </a:p>
          </p:txBody>
        </p:sp>
      </p:grpSp>
      <p:sp>
        <p:nvSpPr>
          <p:cNvPr id="96" name="TextBox 95"/>
          <p:cNvSpPr txBox="1"/>
          <p:nvPr/>
        </p:nvSpPr>
        <p:spPr>
          <a:xfrm>
            <a:off x="1794932" y="2482851"/>
            <a:ext cx="652743"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current</a:t>
            </a:r>
            <a:endParaRPr lang="en-US" sz="1600" dirty="0" smtClean="0">
              <a:solidFill>
                <a:srgbClr val="002060"/>
              </a:solidFill>
            </a:endParaRPr>
          </a:p>
        </p:txBody>
      </p:sp>
    </p:spTree>
    <p:extLst>
      <p:ext uri="{BB962C8B-B14F-4D97-AF65-F5344CB8AC3E}">
        <p14:creationId xmlns:p14="http://schemas.microsoft.com/office/powerpoint/2010/main" val="411631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08760" y="2000250"/>
            <a:ext cx="11452860" cy="814425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 name="Straight Connector 12"/>
          <p:cNvCxnSpPr>
            <a:stCxn id="14" idx="0"/>
            <a:endCxn id="14" idx="2"/>
          </p:cNvCxnSpPr>
          <p:nvPr/>
        </p:nvCxnSpPr>
        <p:spPr bwMode="auto">
          <a:xfrm>
            <a:off x="3897630"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1828800" y="2114550"/>
            <a:ext cx="11452860" cy="8144256"/>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998807"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6796453"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1828800" y="7630430"/>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1828800" y="4830842"/>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2481898"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416925"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5380720"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8240458"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1828800" y="6269974"/>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1828800" y="3470386"/>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1828800" y="8930735"/>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0" name="Rectangle 39"/>
          <p:cNvSpPr/>
          <p:nvPr/>
        </p:nvSpPr>
        <p:spPr bwMode="auto">
          <a:xfrm>
            <a:off x="998811" y="2114550"/>
            <a:ext cx="1479941" cy="135525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8" name="Rectangle 77"/>
          <p:cNvSpPr/>
          <p:nvPr/>
        </p:nvSpPr>
        <p:spPr bwMode="auto">
          <a:xfrm>
            <a:off x="2478753" y="2114550"/>
            <a:ext cx="1418877" cy="1356574"/>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 name="Title 1"/>
          <p:cNvSpPr>
            <a:spLocks noGrp="1"/>
          </p:cNvSpPr>
          <p:nvPr>
            <p:ph type="title"/>
          </p:nvPr>
        </p:nvSpPr>
        <p:spPr/>
        <p:txBody>
          <a:bodyPr/>
          <a:lstStyle/>
          <a:p>
            <a:r>
              <a:rPr lang="en-US" dirty="0"/>
              <a:t>Ray intersection</a:t>
            </a:r>
          </a:p>
        </p:txBody>
      </p:sp>
      <p:sp>
        <p:nvSpPr>
          <p:cNvPr id="3" name="Content Placeholder 2"/>
          <p:cNvSpPr>
            <a:spLocks noGrp="1"/>
          </p:cNvSpPr>
          <p:nvPr>
            <p:ph sz="quarter" idx="10"/>
          </p:nvPr>
        </p:nvSpPr>
        <p:spPr/>
        <p:txBody>
          <a:bodyPr/>
          <a:lstStyle/>
          <a:p>
            <a:r>
              <a:rPr lang="en-US" dirty="0" smtClean="0"/>
              <a:t>Walking along the ray</a:t>
            </a:r>
          </a:p>
        </p:txBody>
      </p:sp>
      <p:sp>
        <p:nvSpPr>
          <p:cNvPr id="5" name="Slide Number Placeholder 4"/>
          <p:cNvSpPr>
            <a:spLocks noGrp="1"/>
          </p:cNvSpPr>
          <p:nvPr>
            <p:ph type="sldNum" sz="quarter" idx="11"/>
          </p:nvPr>
        </p:nvSpPr>
        <p:spPr/>
        <p:txBody>
          <a:bodyPr/>
          <a:lstStyle/>
          <a:p>
            <a:fld id="{C99FFD53-9629-4009-892B-34DB58648257}" type="slidenum">
              <a:rPr lang="en-US" smtClean="0"/>
              <a:pPr/>
              <a:t>37</a:t>
            </a:fld>
            <a:endParaRPr lang="en-US"/>
          </a:p>
        </p:txBody>
      </p:sp>
      <p:grpSp>
        <p:nvGrpSpPr>
          <p:cNvPr id="8" name="Group 15"/>
          <p:cNvGrpSpPr/>
          <p:nvPr/>
        </p:nvGrpSpPr>
        <p:grpSpPr>
          <a:xfrm>
            <a:off x="7772400" y="6286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39" name="Group 38"/>
          <p:cNvGrpSpPr/>
          <p:nvPr/>
        </p:nvGrpSpPr>
        <p:grpSpPr>
          <a:xfrm>
            <a:off x="5759346" y="628650"/>
            <a:ext cx="1828800" cy="1170432"/>
            <a:chOff x="2819400" y="2114550"/>
            <a:chExt cx="3810000" cy="2438400"/>
          </a:xfrm>
        </p:grpSpPr>
        <p:sp>
          <p:nvSpPr>
            <p:cNvPr id="54" name="Rectangle 53"/>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5" name="Straight Connector 54"/>
            <p:cNvCxnSpPr>
              <a:stCxn id="56" idx="0"/>
              <a:endCxn id="56"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56" name="Rectangle 55"/>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7" name="Straight Connector 5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8" name="Rectangle 67"/>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9" name="Rectangle 68"/>
            <p:cNvSpPr/>
            <p:nvPr/>
          </p:nvSpPr>
          <p:spPr bwMode="auto">
            <a:xfrm>
              <a:off x="4109854" y="2114550"/>
              <a:ext cx="42404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77" name="Straight Arrow Connector 76"/>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95" name="TextBox 94"/>
          <p:cNvSpPr txBox="1"/>
          <p:nvPr/>
        </p:nvSpPr>
        <p:spPr>
          <a:xfrm>
            <a:off x="2523067" y="3388892"/>
            <a:ext cx="543739"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exit,j</a:t>
            </a:r>
            <a:endParaRPr lang="en-US" sz="1600" dirty="0" smtClean="0">
              <a:solidFill>
                <a:srgbClr val="002060"/>
              </a:solidFill>
            </a:endParaRPr>
          </a:p>
        </p:txBody>
      </p:sp>
      <p:cxnSp>
        <p:nvCxnSpPr>
          <p:cNvPr id="43" name="Straight Arrow Connector 42"/>
          <p:cNvCxnSpPr/>
          <p:nvPr/>
        </p:nvCxnSpPr>
        <p:spPr bwMode="auto">
          <a:xfrm>
            <a:off x="1867935" y="2838218"/>
            <a:ext cx="9028665" cy="5902268"/>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92" name="Oval 91"/>
          <p:cNvSpPr>
            <a:spLocks noChangeAspect="1"/>
          </p:cNvSpPr>
          <p:nvPr/>
        </p:nvSpPr>
        <p:spPr bwMode="auto">
          <a:xfrm>
            <a:off x="3861435" y="4128560"/>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3" name="Oval 92"/>
          <p:cNvSpPr>
            <a:spLocks noChangeAspect="1"/>
          </p:cNvSpPr>
          <p:nvPr/>
        </p:nvSpPr>
        <p:spPr bwMode="auto">
          <a:xfrm>
            <a:off x="2798445" y="3433024"/>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4" name="TextBox 93"/>
          <p:cNvSpPr txBox="1"/>
          <p:nvPr/>
        </p:nvSpPr>
        <p:spPr>
          <a:xfrm>
            <a:off x="3853106" y="3900071"/>
            <a:ext cx="1747594"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exit,i</a:t>
            </a:r>
            <a:r>
              <a:rPr lang="en-US" sz="1600" dirty="0">
                <a:solidFill>
                  <a:srgbClr val="002060"/>
                </a:solidFill>
              </a:rPr>
              <a:t> = </a:t>
            </a:r>
            <a:r>
              <a:rPr lang="en-US" sz="1600" dirty="0" err="1">
                <a:solidFill>
                  <a:srgbClr val="002060"/>
                </a:solidFill>
              </a:rPr>
              <a:t>t</a:t>
            </a:r>
            <a:r>
              <a:rPr lang="en-US" sz="1600" baseline="-25000" dirty="0" err="1">
                <a:solidFill>
                  <a:srgbClr val="002060"/>
                </a:solidFill>
                <a:latin typeface="Times New Roman" pitchFamily="18" charset="0"/>
                <a:cs typeface="Times New Roman" pitchFamily="18" charset="0"/>
              </a:rPr>
              <a:t>exit,i</a:t>
            </a:r>
            <a:r>
              <a:rPr lang="en-US" sz="1600" dirty="0">
                <a:solidFill>
                  <a:srgbClr val="002060"/>
                </a:solidFill>
              </a:rPr>
              <a:t> + </a:t>
            </a:r>
            <a:r>
              <a:rPr lang="en-US" sz="1600" dirty="0" err="1">
                <a:solidFill>
                  <a:srgbClr val="002060"/>
                </a:solidFill>
                <a:latin typeface="Symbol" pitchFamily="18" charset="2"/>
              </a:rPr>
              <a:t>d</a:t>
            </a:r>
            <a:r>
              <a:rPr lang="en-US" sz="1600" baseline="-25000" dirty="0" err="1">
                <a:solidFill>
                  <a:srgbClr val="002060"/>
                </a:solidFill>
                <a:latin typeface="Times New Roman" pitchFamily="18" charset="0"/>
                <a:cs typeface="Times New Roman" pitchFamily="18" charset="0"/>
              </a:rPr>
              <a:t>i</a:t>
            </a:r>
            <a:r>
              <a:rPr lang="en-US" sz="1600" dirty="0" err="1">
                <a:solidFill>
                  <a:srgbClr val="002060"/>
                </a:solidFill>
              </a:rPr>
              <a:t>t</a:t>
            </a:r>
            <a:endParaRPr lang="en-US" sz="1600" dirty="0" smtClean="0">
              <a:solidFill>
                <a:srgbClr val="002060"/>
              </a:solidFill>
            </a:endParaRPr>
          </a:p>
        </p:txBody>
      </p:sp>
      <p:sp>
        <p:nvSpPr>
          <p:cNvPr id="87" name="Oval 86"/>
          <p:cNvSpPr/>
          <p:nvPr/>
        </p:nvSpPr>
        <p:spPr bwMode="auto">
          <a:xfrm>
            <a:off x="2404110" y="3157541"/>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9" name="TextBox 78"/>
          <p:cNvSpPr txBox="1"/>
          <p:nvPr/>
        </p:nvSpPr>
        <p:spPr>
          <a:xfrm>
            <a:off x="2447498" y="2914650"/>
            <a:ext cx="1324402"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current</a:t>
            </a:r>
            <a:r>
              <a:rPr lang="en-US" sz="1600" dirty="0">
                <a:solidFill>
                  <a:srgbClr val="002060"/>
                </a:solidFill>
              </a:rPr>
              <a:t> = </a:t>
            </a:r>
            <a:r>
              <a:rPr lang="en-US" sz="1600" dirty="0" err="1">
                <a:solidFill>
                  <a:srgbClr val="002060"/>
                </a:solidFill>
              </a:rPr>
              <a:t>t</a:t>
            </a:r>
            <a:r>
              <a:rPr lang="en-US" sz="1600" baseline="-25000" dirty="0" err="1">
                <a:solidFill>
                  <a:srgbClr val="002060"/>
                </a:solidFill>
                <a:latin typeface="Times New Roman" pitchFamily="18" charset="0"/>
                <a:cs typeface="Times New Roman" pitchFamily="18" charset="0"/>
              </a:rPr>
              <a:t>exit,i</a:t>
            </a:r>
            <a:endParaRPr lang="en-US" sz="1600" dirty="0" smtClean="0">
              <a:solidFill>
                <a:srgbClr val="002060"/>
              </a:solidFill>
            </a:endParaRPr>
          </a:p>
        </p:txBody>
      </p:sp>
    </p:spTree>
    <p:extLst>
      <p:ext uri="{BB962C8B-B14F-4D97-AF65-F5344CB8AC3E}">
        <p14:creationId xmlns:p14="http://schemas.microsoft.com/office/powerpoint/2010/main" val="26442829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08760" y="2000250"/>
            <a:ext cx="11452860" cy="814425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 name="Straight Connector 12"/>
          <p:cNvCxnSpPr>
            <a:stCxn id="14" idx="0"/>
            <a:endCxn id="14" idx="2"/>
          </p:cNvCxnSpPr>
          <p:nvPr/>
        </p:nvCxnSpPr>
        <p:spPr bwMode="auto">
          <a:xfrm>
            <a:off x="3897630"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1828800" y="2114550"/>
            <a:ext cx="11452860" cy="8144256"/>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998807"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6796453"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1828800" y="7630430"/>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1828800" y="4830842"/>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2481898"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416925"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5380720"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8240458"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1828800" y="6269974"/>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1828800" y="3470386"/>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1828800" y="8930735"/>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0" name="Rectangle 39"/>
          <p:cNvSpPr/>
          <p:nvPr/>
        </p:nvSpPr>
        <p:spPr bwMode="auto">
          <a:xfrm>
            <a:off x="998811" y="2114550"/>
            <a:ext cx="1479941" cy="135525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8" name="Rectangle 77"/>
          <p:cNvSpPr/>
          <p:nvPr/>
        </p:nvSpPr>
        <p:spPr bwMode="auto">
          <a:xfrm>
            <a:off x="2478753" y="2114550"/>
            <a:ext cx="1418877" cy="1356574"/>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 name="Title 1"/>
          <p:cNvSpPr>
            <a:spLocks noGrp="1"/>
          </p:cNvSpPr>
          <p:nvPr>
            <p:ph type="title"/>
          </p:nvPr>
        </p:nvSpPr>
        <p:spPr/>
        <p:txBody>
          <a:bodyPr/>
          <a:lstStyle/>
          <a:p>
            <a:r>
              <a:rPr lang="en-US" dirty="0"/>
              <a:t>Ray intersection</a:t>
            </a:r>
          </a:p>
        </p:txBody>
      </p:sp>
      <p:sp>
        <p:nvSpPr>
          <p:cNvPr id="3" name="Content Placeholder 2"/>
          <p:cNvSpPr>
            <a:spLocks noGrp="1"/>
          </p:cNvSpPr>
          <p:nvPr>
            <p:ph sz="quarter" idx="10"/>
          </p:nvPr>
        </p:nvSpPr>
        <p:spPr/>
        <p:txBody>
          <a:bodyPr/>
          <a:lstStyle/>
          <a:p>
            <a:r>
              <a:rPr lang="en-US" dirty="0" smtClean="0"/>
              <a:t>Walking along the ray</a:t>
            </a:r>
          </a:p>
        </p:txBody>
      </p:sp>
      <p:sp>
        <p:nvSpPr>
          <p:cNvPr id="5" name="Slide Number Placeholder 4"/>
          <p:cNvSpPr>
            <a:spLocks noGrp="1"/>
          </p:cNvSpPr>
          <p:nvPr>
            <p:ph type="sldNum" sz="quarter" idx="11"/>
          </p:nvPr>
        </p:nvSpPr>
        <p:spPr/>
        <p:txBody>
          <a:bodyPr/>
          <a:lstStyle/>
          <a:p>
            <a:fld id="{C99FFD53-9629-4009-892B-34DB58648257}" type="slidenum">
              <a:rPr lang="en-US" smtClean="0"/>
              <a:pPr/>
              <a:t>38</a:t>
            </a:fld>
            <a:endParaRPr lang="en-US"/>
          </a:p>
        </p:txBody>
      </p:sp>
      <p:grpSp>
        <p:nvGrpSpPr>
          <p:cNvPr id="8" name="Group 15"/>
          <p:cNvGrpSpPr/>
          <p:nvPr/>
        </p:nvGrpSpPr>
        <p:grpSpPr>
          <a:xfrm>
            <a:off x="7772400" y="6286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39" name="Group 38"/>
          <p:cNvGrpSpPr/>
          <p:nvPr/>
        </p:nvGrpSpPr>
        <p:grpSpPr>
          <a:xfrm>
            <a:off x="5759346" y="628650"/>
            <a:ext cx="1828800" cy="1170432"/>
            <a:chOff x="2819400" y="2114550"/>
            <a:chExt cx="3810000" cy="2438400"/>
          </a:xfrm>
        </p:grpSpPr>
        <p:sp>
          <p:nvSpPr>
            <p:cNvPr id="54" name="Rectangle 53"/>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5" name="Straight Connector 54"/>
            <p:cNvCxnSpPr>
              <a:stCxn id="56" idx="0"/>
              <a:endCxn id="56"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56" name="Rectangle 55"/>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7" name="Straight Connector 5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8" name="Rectangle 67"/>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9" name="Rectangle 68"/>
            <p:cNvSpPr/>
            <p:nvPr/>
          </p:nvSpPr>
          <p:spPr bwMode="auto">
            <a:xfrm>
              <a:off x="4109854" y="2114550"/>
              <a:ext cx="42404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0" name="Rectangle 69"/>
            <p:cNvSpPr/>
            <p:nvPr/>
          </p:nvSpPr>
          <p:spPr bwMode="auto">
            <a:xfrm>
              <a:off x="4109085" y="2521132"/>
              <a:ext cx="424046" cy="406853"/>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77" name="Straight Arrow Connector 76"/>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80" name="Rectangle 79"/>
          <p:cNvSpPr/>
          <p:nvPr/>
        </p:nvSpPr>
        <p:spPr bwMode="auto">
          <a:xfrm>
            <a:off x="2478752" y="3471125"/>
            <a:ext cx="1418877" cy="1359718"/>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43" name="Straight Arrow Connector 42"/>
          <p:cNvCxnSpPr/>
          <p:nvPr/>
        </p:nvCxnSpPr>
        <p:spPr bwMode="auto">
          <a:xfrm>
            <a:off x="1867935" y="2838218"/>
            <a:ext cx="9028665" cy="5902268"/>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95" name="TextBox 94"/>
          <p:cNvSpPr txBox="1"/>
          <p:nvPr/>
        </p:nvSpPr>
        <p:spPr>
          <a:xfrm>
            <a:off x="4883401" y="4498094"/>
            <a:ext cx="1747594"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exit,j</a:t>
            </a:r>
            <a:r>
              <a:rPr lang="en-US" sz="1600" dirty="0">
                <a:solidFill>
                  <a:srgbClr val="002060"/>
                </a:solidFill>
              </a:rPr>
              <a:t> = </a:t>
            </a:r>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exit,j</a:t>
            </a:r>
            <a:r>
              <a:rPr lang="en-US" sz="1600" dirty="0" smtClean="0">
                <a:solidFill>
                  <a:srgbClr val="002060"/>
                </a:solidFill>
              </a:rPr>
              <a:t> </a:t>
            </a:r>
            <a:r>
              <a:rPr lang="en-US" sz="1600" dirty="0">
                <a:solidFill>
                  <a:srgbClr val="002060"/>
                </a:solidFill>
              </a:rPr>
              <a:t>+ </a:t>
            </a:r>
            <a:r>
              <a:rPr lang="en-US" sz="1600" dirty="0" err="1" smtClean="0">
                <a:solidFill>
                  <a:srgbClr val="002060"/>
                </a:solidFill>
                <a:latin typeface="Symbol" pitchFamily="18" charset="2"/>
              </a:rPr>
              <a:t>d</a:t>
            </a:r>
            <a:r>
              <a:rPr lang="en-US" sz="1600" baseline="-25000" dirty="0" err="1" smtClean="0">
                <a:solidFill>
                  <a:srgbClr val="002060"/>
                </a:solidFill>
                <a:latin typeface="Times New Roman" pitchFamily="18" charset="0"/>
                <a:cs typeface="Times New Roman" pitchFamily="18" charset="0"/>
              </a:rPr>
              <a:t>j</a:t>
            </a:r>
            <a:r>
              <a:rPr lang="en-US" sz="1600" dirty="0" err="1" smtClean="0">
                <a:solidFill>
                  <a:srgbClr val="002060"/>
                </a:solidFill>
              </a:rPr>
              <a:t>t</a:t>
            </a:r>
            <a:endParaRPr lang="en-US" sz="1600" dirty="0" smtClean="0">
              <a:solidFill>
                <a:srgbClr val="002060"/>
              </a:solidFill>
            </a:endParaRPr>
          </a:p>
        </p:txBody>
      </p:sp>
      <p:sp>
        <p:nvSpPr>
          <p:cNvPr id="92" name="Oval 91"/>
          <p:cNvSpPr>
            <a:spLocks noChangeAspect="1"/>
          </p:cNvSpPr>
          <p:nvPr/>
        </p:nvSpPr>
        <p:spPr bwMode="auto">
          <a:xfrm>
            <a:off x="3861435" y="4128560"/>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3" name="Oval 92"/>
          <p:cNvSpPr>
            <a:spLocks noChangeAspect="1"/>
          </p:cNvSpPr>
          <p:nvPr/>
        </p:nvSpPr>
        <p:spPr bwMode="auto">
          <a:xfrm>
            <a:off x="4878126" y="4793297"/>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4" name="TextBox 93"/>
          <p:cNvSpPr txBox="1"/>
          <p:nvPr/>
        </p:nvSpPr>
        <p:spPr>
          <a:xfrm>
            <a:off x="3836670" y="3900071"/>
            <a:ext cx="543739"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exit,i</a:t>
            </a:r>
            <a:endParaRPr lang="en-US" sz="1600" dirty="0" smtClean="0">
              <a:solidFill>
                <a:srgbClr val="002060"/>
              </a:solidFill>
            </a:endParaRPr>
          </a:p>
        </p:txBody>
      </p:sp>
      <p:sp>
        <p:nvSpPr>
          <p:cNvPr id="87" name="Oval 86"/>
          <p:cNvSpPr/>
          <p:nvPr/>
        </p:nvSpPr>
        <p:spPr bwMode="auto">
          <a:xfrm>
            <a:off x="2760345" y="3395666"/>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9" name="TextBox 78"/>
          <p:cNvSpPr txBox="1"/>
          <p:nvPr/>
        </p:nvSpPr>
        <p:spPr>
          <a:xfrm>
            <a:off x="2628900" y="3070222"/>
            <a:ext cx="1324402"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current</a:t>
            </a:r>
            <a:r>
              <a:rPr lang="en-US" sz="1600" dirty="0">
                <a:solidFill>
                  <a:srgbClr val="002060"/>
                </a:solidFill>
              </a:rPr>
              <a:t> = </a:t>
            </a:r>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exit,j</a:t>
            </a:r>
            <a:endParaRPr lang="en-US" sz="1600" dirty="0" smtClean="0">
              <a:solidFill>
                <a:srgbClr val="002060"/>
              </a:solidFill>
            </a:endParaRPr>
          </a:p>
        </p:txBody>
      </p:sp>
    </p:spTree>
    <p:extLst>
      <p:ext uri="{BB962C8B-B14F-4D97-AF65-F5344CB8AC3E}">
        <p14:creationId xmlns:p14="http://schemas.microsoft.com/office/powerpoint/2010/main" val="40648874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08760" y="2000250"/>
            <a:ext cx="11452860" cy="814425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 name="Straight Connector 12"/>
          <p:cNvCxnSpPr>
            <a:stCxn id="14" idx="0"/>
            <a:endCxn id="14" idx="2"/>
          </p:cNvCxnSpPr>
          <p:nvPr/>
        </p:nvCxnSpPr>
        <p:spPr bwMode="auto">
          <a:xfrm>
            <a:off x="3897630"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1828800" y="2114550"/>
            <a:ext cx="11452860" cy="8144256"/>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998807"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6796453"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1828800" y="7630430"/>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1828800" y="4830842"/>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2481898"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416925"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5380720"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8240458" y="2114550"/>
            <a:ext cx="0" cy="8144256"/>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1828800" y="6269974"/>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1828800" y="3470386"/>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5" name="Straight Connector 24"/>
          <p:cNvCxnSpPr/>
          <p:nvPr/>
        </p:nvCxnSpPr>
        <p:spPr bwMode="auto">
          <a:xfrm>
            <a:off x="-1828800" y="8930735"/>
            <a:ext cx="1145286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0" name="Rectangle 39"/>
          <p:cNvSpPr/>
          <p:nvPr/>
        </p:nvSpPr>
        <p:spPr bwMode="auto">
          <a:xfrm>
            <a:off x="998811" y="2114550"/>
            <a:ext cx="1479941" cy="135525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8" name="Rectangle 77"/>
          <p:cNvSpPr/>
          <p:nvPr/>
        </p:nvSpPr>
        <p:spPr bwMode="auto">
          <a:xfrm>
            <a:off x="2478753" y="2114550"/>
            <a:ext cx="1418877" cy="1356574"/>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2" name="Title 1"/>
          <p:cNvSpPr>
            <a:spLocks noGrp="1"/>
          </p:cNvSpPr>
          <p:nvPr>
            <p:ph type="title"/>
          </p:nvPr>
        </p:nvSpPr>
        <p:spPr/>
        <p:txBody>
          <a:bodyPr/>
          <a:lstStyle/>
          <a:p>
            <a:r>
              <a:rPr lang="en-US" dirty="0"/>
              <a:t>Ray intersection</a:t>
            </a:r>
          </a:p>
        </p:txBody>
      </p:sp>
      <p:sp>
        <p:nvSpPr>
          <p:cNvPr id="3" name="Content Placeholder 2"/>
          <p:cNvSpPr>
            <a:spLocks noGrp="1"/>
          </p:cNvSpPr>
          <p:nvPr>
            <p:ph sz="quarter" idx="10"/>
          </p:nvPr>
        </p:nvSpPr>
        <p:spPr/>
        <p:txBody>
          <a:bodyPr/>
          <a:lstStyle/>
          <a:p>
            <a:r>
              <a:rPr lang="en-US" dirty="0" smtClean="0"/>
              <a:t>Walking along the ray</a:t>
            </a:r>
          </a:p>
        </p:txBody>
      </p:sp>
      <p:sp>
        <p:nvSpPr>
          <p:cNvPr id="5" name="Slide Number Placeholder 4"/>
          <p:cNvSpPr>
            <a:spLocks noGrp="1"/>
          </p:cNvSpPr>
          <p:nvPr>
            <p:ph type="sldNum" sz="quarter" idx="11"/>
          </p:nvPr>
        </p:nvSpPr>
        <p:spPr/>
        <p:txBody>
          <a:bodyPr/>
          <a:lstStyle/>
          <a:p>
            <a:fld id="{C99FFD53-9629-4009-892B-34DB58648257}" type="slidenum">
              <a:rPr lang="en-US" smtClean="0"/>
              <a:pPr/>
              <a:t>39</a:t>
            </a:fld>
            <a:endParaRPr lang="en-US"/>
          </a:p>
        </p:txBody>
      </p:sp>
      <p:grpSp>
        <p:nvGrpSpPr>
          <p:cNvPr id="8" name="Group 15"/>
          <p:cNvGrpSpPr/>
          <p:nvPr/>
        </p:nvGrpSpPr>
        <p:grpSpPr>
          <a:xfrm>
            <a:off x="7772400" y="6286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54" name="Rectangle 53"/>
          <p:cNvSpPr/>
          <p:nvPr/>
        </p:nvSpPr>
        <p:spPr bwMode="auto">
          <a:xfrm>
            <a:off x="5759346" y="628650"/>
            <a:ext cx="1645920" cy="1170432"/>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5" name="Straight Connector 54"/>
          <p:cNvCxnSpPr>
            <a:stCxn id="56" idx="0"/>
            <a:endCxn id="56" idx="2"/>
          </p:cNvCxnSpPr>
          <p:nvPr/>
        </p:nvCxnSpPr>
        <p:spPr bwMode="auto">
          <a:xfrm>
            <a:off x="6582306" y="628650"/>
            <a:ext cx="0" cy="1170432"/>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56" name="Rectangle 55"/>
          <p:cNvSpPr/>
          <p:nvPr/>
        </p:nvSpPr>
        <p:spPr bwMode="auto">
          <a:xfrm>
            <a:off x="5759346" y="628650"/>
            <a:ext cx="1645920" cy="1170432"/>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7" name="Straight Connector 56"/>
          <p:cNvCxnSpPr/>
          <p:nvPr/>
        </p:nvCxnSpPr>
        <p:spPr bwMode="auto">
          <a:xfrm>
            <a:off x="6165709" y="628650"/>
            <a:ext cx="0" cy="1170432"/>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bwMode="auto">
          <a:xfrm>
            <a:off x="6998903" y="628650"/>
            <a:ext cx="0" cy="1170432"/>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bwMode="auto">
          <a:xfrm>
            <a:off x="5759346" y="1421351"/>
            <a:ext cx="164592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bwMode="auto">
          <a:xfrm>
            <a:off x="5759346" y="1019015"/>
            <a:ext cx="164592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bwMode="auto">
          <a:xfrm>
            <a:off x="6378847" y="628650"/>
            <a:ext cx="0" cy="1170432"/>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bwMode="auto">
          <a:xfrm>
            <a:off x="5962250" y="628650"/>
            <a:ext cx="0" cy="1170432"/>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bwMode="auto">
          <a:xfrm>
            <a:off x="6795445" y="628650"/>
            <a:ext cx="0" cy="1170432"/>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bwMode="auto">
          <a:xfrm>
            <a:off x="7206425" y="628650"/>
            <a:ext cx="0" cy="1170432"/>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bwMode="auto">
          <a:xfrm>
            <a:off x="5759346" y="1225837"/>
            <a:ext cx="164592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bwMode="auto">
          <a:xfrm>
            <a:off x="5759346" y="823501"/>
            <a:ext cx="164592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bwMode="auto">
          <a:xfrm>
            <a:off x="5759346" y="1608222"/>
            <a:ext cx="164592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8" name="Rectangle 67"/>
          <p:cNvSpPr/>
          <p:nvPr/>
        </p:nvSpPr>
        <p:spPr bwMode="auto">
          <a:xfrm>
            <a:off x="6165709" y="628650"/>
            <a:ext cx="212686" cy="194767"/>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69" name="Rectangle 68"/>
          <p:cNvSpPr/>
          <p:nvPr/>
        </p:nvSpPr>
        <p:spPr bwMode="auto">
          <a:xfrm>
            <a:off x="6378764" y="628650"/>
            <a:ext cx="203542" cy="194767"/>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0" name="Rectangle 69"/>
          <p:cNvSpPr/>
          <p:nvPr/>
        </p:nvSpPr>
        <p:spPr bwMode="auto">
          <a:xfrm>
            <a:off x="6378395" y="823809"/>
            <a:ext cx="203542" cy="195289"/>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1" name="Rectangle 70"/>
          <p:cNvSpPr/>
          <p:nvPr/>
        </p:nvSpPr>
        <p:spPr bwMode="auto">
          <a:xfrm>
            <a:off x="6795361" y="1019099"/>
            <a:ext cx="203911" cy="206654"/>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2" name="Rectangle 71"/>
          <p:cNvSpPr/>
          <p:nvPr/>
        </p:nvSpPr>
        <p:spPr bwMode="auto">
          <a:xfrm>
            <a:off x="6582675" y="1019491"/>
            <a:ext cx="212686" cy="206262"/>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3" name="Rectangle 72"/>
          <p:cNvSpPr/>
          <p:nvPr/>
        </p:nvSpPr>
        <p:spPr bwMode="auto">
          <a:xfrm>
            <a:off x="7206296" y="1225753"/>
            <a:ext cx="198971" cy="195682"/>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4" name="Rectangle 73"/>
          <p:cNvSpPr/>
          <p:nvPr/>
        </p:nvSpPr>
        <p:spPr bwMode="auto">
          <a:xfrm>
            <a:off x="6999818" y="1225753"/>
            <a:ext cx="207024" cy="195682"/>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5" name="Rectangle 74"/>
          <p:cNvSpPr/>
          <p:nvPr/>
        </p:nvSpPr>
        <p:spPr bwMode="auto">
          <a:xfrm>
            <a:off x="6582674" y="823417"/>
            <a:ext cx="212687" cy="195682"/>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6" name="Rectangle 75"/>
          <p:cNvSpPr/>
          <p:nvPr/>
        </p:nvSpPr>
        <p:spPr bwMode="auto">
          <a:xfrm>
            <a:off x="6998903" y="1019016"/>
            <a:ext cx="207938" cy="206738"/>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77" name="Straight Arrow Connector 76"/>
          <p:cNvCxnSpPr/>
          <p:nvPr/>
        </p:nvCxnSpPr>
        <p:spPr bwMode="auto">
          <a:xfrm>
            <a:off x="6290613" y="732650"/>
            <a:ext cx="1297533" cy="848230"/>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80" name="Rectangle 79"/>
          <p:cNvSpPr/>
          <p:nvPr/>
        </p:nvSpPr>
        <p:spPr bwMode="auto">
          <a:xfrm>
            <a:off x="2478752" y="3471125"/>
            <a:ext cx="1418877" cy="1359718"/>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81" name="Rectangle 80"/>
          <p:cNvSpPr/>
          <p:nvPr/>
        </p:nvSpPr>
        <p:spPr bwMode="auto">
          <a:xfrm>
            <a:off x="3897630" y="3469805"/>
            <a:ext cx="1483090" cy="1361037"/>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43" name="Straight Arrow Connector 42"/>
          <p:cNvCxnSpPr/>
          <p:nvPr/>
        </p:nvCxnSpPr>
        <p:spPr bwMode="auto">
          <a:xfrm>
            <a:off x="1867935" y="2838218"/>
            <a:ext cx="9028665" cy="5902268"/>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95" name="TextBox 94"/>
          <p:cNvSpPr txBox="1"/>
          <p:nvPr/>
        </p:nvSpPr>
        <p:spPr>
          <a:xfrm>
            <a:off x="4602748" y="4749165"/>
            <a:ext cx="543739"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exit,j</a:t>
            </a:r>
            <a:endParaRPr lang="en-US" sz="1600" dirty="0" smtClean="0">
              <a:solidFill>
                <a:srgbClr val="002060"/>
              </a:solidFill>
            </a:endParaRPr>
          </a:p>
        </p:txBody>
      </p:sp>
      <p:sp>
        <p:nvSpPr>
          <p:cNvPr id="92" name="Oval 91"/>
          <p:cNvSpPr>
            <a:spLocks noChangeAspect="1"/>
          </p:cNvSpPr>
          <p:nvPr/>
        </p:nvSpPr>
        <p:spPr bwMode="auto">
          <a:xfrm>
            <a:off x="5345430" y="5098205"/>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3" name="Oval 92"/>
          <p:cNvSpPr>
            <a:spLocks noChangeAspect="1"/>
          </p:cNvSpPr>
          <p:nvPr/>
        </p:nvSpPr>
        <p:spPr bwMode="auto">
          <a:xfrm>
            <a:off x="4878126" y="4793297"/>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4" name="TextBox 93"/>
          <p:cNvSpPr txBox="1"/>
          <p:nvPr/>
        </p:nvSpPr>
        <p:spPr>
          <a:xfrm>
            <a:off x="5312198" y="4810447"/>
            <a:ext cx="543739"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exit,i</a:t>
            </a:r>
            <a:endParaRPr lang="en-US" sz="1600" dirty="0" smtClean="0">
              <a:solidFill>
                <a:srgbClr val="002060"/>
              </a:solidFill>
            </a:endParaRPr>
          </a:p>
        </p:txBody>
      </p:sp>
      <p:sp>
        <p:nvSpPr>
          <p:cNvPr id="87" name="Oval 86"/>
          <p:cNvSpPr/>
          <p:nvPr/>
        </p:nvSpPr>
        <p:spPr bwMode="auto">
          <a:xfrm>
            <a:off x="3821430" y="4091940"/>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9" name="TextBox 78"/>
          <p:cNvSpPr txBox="1"/>
          <p:nvPr/>
        </p:nvSpPr>
        <p:spPr>
          <a:xfrm>
            <a:off x="3827145" y="3849049"/>
            <a:ext cx="652743" cy="338554"/>
          </a:xfrm>
          <a:prstGeom prst="rect">
            <a:avLst/>
          </a:prstGeom>
          <a:noFill/>
        </p:spPr>
        <p:txBody>
          <a:bodyPr wrap="none" rtlCol="0">
            <a:spAutoFit/>
          </a:bodyPr>
          <a:lstStyle/>
          <a:p>
            <a:r>
              <a:rPr lang="en-US" sz="1600" dirty="0" err="1" smtClean="0">
                <a:solidFill>
                  <a:srgbClr val="002060"/>
                </a:solidFill>
              </a:rPr>
              <a:t>t</a:t>
            </a:r>
            <a:r>
              <a:rPr lang="en-US" sz="1600" baseline="-25000" dirty="0" err="1" smtClean="0">
                <a:solidFill>
                  <a:srgbClr val="002060"/>
                </a:solidFill>
                <a:latin typeface="Times New Roman" pitchFamily="18" charset="0"/>
                <a:cs typeface="Times New Roman" pitchFamily="18" charset="0"/>
              </a:rPr>
              <a:t>current</a:t>
            </a:r>
            <a:endParaRPr lang="en-US" sz="1600" dirty="0" smtClean="0">
              <a:solidFill>
                <a:srgbClr val="002060"/>
              </a:solidFill>
            </a:endParaRPr>
          </a:p>
        </p:txBody>
      </p:sp>
    </p:spTree>
    <p:extLst>
      <p:ext uri="{BB962C8B-B14F-4D97-AF65-F5344CB8AC3E}">
        <p14:creationId xmlns:p14="http://schemas.microsoft.com/office/powerpoint/2010/main" val="233139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Spatial subdivision</a:t>
            </a:r>
            <a:r>
              <a:rPr lang="en-US" smtClean="0"/>
              <a:t>: what </a:t>
            </a:r>
            <a:r>
              <a:rPr lang="en-US" dirty="0" smtClean="0"/>
              <a:t>is it?</a:t>
            </a:r>
            <a:endParaRPr lang="en-US" dirty="0"/>
          </a:p>
        </p:txBody>
      </p:sp>
      <p:sp>
        <p:nvSpPr>
          <p:cNvPr id="3" name="Content Placeholder 2"/>
          <p:cNvSpPr>
            <a:spLocks noGrp="1"/>
          </p:cNvSpPr>
          <p:nvPr>
            <p:ph sz="quarter" idx="10"/>
          </p:nvPr>
        </p:nvSpPr>
        <p:spPr/>
        <p:txBody>
          <a:bodyPr/>
          <a:lstStyle/>
          <a:p>
            <a:pPr lvl="0"/>
            <a:r>
              <a:rPr lang="en-US" dirty="0" smtClean="0"/>
              <a:t>A structured partitioning of geometry</a:t>
            </a:r>
          </a:p>
        </p:txBody>
      </p:sp>
      <p:grpSp>
        <p:nvGrpSpPr>
          <p:cNvPr id="16"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9" name="Rectangle 28"/>
          <p:cNvSpPr/>
          <p:nvPr/>
        </p:nvSpPr>
        <p:spPr bwMode="auto">
          <a:xfrm>
            <a:off x="4538444" y="2114550"/>
            <a:ext cx="1709956" cy="2438400"/>
          </a:xfrm>
          <a:prstGeom prst="rect">
            <a:avLst/>
          </a:prstGeom>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5" name="Regular Pentagon 14"/>
          <p:cNvSpPr/>
          <p:nvPr/>
        </p:nvSpPr>
        <p:spPr bwMode="auto">
          <a:xfrm>
            <a:off x="53340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32" name="Straight Connector 31"/>
          <p:cNvCxnSpPr>
            <a:stCxn id="30" idx="0"/>
            <a:endCxn id="30"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7" name="Slide Number Placeholder 16"/>
          <p:cNvSpPr>
            <a:spLocks noGrp="1"/>
          </p:cNvSpPr>
          <p:nvPr>
            <p:ph type="sldNum" sz="quarter" idx="11"/>
          </p:nvPr>
        </p:nvSpPr>
        <p:spPr/>
        <p:txBody>
          <a:bodyPr/>
          <a:lstStyle/>
          <a:p>
            <a:fld id="{C99FFD53-9629-4009-892B-34DB58648257}" type="slidenum">
              <a:rPr lang="en-US" smtClean="0"/>
              <a:pPr/>
              <a:t>4</a:t>
            </a:fld>
            <a:endParaRPr lang="en-US" dirty="0"/>
          </a:p>
        </p:txBody>
      </p:sp>
    </p:spTree>
    <p:extLst>
      <p:ext uri="{BB962C8B-B14F-4D97-AF65-F5344CB8AC3E}">
        <p14:creationId xmlns:p14="http://schemas.microsoft.com/office/powerpoint/2010/main" val="6880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P spid="29" grpId="0" animBg="1"/>
      <p:bldP spid="14" grpId="0" animBg="1"/>
      <p:bldP spid="15"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17020" y="2114550"/>
            <a:ext cx="16114158" cy="11458957"/>
            <a:chOff x="-1828800" y="2114550"/>
            <a:chExt cx="11452861" cy="8144257"/>
          </a:xfrm>
        </p:grpSpPr>
        <p:sp>
          <p:nvSpPr>
            <p:cNvPr id="7" name="Rectangle 6"/>
            <p:cNvSpPr/>
            <p:nvPr/>
          </p:nvSpPr>
          <p:spPr bwMode="auto">
            <a:xfrm>
              <a:off x="-1828800" y="2114550"/>
              <a:ext cx="11452861" cy="8144257"/>
            </a:xfrm>
            <a:prstGeom prst="rect">
              <a:avLst/>
            </a:prstGeom>
            <a:noFill/>
            <a:ln>
              <a:solidFill>
                <a:schemeClr val="tx1">
                  <a:lumMod val="65000"/>
                  <a:alpha val="20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 name="Straight Connector 12"/>
            <p:cNvCxnSpPr>
              <a:stCxn id="14" idx="0"/>
              <a:endCxn id="14" idx="2"/>
            </p:cNvCxnSpPr>
            <p:nvPr/>
          </p:nvCxnSpPr>
          <p:spPr bwMode="auto">
            <a:xfrm>
              <a:off x="3897631" y="2114550"/>
              <a:ext cx="0" cy="8144257"/>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bwMode="auto">
            <a:xfrm>
              <a:off x="-1828800" y="2114550"/>
              <a:ext cx="11452861" cy="8144257"/>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p:nvPr/>
          </p:nvCxnSpPr>
          <p:spPr bwMode="auto">
            <a:xfrm>
              <a:off x="998807" y="2114550"/>
              <a:ext cx="0" cy="8144257"/>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6796453" y="2114550"/>
              <a:ext cx="0" cy="8144257"/>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bwMode="auto">
            <a:xfrm>
              <a:off x="-1828800" y="4830842"/>
              <a:ext cx="11452861" cy="0"/>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bwMode="auto">
            <a:xfrm>
              <a:off x="2481898" y="2114550"/>
              <a:ext cx="0" cy="8144257"/>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bwMode="auto">
            <a:xfrm>
              <a:off x="-416925" y="2114550"/>
              <a:ext cx="0" cy="8144257"/>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bwMode="auto">
            <a:xfrm>
              <a:off x="5380721" y="2114550"/>
              <a:ext cx="0" cy="8144257"/>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bwMode="auto">
            <a:xfrm>
              <a:off x="8240459" y="2114550"/>
              <a:ext cx="0" cy="8144257"/>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bwMode="auto">
            <a:xfrm>
              <a:off x="-1828800" y="6269975"/>
              <a:ext cx="11452861" cy="0"/>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24" name="Straight Connector 23"/>
            <p:cNvCxnSpPr/>
            <p:nvPr/>
          </p:nvCxnSpPr>
          <p:spPr bwMode="auto">
            <a:xfrm>
              <a:off x="-1828800" y="3470386"/>
              <a:ext cx="11452861" cy="0"/>
            </a:xfrm>
            <a:prstGeom prst="line">
              <a:avLst/>
            </a:prstGeom>
            <a:ln w="12700">
              <a:solidFill>
                <a:schemeClr val="tx1">
                  <a:lumMod val="65000"/>
                  <a:alpha val="20000"/>
                </a:schemeClr>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0" name="Rectangle 39"/>
            <p:cNvSpPr/>
            <p:nvPr/>
          </p:nvSpPr>
          <p:spPr bwMode="auto">
            <a:xfrm>
              <a:off x="998811" y="2114550"/>
              <a:ext cx="1479941" cy="135525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43" name="Straight Arrow Connector 42"/>
            <p:cNvCxnSpPr/>
            <p:nvPr/>
          </p:nvCxnSpPr>
          <p:spPr bwMode="auto">
            <a:xfrm>
              <a:off x="1867936" y="2838218"/>
              <a:ext cx="1462772" cy="956251"/>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2" name="Title 1"/>
          <p:cNvSpPr>
            <a:spLocks noGrp="1"/>
          </p:cNvSpPr>
          <p:nvPr>
            <p:ph type="title"/>
          </p:nvPr>
        </p:nvSpPr>
        <p:spPr/>
        <p:txBody>
          <a:bodyPr/>
          <a:lstStyle/>
          <a:p>
            <a:r>
              <a:rPr lang="en-US" dirty="0"/>
              <a:t>Ray intersection</a:t>
            </a:r>
          </a:p>
        </p:txBody>
      </p:sp>
      <p:sp>
        <p:nvSpPr>
          <p:cNvPr id="3" name="Content Placeholder 2"/>
          <p:cNvSpPr>
            <a:spLocks noGrp="1"/>
          </p:cNvSpPr>
          <p:nvPr>
            <p:ph sz="quarter" idx="10"/>
          </p:nvPr>
        </p:nvSpPr>
        <p:spPr/>
        <p:txBody>
          <a:bodyPr/>
          <a:lstStyle/>
          <a:p>
            <a:r>
              <a:rPr lang="en-US" dirty="0" smtClean="0"/>
              <a:t>Initializing the walk</a:t>
            </a:r>
          </a:p>
        </p:txBody>
      </p:sp>
      <p:sp>
        <p:nvSpPr>
          <p:cNvPr id="5" name="Slide Number Placeholder 4"/>
          <p:cNvSpPr>
            <a:spLocks noGrp="1"/>
          </p:cNvSpPr>
          <p:nvPr>
            <p:ph type="sldNum" sz="quarter" idx="11"/>
          </p:nvPr>
        </p:nvSpPr>
        <p:spPr/>
        <p:txBody>
          <a:bodyPr/>
          <a:lstStyle/>
          <a:p>
            <a:fld id="{C99FFD53-9629-4009-892B-34DB58648257}" type="slidenum">
              <a:rPr lang="en-US" smtClean="0"/>
              <a:pPr/>
              <a:t>40</a:t>
            </a:fld>
            <a:endParaRPr lang="en-US" dirty="0"/>
          </a:p>
        </p:txBody>
      </p:sp>
      <p:grpSp>
        <p:nvGrpSpPr>
          <p:cNvPr id="8" name="Group 15"/>
          <p:cNvGrpSpPr/>
          <p:nvPr/>
        </p:nvGrpSpPr>
        <p:grpSpPr>
          <a:xfrm>
            <a:off x="7772400" y="628650"/>
            <a:ext cx="1143000" cy="1252954"/>
            <a:chOff x="7010400" y="3105150"/>
            <a:chExt cx="1143000" cy="1252954"/>
          </a:xfrm>
        </p:grpSpPr>
        <p:cxnSp>
          <p:nvCxnSpPr>
            <p:cNvPr id="9" name="Straight Arrow Connector 8"/>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2" name="TextBox 11"/>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39" name="Group 38"/>
          <p:cNvGrpSpPr/>
          <p:nvPr/>
        </p:nvGrpSpPr>
        <p:grpSpPr>
          <a:xfrm>
            <a:off x="5759346" y="628650"/>
            <a:ext cx="1828800" cy="1170432"/>
            <a:chOff x="2819400" y="2114550"/>
            <a:chExt cx="3810000" cy="2438400"/>
          </a:xfrm>
        </p:grpSpPr>
        <p:sp>
          <p:nvSpPr>
            <p:cNvPr id="54" name="Rectangle 53"/>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5" name="Straight Connector 54"/>
            <p:cNvCxnSpPr>
              <a:stCxn id="56" idx="0"/>
              <a:endCxn id="56"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56" name="Rectangle 55"/>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7" name="Straight Connector 5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bwMode="auto">
            <a:xfrm>
              <a:off x="2819400" y="37660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bwMode="auto">
            <a:xfrm>
              <a:off x="2819400" y="2927811"/>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bwMode="auto">
            <a:xfrm>
              <a:off x="411002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2" name="Straight Connector 61"/>
            <p:cNvCxnSpPr/>
            <p:nvPr/>
          </p:nvCxnSpPr>
          <p:spPr bwMode="auto">
            <a:xfrm>
              <a:off x="3242117"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bwMode="auto">
            <a:xfrm>
              <a:off x="497793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bwMode="auto">
            <a:xfrm>
              <a:off x="5834148"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bwMode="auto">
            <a:xfrm>
              <a:off x="2819400" y="33586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6" name="Straight Connector 65"/>
            <p:cNvCxnSpPr/>
            <p:nvPr/>
          </p:nvCxnSpPr>
          <p:spPr bwMode="auto">
            <a:xfrm>
              <a:off x="2819400" y="252048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67" name="Straight Connector 66"/>
            <p:cNvCxnSpPr/>
            <p:nvPr/>
          </p:nvCxnSpPr>
          <p:spPr bwMode="auto">
            <a:xfrm>
              <a:off x="2819400" y="4155324"/>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68" name="Rectangle 67"/>
            <p:cNvSpPr/>
            <p:nvPr/>
          </p:nvSpPr>
          <p:spPr bwMode="auto">
            <a:xfrm>
              <a:off x="3665990" y="2114550"/>
              <a:ext cx="443096" cy="405765"/>
            </a:xfrm>
            <a:prstGeom prst="rect">
              <a:avLst/>
            </a:prstGeom>
            <a:gradFill>
              <a:gsLst>
                <a:gs pos="0">
                  <a:srgbClr val="FFC000"/>
                </a:gs>
                <a:gs pos="50000">
                  <a:srgbClr val="FFFF00"/>
                </a:gs>
                <a:gs pos="100000">
                  <a:srgbClr val="FFC000"/>
                </a:gs>
              </a:gsLst>
            </a:gradFill>
            <a:ln w="1270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77" name="Straight Arrow Connector 76"/>
            <p:cNvCxnSpPr/>
            <p:nvPr/>
          </p:nvCxnSpPr>
          <p:spPr bwMode="auto">
            <a:xfrm>
              <a:off x="3926207" y="2331217"/>
              <a:ext cx="2703193" cy="1767146"/>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
        <p:nvSpPr>
          <p:cNvPr id="87" name="Oval 86"/>
          <p:cNvSpPr/>
          <p:nvPr/>
        </p:nvSpPr>
        <p:spPr bwMode="auto">
          <a:xfrm>
            <a:off x="2312248" y="3058794"/>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mc:AlternateContent xmlns:mc="http://schemas.openxmlformats.org/markup-compatibility/2006" xmlns:a14="http://schemas.microsoft.com/office/drawing/2010/main">
        <mc:Choice Requires="a14">
          <p:sp>
            <p:nvSpPr>
              <p:cNvPr id="96" name="TextBox 95"/>
              <p:cNvSpPr txBox="1"/>
              <p:nvPr/>
            </p:nvSpPr>
            <p:spPr>
              <a:xfrm>
                <a:off x="1950300" y="3035544"/>
                <a:ext cx="46256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02060"/>
                              </a:solidFill>
                              <a:latin typeface="Cambria Math"/>
                            </a:rPr>
                          </m:ctrlPr>
                        </m:sSubPr>
                        <m:e>
                          <m:acc>
                            <m:accPr>
                              <m:chr m:val="⃗"/>
                              <m:ctrlPr>
                                <a:rPr lang="en-US" sz="1600" i="1" smtClean="0">
                                  <a:solidFill>
                                    <a:srgbClr val="002060"/>
                                  </a:solidFill>
                                  <a:latin typeface="Cambria Math"/>
                                </a:rPr>
                              </m:ctrlPr>
                            </m:accPr>
                            <m:e>
                              <m:r>
                                <a:rPr lang="en-US" sz="1600" b="0" i="1" smtClean="0">
                                  <a:solidFill>
                                    <a:srgbClr val="002060"/>
                                  </a:solidFill>
                                  <a:latin typeface="Cambria Math"/>
                                </a:rPr>
                                <m:t>𝑝</m:t>
                              </m:r>
                            </m:e>
                          </m:acc>
                        </m:e>
                        <m:sub>
                          <m:r>
                            <a:rPr lang="en-US" sz="1600" b="0" i="1" smtClean="0">
                              <a:solidFill>
                                <a:srgbClr val="002060"/>
                              </a:solidFill>
                              <a:latin typeface="Cambria Math"/>
                            </a:rPr>
                            <m:t>𝑜</m:t>
                          </m:r>
                        </m:sub>
                      </m:sSub>
                    </m:oMath>
                  </m:oMathPara>
                </a14:m>
                <a:endParaRPr lang="en-US" sz="1600" i="1" dirty="0" smtClean="0">
                  <a:solidFill>
                    <a:srgbClr val="00206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1950300" y="3035544"/>
                <a:ext cx="462563" cy="338554"/>
              </a:xfrm>
              <a:prstGeom prst="rect">
                <a:avLst/>
              </a:prstGeom>
              <a:blipFill rotWithShape="1">
                <a:blip r:embed="rId3"/>
                <a:stretch>
                  <a:fillRect t="-10909" r="-18421" b="-7273"/>
                </a:stretch>
              </a:blipFill>
            </p:spPr>
            <p:txBody>
              <a:bodyPr/>
              <a:lstStyle/>
              <a:p>
                <a:r>
                  <a:rPr lang="en-US">
                    <a:noFill/>
                  </a:rPr>
                  <a:t> </a:t>
                </a:r>
              </a:p>
            </p:txBody>
          </p:sp>
        </mc:Fallback>
      </mc:AlternateContent>
      <p:sp>
        <p:nvSpPr>
          <p:cNvPr id="4" name="TextBox 3"/>
          <p:cNvSpPr txBox="1"/>
          <p:nvPr/>
        </p:nvSpPr>
        <p:spPr>
          <a:xfrm>
            <a:off x="10850302" y="191207"/>
            <a:ext cx="3129062" cy="830997"/>
          </a:xfrm>
          <a:prstGeom prst="rect">
            <a:avLst/>
          </a:prstGeom>
          <a:noFill/>
        </p:spPr>
        <p:txBody>
          <a:bodyPr wrap="none" rtlCol="0">
            <a:spAutoFit/>
          </a:bodyPr>
          <a:lstStyle/>
          <a:p>
            <a:r>
              <a:rPr lang="en-US" sz="1600" dirty="0">
                <a:solidFill>
                  <a:srgbClr val="002060"/>
                </a:solidFill>
                <a:latin typeface="Times New Roman" pitchFamily="18" charset="0"/>
                <a:cs typeface="Times New Roman" pitchFamily="18" charset="0"/>
              </a:rPr>
              <a:t>i</a:t>
            </a:r>
            <a:r>
              <a:rPr lang="en-US" sz="1600" dirty="0" smtClean="0">
                <a:solidFill>
                  <a:srgbClr val="002060"/>
                </a:solidFill>
              </a:rPr>
              <a:t> = CELLINDEX(x, </a:t>
            </a:r>
            <a:r>
              <a:rPr lang="en-US" sz="1600" dirty="0" err="1" smtClean="0">
                <a:solidFill>
                  <a:srgbClr val="002060"/>
                </a:solidFill>
              </a:rPr>
              <a:t>rayOrigin</a:t>
            </a:r>
            <a:r>
              <a:rPr lang="en-US" sz="1600" dirty="0" smtClean="0">
                <a:solidFill>
                  <a:srgbClr val="002060"/>
                </a:solidFill>
              </a:rPr>
              <a:t>)</a:t>
            </a:r>
          </a:p>
          <a:p>
            <a:r>
              <a:rPr lang="en-US" sz="1600" dirty="0" smtClean="0">
                <a:solidFill>
                  <a:srgbClr val="002060"/>
                </a:solidFill>
                <a:latin typeface="Times New Roman" pitchFamily="18" charset="0"/>
                <a:cs typeface="Times New Roman" pitchFamily="18" charset="0"/>
              </a:rPr>
              <a:t>j</a:t>
            </a:r>
            <a:r>
              <a:rPr lang="en-US" sz="1600" dirty="0" smtClean="0">
                <a:solidFill>
                  <a:srgbClr val="002060"/>
                </a:solidFill>
              </a:rPr>
              <a:t> </a:t>
            </a:r>
            <a:r>
              <a:rPr lang="en-US" sz="1600" dirty="0">
                <a:solidFill>
                  <a:srgbClr val="002060"/>
                </a:solidFill>
              </a:rPr>
              <a:t>= </a:t>
            </a:r>
            <a:r>
              <a:rPr lang="en-US" sz="1600" dirty="0" smtClean="0">
                <a:solidFill>
                  <a:srgbClr val="002060"/>
                </a:solidFill>
              </a:rPr>
              <a:t>CELLINDEX(y, </a:t>
            </a:r>
            <a:r>
              <a:rPr lang="en-US" sz="1600" dirty="0" err="1">
                <a:solidFill>
                  <a:srgbClr val="002060"/>
                </a:solidFill>
              </a:rPr>
              <a:t>rayOrigin</a:t>
            </a:r>
            <a:r>
              <a:rPr lang="en-US" sz="1600" dirty="0">
                <a:solidFill>
                  <a:srgbClr val="002060"/>
                </a:solidFill>
              </a:rPr>
              <a:t>)</a:t>
            </a:r>
          </a:p>
          <a:p>
            <a:endParaRPr lang="en-US" sz="1600" dirty="0" smtClean="0">
              <a:solidFill>
                <a:srgbClr val="002060"/>
              </a:solidFill>
            </a:endParaRPr>
          </a:p>
        </p:txBody>
      </p:sp>
      <p:sp>
        <p:nvSpPr>
          <p:cNvPr id="27" name="TextBox 26"/>
          <p:cNvSpPr txBox="1"/>
          <p:nvPr/>
        </p:nvSpPr>
        <p:spPr>
          <a:xfrm>
            <a:off x="1913207" y="2171250"/>
            <a:ext cx="572593" cy="338554"/>
          </a:xfrm>
          <a:prstGeom prst="rect">
            <a:avLst/>
          </a:prstGeom>
          <a:noFill/>
        </p:spPr>
        <p:txBody>
          <a:bodyPr wrap="none" rtlCol="0">
            <a:spAutoFit/>
          </a:bodyPr>
          <a:lstStyle/>
          <a:p>
            <a:r>
              <a:rPr lang="en-US" sz="1600" dirty="0" smtClean="0">
                <a:solidFill>
                  <a:srgbClr val="002060"/>
                </a:solidFill>
              </a:rPr>
              <a:t>(</a:t>
            </a:r>
            <a:r>
              <a:rPr lang="en-US" sz="1600" dirty="0" err="1" smtClean="0">
                <a:solidFill>
                  <a:srgbClr val="002060"/>
                </a:solidFill>
              </a:rPr>
              <a:t>i,j</a:t>
            </a:r>
            <a:r>
              <a:rPr lang="en-US" sz="1600" dirty="0" smtClean="0">
                <a:solidFill>
                  <a:srgbClr val="002060"/>
                </a:solidFill>
              </a:rPr>
              <a:t>)</a:t>
            </a:r>
          </a:p>
        </p:txBody>
      </p:sp>
      <p:sp>
        <p:nvSpPr>
          <p:cNvPr id="69" name="TextBox 68"/>
          <p:cNvSpPr txBox="1"/>
          <p:nvPr/>
        </p:nvSpPr>
        <p:spPr>
          <a:xfrm>
            <a:off x="3822300" y="2168396"/>
            <a:ext cx="870751" cy="338554"/>
          </a:xfrm>
          <a:prstGeom prst="rect">
            <a:avLst/>
          </a:prstGeom>
          <a:noFill/>
        </p:spPr>
        <p:txBody>
          <a:bodyPr wrap="none" rtlCol="0">
            <a:spAutoFit/>
          </a:bodyPr>
          <a:lstStyle/>
          <a:p>
            <a:r>
              <a:rPr lang="en-US" sz="1600" dirty="0" smtClean="0">
                <a:solidFill>
                  <a:srgbClr val="002060"/>
                </a:solidFill>
              </a:rPr>
              <a:t>(i+1,j)</a:t>
            </a:r>
          </a:p>
        </p:txBody>
      </p:sp>
      <p:cxnSp>
        <p:nvCxnSpPr>
          <p:cNvPr id="70" name="Straight Arrow Connector 69"/>
          <p:cNvCxnSpPr/>
          <p:nvPr/>
        </p:nvCxnSpPr>
        <p:spPr bwMode="auto">
          <a:xfrm>
            <a:off x="2514600" y="3369668"/>
            <a:ext cx="550545" cy="357262"/>
          </a:xfrm>
          <a:prstGeom prst="straightConnector1">
            <a:avLst/>
          </a:prstGeom>
          <a:ln w="9525">
            <a:headEnd type="none" w="med" len="med"/>
            <a:tailEnd type="arrow"/>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514600" y="3486150"/>
                <a:ext cx="381964" cy="374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b="0" i="1" smtClean="0">
                              <a:solidFill>
                                <a:srgbClr val="002060"/>
                              </a:solidFill>
                              <a:latin typeface="Cambria Math"/>
                            </a:rPr>
                          </m:ctrlPr>
                        </m:accPr>
                        <m:e>
                          <m:r>
                            <a:rPr lang="en-US" sz="1600" b="0" i="1" smtClean="0">
                              <a:solidFill>
                                <a:srgbClr val="002060"/>
                              </a:solidFill>
                              <a:latin typeface="Cambria Math"/>
                            </a:rPr>
                            <m:t>𝑑</m:t>
                          </m:r>
                        </m:e>
                      </m:acc>
                    </m:oMath>
                  </m:oMathPara>
                </a14:m>
                <a:endParaRPr lang="en-US" sz="1600" dirty="0" smtClean="0">
                  <a:solidFill>
                    <a:srgbClr val="00206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514600" y="3486150"/>
                <a:ext cx="381964" cy="374974"/>
              </a:xfrm>
              <a:prstGeom prst="rect">
                <a:avLst/>
              </a:prstGeom>
              <a:blipFill rotWithShape="1">
                <a:blip r:embed="rId4"/>
                <a:stretch>
                  <a:fillRect t="-11475" r="-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03346" y="3374098"/>
                <a:ext cx="911454" cy="37029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1600" b="0" i="1" smtClean="0">
                              <a:solidFill>
                                <a:srgbClr val="002060"/>
                              </a:solidFill>
                              <a:latin typeface="Cambria Math"/>
                            </a:rPr>
                          </m:ctrlPr>
                        </m:accPr>
                        <m:e>
                          <m:r>
                            <a:rPr lang="en-US" sz="1600" b="0" i="1" smtClean="0">
                              <a:solidFill>
                                <a:srgbClr val="002060"/>
                              </a:solidFill>
                              <a:latin typeface="Cambria Math"/>
                            </a:rPr>
                            <m:t>𝑝</m:t>
                          </m:r>
                        </m:e>
                      </m:acc>
                      <m:d>
                        <m:dPr>
                          <m:ctrlPr>
                            <a:rPr lang="en-US" sz="1600" b="0" i="1" smtClean="0">
                              <a:solidFill>
                                <a:srgbClr val="002060"/>
                              </a:solidFill>
                              <a:latin typeface="Cambria Math"/>
                            </a:rPr>
                          </m:ctrlPr>
                        </m:dPr>
                        <m:e>
                          <m:sSub>
                            <m:sSubPr>
                              <m:ctrlPr>
                                <a:rPr lang="en-US" sz="1600" b="0" i="1" smtClean="0">
                                  <a:solidFill>
                                    <a:srgbClr val="002060"/>
                                  </a:solidFill>
                                  <a:latin typeface="Cambria Math"/>
                                </a:rPr>
                              </m:ctrlPr>
                            </m:sSubPr>
                            <m:e>
                              <m:r>
                                <a:rPr lang="en-US" sz="1600" b="0" i="1" smtClean="0">
                                  <a:solidFill>
                                    <a:srgbClr val="002060"/>
                                  </a:solidFill>
                                  <a:latin typeface="Cambria Math"/>
                                </a:rPr>
                                <m:t>𝑡</m:t>
                              </m:r>
                            </m:e>
                            <m:sub>
                              <m:r>
                                <a:rPr lang="en-US" sz="1600" b="0" i="1" smtClean="0">
                                  <a:solidFill>
                                    <a:srgbClr val="002060"/>
                                  </a:solidFill>
                                  <a:latin typeface="Cambria Math"/>
                                </a:rPr>
                                <m:t>𝑒𝑥𝑖𝑡</m:t>
                              </m:r>
                              <m:r>
                                <a:rPr lang="en-US" sz="1600" b="0" i="1" smtClean="0">
                                  <a:solidFill>
                                    <a:srgbClr val="002060"/>
                                  </a:solidFill>
                                  <a:latin typeface="Cambria Math"/>
                                </a:rPr>
                                <m:t>,</m:t>
                              </m:r>
                              <m:r>
                                <a:rPr lang="en-US" sz="1600" b="0" i="1" smtClean="0">
                                  <a:solidFill>
                                    <a:srgbClr val="002060"/>
                                  </a:solidFill>
                                  <a:latin typeface="Cambria Math"/>
                                </a:rPr>
                                <m:t>𝑖</m:t>
                              </m:r>
                            </m:sub>
                          </m:sSub>
                        </m:e>
                      </m:d>
                    </m:oMath>
                  </m:oMathPara>
                </a14:m>
                <a:endParaRPr lang="en-US" sz="1600" dirty="0" smtClean="0">
                  <a:solidFill>
                    <a:srgbClr val="00206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203346" y="3374098"/>
                <a:ext cx="911454" cy="370294"/>
              </a:xfrm>
              <a:prstGeom prst="rect">
                <a:avLst/>
              </a:prstGeom>
              <a:blipFill rotWithShape="1">
                <a:blip r:embed="rId5"/>
                <a:stretch>
                  <a:fillRect t="-6557"/>
                </a:stretch>
              </a:blipFill>
            </p:spPr>
            <p:txBody>
              <a:bodyPr/>
              <a:lstStyle/>
              <a:p>
                <a:r>
                  <a:rPr lang="en-US">
                    <a:noFill/>
                  </a:rPr>
                  <a:t> </a:t>
                </a:r>
              </a:p>
            </p:txBody>
          </p:sp>
        </mc:Fallback>
      </mc:AlternateContent>
      <p:sp>
        <p:nvSpPr>
          <p:cNvPr id="74" name="Oval 73"/>
          <p:cNvSpPr>
            <a:spLocks noChangeAspect="1"/>
          </p:cNvSpPr>
          <p:nvPr/>
        </p:nvSpPr>
        <p:spPr bwMode="auto">
          <a:xfrm>
            <a:off x="3207156" y="3658350"/>
            <a:ext cx="76200" cy="76200"/>
          </a:xfrm>
          <a:prstGeom prst="ellipse">
            <a:avLst/>
          </a:prstGeom>
          <a:gradFill>
            <a:gsLst>
              <a:gs pos="0">
                <a:schemeClr val="bg1">
                  <a:lumMod val="60000"/>
                  <a:lumOff val="40000"/>
                </a:schemeClr>
              </a:gs>
              <a:gs pos="100000">
                <a:schemeClr val="bg2">
                  <a:lumMod val="40000"/>
                  <a:lumOff val="60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Rectangle 30"/>
          <p:cNvSpPr/>
          <p:nvPr/>
        </p:nvSpPr>
        <p:spPr>
          <a:xfrm>
            <a:off x="342900" y="4580751"/>
            <a:ext cx="8458200" cy="276999"/>
          </a:xfrm>
          <a:prstGeom prst="rect">
            <a:avLst/>
          </a:prstGeom>
        </p:spPr>
        <p:txBody>
          <a:bodyPr wrap="square">
            <a:spAutoFit/>
          </a:bodyPr>
          <a:lstStyle/>
          <a:p>
            <a:pPr algn="ctr">
              <a:tabLst>
                <a:tab pos="227013" algn="l"/>
              </a:tabLst>
            </a:pPr>
            <a:r>
              <a:rPr lang="en-US" sz="1200" dirty="0" smtClean="0">
                <a:solidFill>
                  <a:srgbClr val="002060"/>
                </a:solidFill>
                <a:latin typeface="Courier New" pitchFamily="49" charset="0"/>
                <a:cs typeface="Courier New" pitchFamily="49" charset="0"/>
              </a:rPr>
              <a:t>float </a:t>
            </a:r>
            <a:r>
              <a:rPr lang="en-US" sz="1200" dirty="0" err="1" smtClean="0">
                <a:solidFill>
                  <a:srgbClr val="002060"/>
                </a:solidFill>
                <a:latin typeface="Courier New" pitchFamily="49" charset="0"/>
                <a:cs typeface="Courier New" pitchFamily="49" charset="0"/>
              </a:rPr>
              <a:t>getCellPos</a:t>
            </a:r>
            <a:r>
              <a:rPr lang="en-US" sz="1200" dirty="0" smtClean="0">
                <a:solidFill>
                  <a:srgbClr val="002060"/>
                </a:solidFill>
                <a:latin typeface="Courier New" pitchFamily="49" charset="0"/>
                <a:cs typeface="Courier New" pitchFamily="49" charset="0"/>
              </a:rPr>
              <a:t>(</a:t>
            </a:r>
            <a:r>
              <a:rPr lang="en-US" sz="1200" dirty="0" err="1" smtClean="0">
                <a:solidFill>
                  <a:srgbClr val="002060"/>
                </a:solidFill>
                <a:latin typeface="Courier New" pitchFamily="49" charset="0"/>
                <a:cs typeface="Courier New" pitchFamily="49" charset="0"/>
              </a:rPr>
              <a:t>int</a:t>
            </a:r>
            <a:r>
              <a:rPr lang="en-US" sz="1200" dirty="0" smtClean="0">
                <a:solidFill>
                  <a:srgbClr val="002060"/>
                </a:solidFill>
                <a:latin typeface="Courier New" pitchFamily="49" charset="0"/>
                <a:cs typeface="Courier New" pitchFamily="49" charset="0"/>
              </a:rPr>
              <a:t> d, </a:t>
            </a:r>
            <a:r>
              <a:rPr lang="en-US" sz="1200" dirty="0" err="1" smtClean="0">
                <a:solidFill>
                  <a:srgbClr val="002060"/>
                </a:solidFill>
                <a:latin typeface="Courier New" pitchFamily="49" charset="0"/>
                <a:cs typeface="Courier New" pitchFamily="49" charset="0"/>
              </a:rPr>
              <a:t>int</a:t>
            </a:r>
            <a:r>
              <a:rPr lang="en-US" sz="1200" dirty="0" smtClean="0">
                <a:solidFill>
                  <a:srgbClr val="002060"/>
                </a:solidFill>
                <a:latin typeface="Courier New" pitchFamily="49" charset="0"/>
                <a:cs typeface="Courier New" pitchFamily="49" charset="0"/>
              </a:rPr>
              <a:t> index) {</a:t>
            </a:r>
            <a:r>
              <a:rPr lang="en-US" sz="1200" b="1" dirty="0" smtClean="0">
                <a:solidFill>
                  <a:srgbClr val="002060"/>
                </a:solidFill>
                <a:latin typeface="Courier New" pitchFamily="49" charset="0"/>
                <a:cs typeface="Courier New" pitchFamily="49" charset="0"/>
              </a:rPr>
              <a:t> return (((float)index) * </a:t>
            </a:r>
            <a:r>
              <a:rPr lang="en-US" sz="1200" b="1" dirty="0" err="1" smtClean="0">
                <a:solidFill>
                  <a:srgbClr val="002060"/>
                </a:solidFill>
                <a:latin typeface="Courier New" pitchFamily="49" charset="0"/>
                <a:cs typeface="Courier New" pitchFamily="49" charset="0"/>
              </a:rPr>
              <a:t>cellSize</a:t>
            </a:r>
            <a:r>
              <a:rPr lang="en-US" sz="1200" b="1" dirty="0" smtClean="0">
                <a:solidFill>
                  <a:srgbClr val="002060"/>
                </a:solidFill>
                <a:latin typeface="Courier New" pitchFamily="49" charset="0"/>
                <a:cs typeface="Courier New" pitchFamily="49" charset="0"/>
              </a:rPr>
              <a:t>[d]) + origin[d]; </a:t>
            </a:r>
            <a:r>
              <a:rPr lang="en-US" sz="1200" dirty="0" smtClean="0">
                <a:solidFill>
                  <a:srgbClr val="002060"/>
                </a:solidFill>
                <a:latin typeface="Courier New" pitchFamily="49" charset="0"/>
                <a:cs typeface="Courier New" pitchFamily="49" charset="0"/>
              </a:rPr>
              <a:t>}</a:t>
            </a:r>
            <a:endParaRPr lang="en-US" sz="1200" dirty="0">
              <a:solidFill>
                <a:srgbClr val="002060"/>
              </a:solidFill>
              <a:latin typeface="Courier New" pitchFamily="49" charset="0"/>
              <a:cs typeface="Courier New" pitchFamily="49" charset="0"/>
            </a:endParaRPr>
          </a:p>
        </p:txBody>
      </p:sp>
      <p:sp>
        <p:nvSpPr>
          <p:cNvPr id="33" name="TextBox 32"/>
          <p:cNvSpPr txBox="1"/>
          <p:nvPr/>
        </p:nvSpPr>
        <p:spPr>
          <a:xfrm flipH="1">
            <a:off x="-14400" y="4071150"/>
            <a:ext cx="2354581" cy="276999"/>
          </a:xfrm>
          <a:prstGeom prst="rect">
            <a:avLst/>
          </a:prstGeom>
          <a:noFill/>
        </p:spPr>
        <p:txBody>
          <a:bodyPr wrap="square" rtlCol="0">
            <a:spAutoFit/>
          </a:bodyPr>
          <a:lstStyle/>
          <a:p>
            <a:pPr algn="ctr"/>
            <a:r>
              <a:rPr lang="en-US" sz="1200" dirty="0" smtClean="0">
                <a:solidFill>
                  <a:srgbClr val="002060"/>
                </a:solidFill>
              </a:rPr>
              <a:t>CELLPOS(x, i)</a:t>
            </a:r>
          </a:p>
        </p:txBody>
      </p:sp>
      <p:sp>
        <p:nvSpPr>
          <p:cNvPr id="78" name="TextBox 77"/>
          <p:cNvSpPr txBox="1"/>
          <p:nvPr/>
        </p:nvSpPr>
        <p:spPr>
          <a:xfrm flipH="1">
            <a:off x="1988819" y="4072050"/>
            <a:ext cx="2354581" cy="276999"/>
          </a:xfrm>
          <a:prstGeom prst="rect">
            <a:avLst/>
          </a:prstGeom>
          <a:noFill/>
        </p:spPr>
        <p:txBody>
          <a:bodyPr wrap="square" rtlCol="0">
            <a:spAutoFit/>
          </a:bodyPr>
          <a:lstStyle/>
          <a:p>
            <a:pPr algn="ctr"/>
            <a:r>
              <a:rPr lang="en-US" sz="1200" dirty="0" smtClean="0">
                <a:solidFill>
                  <a:srgbClr val="002060"/>
                </a:solidFill>
              </a:rPr>
              <a:t>CELLPOS(x, i+1)</a:t>
            </a:r>
          </a:p>
        </p:txBody>
      </p:sp>
      <mc:AlternateContent xmlns:mc="http://schemas.openxmlformats.org/markup-compatibility/2006" xmlns:a14="http://schemas.microsoft.com/office/drawing/2010/main">
        <mc:Choice Requires="a14">
          <p:sp>
            <p:nvSpPr>
              <p:cNvPr id="81" name="TextBox 80"/>
              <p:cNvSpPr txBox="1"/>
              <p:nvPr/>
            </p:nvSpPr>
            <p:spPr>
              <a:xfrm>
                <a:off x="5029201" y="2171250"/>
                <a:ext cx="4023422" cy="2085636"/>
              </a:xfrm>
              <a:prstGeom prst="rect">
                <a:avLst/>
              </a:prstGeom>
              <a:noFill/>
            </p:spPr>
            <p:txBody>
              <a:bodyPr wrap="square" rtlCol="0">
                <a:spAutoFit/>
              </a:bodyPr>
              <a:lstStyle/>
              <a:p>
                <a:pPr algn="l"/>
                <a14:m>
                  <m:oMathPara xmlns:m="http://schemas.openxmlformats.org/officeDocument/2006/math">
                    <m:oMathParaPr>
                      <m:jc m:val="left"/>
                    </m:oMathParaPr>
                    <m:oMath xmlns:m="http://schemas.openxmlformats.org/officeDocument/2006/math">
                      <m:acc>
                        <m:accPr>
                          <m:chr m:val="⃗"/>
                          <m:ctrlPr>
                            <a:rPr lang="en-US" sz="1600" b="0" i="1" smtClean="0">
                              <a:solidFill>
                                <a:srgbClr val="002060"/>
                              </a:solidFill>
                              <a:latin typeface="Cambria Math"/>
                            </a:rPr>
                          </m:ctrlPr>
                        </m:accPr>
                        <m:e>
                          <m:r>
                            <a:rPr lang="en-US" sz="1600" b="0" i="1" smtClean="0">
                              <a:solidFill>
                                <a:srgbClr val="002060"/>
                              </a:solidFill>
                              <a:latin typeface="Cambria Math"/>
                            </a:rPr>
                            <m:t>𝑝</m:t>
                          </m:r>
                        </m:e>
                      </m:acc>
                      <m:d>
                        <m:dPr>
                          <m:ctrlPr>
                            <a:rPr lang="en-US" sz="1600" b="0" i="1" smtClean="0">
                              <a:solidFill>
                                <a:srgbClr val="002060"/>
                              </a:solidFill>
                              <a:latin typeface="Cambria Math"/>
                            </a:rPr>
                          </m:ctrlPr>
                        </m:dPr>
                        <m:e>
                          <m:r>
                            <a:rPr lang="en-US" sz="1600" b="0" i="1" smtClean="0">
                              <a:solidFill>
                                <a:srgbClr val="002060"/>
                              </a:solidFill>
                              <a:latin typeface="Cambria Math"/>
                            </a:rPr>
                            <m:t>𝑡</m:t>
                          </m:r>
                        </m:e>
                      </m:d>
                      <m:r>
                        <a:rPr lang="en-US" sz="1600" b="0" i="1" smtClean="0">
                          <a:solidFill>
                            <a:srgbClr val="002060"/>
                          </a:solidFill>
                          <a:latin typeface="Cambria Math"/>
                        </a:rPr>
                        <m:t>=</m:t>
                      </m:r>
                      <m:sSub>
                        <m:sSubPr>
                          <m:ctrlPr>
                            <a:rPr lang="en-US" sz="1600" b="0" i="1" smtClean="0">
                              <a:solidFill>
                                <a:srgbClr val="002060"/>
                              </a:solidFill>
                              <a:latin typeface="Cambria Math"/>
                            </a:rPr>
                          </m:ctrlPr>
                        </m:sSubPr>
                        <m:e>
                          <m:acc>
                            <m:accPr>
                              <m:chr m:val="⃗"/>
                              <m:ctrlPr>
                                <a:rPr lang="en-US" sz="1600" b="0" i="1" smtClean="0">
                                  <a:solidFill>
                                    <a:srgbClr val="002060"/>
                                  </a:solidFill>
                                  <a:latin typeface="Cambria Math"/>
                                </a:rPr>
                              </m:ctrlPr>
                            </m:accPr>
                            <m:e>
                              <m:r>
                                <a:rPr lang="en-US" sz="1600" b="0" i="1" smtClean="0">
                                  <a:solidFill>
                                    <a:srgbClr val="002060"/>
                                  </a:solidFill>
                                  <a:latin typeface="Cambria Math"/>
                                </a:rPr>
                                <m:t>𝑝</m:t>
                              </m:r>
                            </m:e>
                          </m:acc>
                        </m:e>
                        <m:sub>
                          <m:r>
                            <a:rPr lang="en-US" sz="1600" b="0" i="1" smtClean="0">
                              <a:solidFill>
                                <a:srgbClr val="002060"/>
                              </a:solidFill>
                              <a:latin typeface="Cambria Math"/>
                            </a:rPr>
                            <m:t>𝑜</m:t>
                          </m:r>
                        </m:sub>
                      </m:sSub>
                      <m:r>
                        <a:rPr lang="en-US" sz="1600" b="0" i="1" smtClean="0">
                          <a:solidFill>
                            <a:srgbClr val="002060"/>
                          </a:solidFill>
                          <a:latin typeface="Cambria Math"/>
                        </a:rPr>
                        <m:t>+</m:t>
                      </m:r>
                      <m:r>
                        <a:rPr lang="en-US" sz="1600" b="0" i="1" smtClean="0">
                          <a:solidFill>
                            <a:srgbClr val="002060"/>
                          </a:solidFill>
                          <a:latin typeface="Cambria Math"/>
                        </a:rPr>
                        <m:t>𝑡</m:t>
                      </m:r>
                      <m:acc>
                        <m:accPr>
                          <m:chr m:val="⃗"/>
                          <m:ctrlPr>
                            <a:rPr lang="en-US" sz="1600" b="0" i="1" smtClean="0">
                              <a:solidFill>
                                <a:srgbClr val="002060"/>
                              </a:solidFill>
                              <a:latin typeface="Cambria Math"/>
                            </a:rPr>
                          </m:ctrlPr>
                        </m:accPr>
                        <m:e>
                          <m:r>
                            <a:rPr lang="en-US" sz="1600" b="0" i="1" smtClean="0">
                              <a:solidFill>
                                <a:srgbClr val="002060"/>
                              </a:solidFill>
                              <a:latin typeface="Cambria Math"/>
                            </a:rPr>
                            <m:t>𝑑</m:t>
                          </m:r>
                        </m:e>
                      </m:acc>
                    </m:oMath>
                  </m:oMathPara>
                </a14:m>
                <a:endParaRPr lang="en-US" sz="1600" dirty="0" smtClean="0">
                  <a:solidFill>
                    <a:srgbClr val="002060"/>
                  </a:solidFill>
                </a:endParaRPr>
              </a:p>
              <a:p>
                <a:pPr algn="l"/>
                <a14:m>
                  <m:oMathPara xmlns:m="http://schemas.openxmlformats.org/officeDocument/2006/math">
                    <m:oMathParaPr>
                      <m:jc m:val="left"/>
                    </m:oMathParaPr>
                    <m:oMath xmlns:m="http://schemas.openxmlformats.org/officeDocument/2006/math">
                      <m:acc>
                        <m:accPr>
                          <m:chr m:val="⃗"/>
                          <m:ctrlPr>
                            <a:rPr lang="en-US" sz="1600" i="1">
                              <a:solidFill>
                                <a:srgbClr val="002060"/>
                              </a:solidFill>
                              <a:latin typeface="Cambria Math"/>
                            </a:rPr>
                          </m:ctrlPr>
                        </m:accPr>
                        <m:e>
                          <m:r>
                            <a:rPr lang="en-US" sz="1600" i="1">
                              <a:solidFill>
                                <a:srgbClr val="002060"/>
                              </a:solidFill>
                              <a:latin typeface="Cambria Math"/>
                            </a:rPr>
                            <m:t>𝑝</m:t>
                          </m:r>
                        </m:e>
                      </m:acc>
                      <m:d>
                        <m:dPr>
                          <m:ctrlPr>
                            <a:rPr lang="en-US" sz="1600" i="1">
                              <a:solidFill>
                                <a:srgbClr val="002060"/>
                              </a:solidFill>
                              <a:latin typeface="Cambria Math"/>
                            </a:rPr>
                          </m:ctrlPr>
                        </m:dPr>
                        <m:e>
                          <m:sSub>
                            <m:sSubPr>
                              <m:ctrlPr>
                                <a:rPr lang="en-US" sz="1600" i="1">
                                  <a:solidFill>
                                    <a:srgbClr val="002060"/>
                                  </a:solidFill>
                                  <a:latin typeface="Cambria Math"/>
                                </a:rPr>
                              </m:ctrlPr>
                            </m:sSubPr>
                            <m:e>
                              <m:r>
                                <a:rPr lang="en-US" sz="1600" i="1">
                                  <a:solidFill>
                                    <a:srgbClr val="002060"/>
                                  </a:solidFill>
                                  <a:latin typeface="Cambria Math"/>
                                </a:rPr>
                                <m:t>𝑡</m:t>
                              </m:r>
                            </m:e>
                            <m:sub>
                              <m:r>
                                <a:rPr lang="en-US" sz="1600" i="1">
                                  <a:solidFill>
                                    <a:srgbClr val="002060"/>
                                  </a:solidFill>
                                  <a:latin typeface="Cambria Math"/>
                                </a:rPr>
                                <m:t>𝑒𝑥𝑖𝑡</m:t>
                              </m:r>
                              <m:r>
                                <a:rPr lang="en-US" sz="1600" i="1">
                                  <a:solidFill>
                                    <a:srgbClr val="002060"/>
                                  </a:solidFill>
                                  <a:latin typeface="Cambria Math"/>
                                </a:rPr>
                                <m:t>,</m:t>
                              </m:r>
                              <m:r>
                                <a:rPr lang="en-US" sz="1600" i="1">
                                  <a:solidFill>
                                    <a:srgbClr val="002060"/>
                                  </a:solidFill>
                                  <a:latin typeface="Cambria Math"/>
                                </a:rPr>
                                <m:t>𝑖</m:t>
                              </m:r>
                            </m:sub>
                          </m:sSub>
                        </m:e>
                      </m:d>
                      <m:r>
                        <a:rPr lang="en-US" sz="1600" i="1">
                          <a:solidFill>
                            <a:srgbClr val="002060"/>
                          </a:solidFill>
                          <a:latin typeface="Cambria Math"/>
                        </a:rPr>
                        <m:t>=</m:t>
                      </m:r>
                      <m:sSub>
                        <m:sSubPr>
                          <m:ctrlPr>
                            <a:rPr lang="en-US" sz="1600" i="1">
                              <a:solidFill>
                                <a:srgbClr val="002060"/>
                              </a:solidFill>
                              <a:latin typeface="Cambria Math"/>
                            </a:rPr>
                          </m:ctrlPr>
                        </m:sSubPr>
                        <m:e>
                          <m:acc>
                            <m:accPr>
                              <m:chr m:val="⃗"/>
                              <m:ctrlPr>
                                <a:rPr lang="en-US" sz="1600" i="1">
                                  <a:solidFill>
                                    <a:srgbClr val="002060"/>
                                  </a:solidFill>
                                  <a:latin typeface="Cambria Math"/>
                                </a:rPr>
                              </m:ctrlPr>
                            </m:accPr>
                            <m:e>
                              <m:r>
                                <a:rPr lang="en-US" sz="1600" i="1">
                                  <a:solidFill>
                                    <a:srgbClr val="002060"/>
                                  </a:solidFill>
                                  <a:latin typeface="Cambria Math"/>
                                </a:rPr>
                                <m:t>𝑝</m:t>
                              </m:r>
                            </m:e>
                          </m:acc>
                        </m:e>
                        <m:sub>
                          <m:r>
                            <a:rPr lang="en-US" sz="1600" i="1">
                              <a:solidFill>
                                <a:srgbClr val="002060"/>
                              </a:solidFill>
                              <a:latin typeface="Cambria Math"/>
                            </a:rPr>
                            <m:t>𝑜</m:t>
                          </m:r>
                        </m:sub>
                      </m:sSub>
                      <m:r>
                        <a:rPr lang="en-US" sz="1600" i="1">
                          <a:solidFill>
                            <a:srgbClr val="002060"/>
                          </a:solidFill>
                          <a:latin typeface="Cambria Math"/>
                        </a:rPr>
                        <m:t>+</m:t>
                      </m:r>
                      <m:sSub>
                        <m:sSubPr>
                          <m:ctrlPr>
                            <a:rPr lang="en-US" sz="1600" i="1">
                              <a:solidFill>
                                <a:srgbClr val="002060"/>
                              </a:solidFill>
                              <a:latin typeface="Cambria Math"/>
                            </a:rPr>
                          </m:ctrlPr>
                        </m:sSubPr>
                        <m:e>
                          <m:r>
                            <a:rPr lang="en-US" sz="1600" i="1">
                              <a:solidFill>
                                <a:srgbClr val="002060"/>
                              </a:solidFill>
                              <a:latin typeface="Cambria Math"/>
                            </a:rPr>
                            <m:t>𝑡</m:t>
                          </m:r>
                        </m:e>
                        <m:sub>
                          <m:r>
                            <a:rPr lang="en-US" sz="1600" i="1">
                              <a:solidFill>
                                <a:srgbClr val="002060"/>
                              </a:solidFill>
                              <a:latin typeface="Cambria Math"/>
                            </a:rPr>
                            <m:t>𝑒𝑥𝑖𝑡</m:t>
                          </m:r>
                          <m:r>
                            <a:rPr lang="en-US" sz="1600" i="1">
                              <a:solidFill>
                                <a:srgbClr val="002060"/>
                              </a:solidFill>
                              <a:latin typeface="Cambria Math"/>
                            </a:rPr>
                            <m:t>,</m:t>
                          </m:r>
                          <m:r>
                            <a:rPr lang="en-US" sz="1600" i="1">
                              <a:solidFill>
                                <a:srgbClr val="002060"/>
                              </a:solidFill>
                              <a:latin typeface="Cambria Math"/>
                            </a:rPr>
                            <m:t>𝑖</m:t>
                          </m:r>
                        </m:sub>
                      </m:sSub>
                      <m:acc>
                        <m:accPr>
                          <m:chr m:val="⃗"/>
                          <m:ctrlPr>
                            <a:rPr lang="en-US" sz="1600" i="1">
                              <a:solidFill>
                                <a:srgbClr val="002060"/>
                              </a:solidFill>
                              <a:latin typeface="Cambria Math"/>
                            </a:rPr>
                          </m:ctrlPr>
                        </m:accPr>
                        <m:e>
                          <m:r>
                            <a:rPr lang="en-US" sz="1600" i="1">
                              <a:solidFill>
                                <a:srgbClr val="002060"/>
                              </a:solidFill>
                              <a:latin typeface="Cambria Math"/>
                            </a:rPr>
                            <m:t>𝑑</m:t>
                          </m:r>
                        </m:e>
                      </m:acc>
                    </m:oMath>
                  </m:oMathPara>
                </a14:m>
                <a:endParaRPr lang="en-US" sz="1600" dirty="0" smtClean="0">
                  <a:solidFill>
                    <a:srgbClr val="002060"/>
                  </a:solidFill>
                </a:endParaRPr>
              </a:p>
              <a:p>
                <a:pPr algn="l"/>
                <a14:m>
                  <m:oMathPara xmlns:m="http://schemas.openxmlformats.org/officeDocument/2006/math">
                    <m:oMathParaPr>
                      <m:jc m:val="left"/>
                    </m:oMathParaPr>
                    <m:oMath xmlns:m="http://schemas.openxmlformats.org/officeDocument/2006/math">
                      <m:acc>
                        <m:accPr>
                          <m:chr m:val="⃗"/>
                          <m:ctrlPr>
                            <a:rPr lang="en-US" sz="1600" i="1">
                              <a:solidFill>
                                <a:srgbClr val="002060"/>
                              </a:solidFill>
                              <a:latin typeface="Cambria Math"/>
                            </a:rPr>
                          </m:ctrlPr>
                        </m:accPr>
                        <m:e>
                          <m:r>
                            <a:rPr lang="en-US" sz="1600" i="1">
                              <a:solidFill>
                                <a:srgbClr val="002060"/>
                              </a:solidFill>
                              <a:latin typeface="Cambria Math"/>
                            </a:rPr>
                            <m:t>𝑝</m:t>
                          </m:r>
                        </m:e>
                      </m:acc>
                      <m:d>
                        <m:dPr>
                          <m:ctrlPr>
                            <a:rPr lang="en-US" sz="1600" i="1">
                              <a:solidFill>
                                <a:srgbClr val="002060"/>
                              </a:solidFill>
                              <a:latin typeface="Cambria Math"/>
                            </a:rPr>
                          </m:ctrlPr>
                        </m:dPr>
                        <m:e>
                          <m:sSub>
                            <m:sSubPr>
                              <m:ctrlPr>
                                <a:rPr lang="en-US" sz="1600" i="1">
                                  <a:solidFill>
                                    <a:srgbClr val="002060"/>
                                  </a:solidFill>
                                  <a:latin typeface="Cambria Math"/>
                                </a:rPr>
                              </m:ctrlPr>
                            </m:sSubPr>
                            <m:e>
                              <m:r>
                                <a:rPr lang="en-US" sz="1600" i="1">
                                  <a:solidFill>
                                    <a:srgbClr val="002060"/>
                                  </a:solidFill>
                                  <a:latin typeface="Cambria Math"/>
                                </a:rPr>
                                <m:t>𝑡</m:t>
                              </m:r>
                            </m:e>
                            <m:sub>
                              <m:r>
                                <a:rPr lang="en-US" sz="1600" i="1">
                                  <a:solidFill>
                                    <a:srgbClr val="002060"/>
                                  </a:solidFill>
                                  <a:latin typeface="Cambria Math"/>
                                </a:rPr>
                                <m:t>𝑒𝑥𝑖𝑡</m:t>
                              </m:r>
                              <m:r>
                                <a:rPr lang="en-US" sz="1600" i="1">
                                  <a:solidFill>
                                    <a:srgbClr val="002060"/>
                                  </a:solidFill>
                                  <a:latin typeface="Cambria Math"/>
                                </a:rPr>
                                <m:t>,</m:t>
                              </m:r>
                              <m:r>
                                <a:rPr lang="en-US" sz="1600" i="1">
                                  <a:solidFill>
                                    <a:srgbClr val="002060"/>
                                  </a:solidFill>
                                  <a:latin typeface="Cambria Math"/>
                                </a:rPr>
                                <m:t>𝑖</m:t>
                              </m:r>
                            </m:sub>
                          </m:sSub>
                        </m:e>
                      </m:d>
                      <m:r>
                        <a:rPr lang="en-US" sz="1600" i="1">
                          <a:solidFill>
                            <a:srgbClr val="002060"/>
                          </a:solidFill>
                          <a:latin typeface="Cambria Math"/>
                        </a:rPr>
                        <m:t>.</m:t>
                      </m:r>
                      <m:r>
                        <a:rPr lang="en-US" sz="1600" i="1">
                          <a:solidFill>
                            <a:srgbClr val="002060"/>
                          </a:solidFill>
                          <a:latin typeface="Cambria Math"/>
                        </a:rPr>
                        <m:t>𝑥</m:t>
                      </m:r>
                      <m:r>
                        <a:rPr lang="en-US" sz="1600" i="1">
                          <a:solidFill>
                            <a:srgbClr val="002060"/>
                          </a:solidFill>
                          <a:latin typeface="Cambria Math"/>
                        </a:rPr>
                        <m:t>=</m:t>
                      </m:r>
                      <m:sSub>
                        <m:sSubPr>
                          <m:ctrlPr>
                            <a:rPr lang="en-US" sz="1600" i="1">
                              <a:solidFill>
                                <a:srgbClr val="002060"/>
                              </a:solidFill>
                              <a:latin typeface="Cambria Math"/>
                            </a:rPr>
                          </m:ctrlPr>
                        </m:sSubPr>
                        <m:e>
                          <m:acc>
                            <m:accPr>
                              <m:chr m:val="⃗"/>
                              <m:ctrlPr>
                                <a:rPr lang="en-US" sz="1600" i="1">
                                  <a:solidFill>
                                    <a:srgbClr val="002060"/>
                                  </a:solidFill>
                                  <a:latin typeface="Cambria Math"/>
                                </a:rPr>
                              </m:ctrlPr>
                            </m:accPr>
                            <m:e>
                              <m:r>
                                <a:rPr lang="en-US" sz="1600" i="1">
                                  <a:solidFill>
                                    <a:srgbClr val="002060"/>
                                  </a:solidFill>
                                  <a:latin typeface="Cambria Math"/>
                                </a:rPr>
                                <m:t>𝑝</m:t>
                              </m:r>
                            </m:e>
                          </m:acc>
                        </m:e>
                        <m:sub>
                          <m:r>
                            <a:rPr lang="en-US" sz="1600" i="1">
                              <a:solidFill>
                                <a:srgbClr val="002060"/>
                              </a:solidFill>
                              <a:latin typeface="Cambria Math"/>
                            </a:rPr>
                            <m:t>𝑜</m:t>
                          </m:r>
                        </m:sub>
                      </m:sSub>
                      <m:r>
                        <a:rPr lang="en-US" sz="1600" i="1">
                          <a:solidFill>
                            <a:srgbClr val="002060"/>
                          </a:solidFill>
                          <a:latin typeface="Cambria Math"/>
                        </a:rPr>
                        <m:t>.</m:t>
                      </m:r>
                      <m:r>
                        <a:rPr lang="en-US" sz="1600" i="1">
                          <a:solidFill>
                            <a:srgbClr val="002060"/>
                          </a:solidFill>
                          <a:latin typeface="Cambria Math"/>
                        </a:rPr>
                        <m:t>𝑥</m:t>
                      </m:r>
                      <m:r>
                        <a:rPr lang="en-US" sz="1600" i="1">
                          <a:solidFill>
                            <a:srgbClr val="002060"/>
                          </a:solidFill>
                          <a:latin typeface="Cambria Math"/>
                        </a:rPr>
                        <m:t>+</m:t>
                      </m:r>
                      <m:sSub>
                        <m:sSubPr>
                          <m:ctrlPr>
                            <a:rPr lang="en-US" sz="1600" i="1">
                              <a:solidFill>
                                <a:srgbClr val="002060"/>
                              </a:solidFill>
                              <a:latin typeface="Cambria Math"/>
                            </a:rPr>
                          </m:ctrlPr>
                        </m:sSubPr>
                        <m:e>
                          <m:r>
                            <a:rPr lang="en-US" sz="1600" i="1">
                              <a:solidFill>
                                <a:srgbClr val="002060"/>
                              </a:solidFill>
                              <a:latin typeface="Cambria Math"/>
                            </a:rPr>
                            <m:t>𝑡</m:t>
                          </m:r>
                        </m:e>
                        <m:sub>
                          <m:r>
                            <a:rPr lang="en-US" sz="1600" i="1">
                              <a:solidFill>
                                <a:srgbClr val="002060"/>
                              </a:solidFill>
                              <a:latin typeface="Cambria Math"/>
                            </a:rPr>
                            <m:t>𝑒𝑥𝑖𝑡</m:t>
                          </m:r>
                          <m:r>
                            <a:rPr lang="en-US" sz="1600" i="1">
                              <a:solidFill>
                                <a:srgbClr val="002060"/>
                              </a:solidFill>
                              <a:latin typeface="Cambria Math"/>
                            </a:rPr>
                            <m:t>,</m:t>
                          </m:r>
                          <m:r>
                            <a:rPr lang="en-US" sz="1600" i="1">
                              <a:solidFill>
                                <a:srgbClr val="002060"/>
                              </a:solidFill>
                              <a:latin typeface="Cambria Math"/>
                            </a:rPr>
                            <m:t>𝑖</m:t>
                          </m:r>
                        </m:sub>
                      </m:sSub>
                      <m:acc>
                        <m:accPr>
                          <m:chr m:val="⃗"/>
                          <m:ctrlPr>
                            <a:rPr lang="en-US" sz="1600" i="1">
                              <a:solidFill>
                                <a:srgbClr val="002060"/>
                              </a:solidFill>
                              <a:latin typeface="Cambria Math"/>
                            </a:rPr>
                          </m:ctrlPr>
                        </m:accPr>
                        <m:e>
                          <m:r>
                            <a:rPr lang="en-US" sz="1600" i="1">
                              <a:solidFill>
                                <a:srgbClr val="002060"/>
                              </a:solidFill>
                              <a:latin typeface="Cambria Math"/>
                            </a:rPr>
                            <m:t>𝑑</m:t>
                          </m:r>
                        </m:e>
                      </m:acc>
                      <m:r>
                        <a:rPr lang="en-US" sz="1600" i="1">
                          <a:solidFill>
                            <a:srgbClr val="002060"/>
                          </a:solidFill>
                          <a:latin typeface="Cambria Math"/>
                        </a:rPr>
                        <m:t>.</m:t>
                      </m:r>
                      <m:r>
                        <a:rPr lang="en-US" sz="1600" i="1">
                          <a:solidFill>
                            <a:srgbClr val="002060"/>
                          </a:solidFill>
                          <a:latin typeface="Cambria Math"/>
                        </a:rPr>
                        <m:t>𝑥</m:t>
                      </m:r>
                    </m:oMath>
                  </m:oMathPara>
                </a14:m>
                <a:endParaRPr lang="en-US" sz="1600" dirty="0" smtClean="0">
                  <a:solidFill>
                    <a:srgbClr val="002060"/>
                  </a:solidFill>
                </a:endParaRPr>
              </a:p>
              <a:p>
                <a:pPr algn="l"/>
                <a14:m>
                  <m:oMathPara xmlns:m="http://schemas.openxmlformats.org/officeDocument/2006/math">
                    <m:oMathParaPr>
                      <m:jc m:val="left"/>
                    </m:oMathParaPr>
                    <m:oMath xmlns:m="http://schemas.openxmlformats.org/officeDocument/2006/math">
                      <m:r>
                        <a:rPr lang="en-US" sz="1600" i="1">
                          <a:solidFill>
                            <a:srgbClr val="002060"/>
                          </a:solidFill>
                          <a:latin typeface="Cambria Math"/>
                        </a:rPr>
                        <m:t>𝑖</m:t>
                      </m:r>
                      <m:r>
                        <a:rPr lang="en-US" sz="1600" i="1">
                          <a:solidFill>
                            <a:srgbClr val="002060"/>
                          </a:solidFill>
                          <a:latin typeface="Cambria Math"/>
                        </a:rPr>
                        <m:t>=</m:t>
                      </m:r>
                      <m:r>
                        <a:rPr lang="en-US" sz="1600" b="0" i="1" smtClean="0">
                          <a:solidFill>
                            <a:srgbClr val="002060"/>
                          </a:solidFill>
                          <a:latin typeface="Cambria Math"/>
                        </a:rPr>
                        <m:t>𝑔𝑒𝑡𝐶𝑒𝑙𝑙𝐼𝑛𝑑𝑒𝑥</m:t>
                      </m:r>
                      <m:r>
                        <a:rPr lang="en-US" sz="1600" i="1">
                          <a:solidFill>
                            <a:srgbClr val="002060"/>
                          </a:solidFill>
                          <a:latin typeface="Cambria Math"/>
                        </a:rPr>
                        <m:t>(</m:t>
                      </m:r>
                      <m:r>
                        <a:rPr lang="en-US" sz="1600" b="0" i="1" smtClean="0">
                          <a:solidFill>
                            <a:srgbClr val="002060"/>
                          </a:solidFill>
                          <a:latin typeface="Cambria Math"/>
                        </a:rPr>
                        <m:t>𝑋</m:t>
                      </m:r>
                      <m:r>
                        <a:rPr lang="en-US" sz="1600" i="1">
                          <a:solidFill>
                            <a:srgbClr val="002060"/>
                          </a:solidFill>
                          <a:latin typeface="Cambria Math"/>
                        </a:rPr>
                        <m:t>,</m:t>
                      </m:r>
                      <m:r>
                        <a:rPr lang="en-US" sz="1600" b="0" i="1" smtClean="0">
                          <a:solidFill>
                            <a:srgbClr val="002060"/>
                          </a:solidFill>
                          <a:latin typeface="Cambria Math"/>
                        </a:rPr>
                        <m:t> </m:t>
                      </m:r>
                      <m:sSub>
                        <m:sSubPr>
                          <m:ctrlPr>
                            <a:rPr lang="en-US" sz="1600" i="1">
                              <a:solidFill>
                                <a:srgbClr val="002060"/>
                              </a:solidFill>
                              <a:latin typeface="Cambria Math"/>
                            </a:rPr>
                          </m:ctrlPr>
                        </m:sSubPr>
                        <m:e>
                          <m:acc>
                            <m:accPr>
                              <m:chr m:val="⃗"/>
                              <m:ctrlPr>
                                <a:rPr lang="en-US" sz="1600" i="1">
                                  <a:solidFill>
                                    <a:srgbClr val="002060"/>
                                  </a:solidFill>
                                  <a:latin typeface="Cambria Math"/>
                                </a:rPr>
                              </m:ctrlPr>
                            </m:accPr>
                            <m:e>
                              <m:r>
                                <a:rPr lang="en-US" sz="1600" i="1">
                                  <a:solidFill>
                                    <a:srgbClr val="002060"/>
                                  </a:solidFill>
                                  <a:latin typeface="Cambria Math"/>
                                </a:rPr>
                                <m:t>𝑝</m:t>
                              </m:r>
                            </m:e>
                          </m:acc>
                        </m:e>
                        <m:sub>
                          <m:r>
                            <a:rPr lang="en-US" sz="1600" i="1">
                              <a:solidFill>
                                <a:srgbClr val="002060"/>
                              </a:solidFill>
                              <a:latin typeface="Cambria Math"/>
                            </a:rPr>
                            <m:t>𝑜</m:t>
                          </m:r>
                        </m:sub>
                      </m:sSub>
                      <m:r>
                        <a:rPr lang="en-US" sz="1600" i="1">
                          <a:solidFill>
                            <a:srgbClr val="002060"/>
                          </a:solidFill>
                          <a:latin typeface="Cambria Math"/>
                        </a:rPr>
                        <m:t>.</m:t>
                      </m:r>
                      <m:r>
                        <a:rPr lang="en-US" sz="1600" i="1">
                          <a:solidFill>
                            <a:srgbClr val="002060"/>
                          </a:solidFill>
                          <a:latin typeface="Cambria Math"/>
                        </a:rPr>
                        <m:t>𝑥</m:t>
                      </m:r>
                      <m:r>
                        <a:rPr lang="en-US" sz="1600" i="1">
                          <a:solidFill>
                            <a:srgbClr val="002060"/>
                          </a:solidFill>
                          <a:latin typeface="Cambria Math"/>
                        </a:rPr>
                        <m:t>)</m:t>
                      </m:r>
                    </m:oMath>
                  </m:oMathPara>
                </a14:m>
                <a:endParaRPr lang="en-US" sz="1600" i="1" dirty="0" smtClean="0">
                  <a:solidFill>
                    <a:srgbClr val="002060"/>
                  </a:solidFill>
                  <a:latin typeface="Cambria Math"/>
                </a:endParaRPr>
              </a:p>
              <a:p>
                <a:pPr algn="l"/>
                <a14:m>
                  <m:oMathPara xmlns:m="http://schemas.openxmlformats.org/officeDocument/2006/math">
                    <m:oMathParaPr>
                      <m:jc m:val="left"/>
                    </m:oMathParaPr>
                    <m:oMath xmlns:m="http://schemas.openxmlformats.org/officeDocument/2006/math">
                      <m:acc>
                        <m:accPr>
                          <m:chr m:val="⃗"/>
                          <m:ctrlPr>
                            <a:rPr lang="en-US" sz="1600" i="1">
                              <a:solidFill>
                                <a:srgbClr val="002060"/>
                              </a:solidFill>
                              <a:latin typeface="Cambria Math"/>
                            </a:rPr>
                          </m:ctrlPr>
                        </m:accPr>
                        <m:e>
                          <m:r>
                            <a:rPr lang="en-US" sz="1600" i="1">
                              <a:solidFill>
                                <a:srgbClr val="002060"/>
                              </a:solidFill>
                              <a:latin typeface="Cambria Math"/>
                            </a:rPr>
                            <m:t>𝑝</m:t>
                          </m:r>
                        </m:e>
                      </m:acc>
                      <m:d>
                        <m:dPr>
                          <m:ctrlPr>
                            <a:rPr lang="en-US" sz="1600" i="1">
                              <a:solidFill>
                                <a:srgbClr val="002060"/>
                              </a:solidFill>
                              <a:latin typeface="Cambria Math"/>
                            </a:rPr>
                          </m:ctrlPr>
                        </m:dPr>
                        <m:e>
                          <m:sSub>
                            <m:sSubPr>
                              <m:ctrlPr>
                                <a:rPr lang="en-US" sz="1600" i="1">
                                  <a:solidFill>
                                    <a:srgbClr val="002060"/>
                                  </a:solidFill>
                                  <a:latin typeface="Cambria Math"/>
                                </a:rPr>
                              </m:ctrlPr>
                            </m:sSubPr>
                            <m:e>
                              <m:r>
                                <a:rPr lang="en-US" sz="1600" i="1">
                                  <a:solidFill>
                                    <a:srgbClr val="002060"/>
                                  </a:solidFill>
                                  <a:latin typeface="Cambria Math"/>
                                </a:rPr>
                                <m:t>𝑡</m:t>
                              </m:r>
                            </m:e>
                            <m:sub>
                              <m:r>
                                <a:rPr lang="en-US" sz="1600" i="1">
                                  <a:solidFill>
                                    <a:srgbClr val="002060"/>
                                  </a:solidFill>
                                  <a:latin typeface="Cambria Math"/>
                                </a:rPr>
                                <m:t>𝑒𝑥𝑖𝑡</m:t>
                              </m:r>
                              <m:r>
                                <a:rPr lang="en-US" sz="1600" i="1">
                                  <a:solidFill>
                                    <a:srgbClr val="002060"/>
                                  </a:solidFill>
                                  <a:latin typeface="Cambria Math"/>
                                </a:rPr>
                                <m:t>,</m:t>
                              </m:r>
                              <m:r>
                                <a:rPr lang="en-US" sz="1600" i="1">
                                  <a:solidFill>
                                    <a:srgbClr val="002060"/>
                                  </a:solidFill>
                                  <a:latin typeface="Cambria Math"/>
                                </a:rPr>
                                <m:t>𝑖</m:t>
                              </m:r>
                            </m:sub>
                          </m:sSub>
                        </m:e>
                      </m:d>
                      <m:r>
                        <a:rPr lang="en-US" sz="1600" i="1">
                          <a:solidFill>
                            <a:srgbClr val="002060"/>
                          </a:solidFill>
                          <a:latin typeface="Cambria Math"/>
                        </a:rPr>
                        <m:t>.</m:t>
                      </m:r>
                      <m:r>
                        <a:rPr lang="en-US" sz="1600" i="1">
                          <a:solidFill>
                            <a:srgbClr val="002060"/>
                          </a:solidFill>
                          <a:latin typeface="Cambria Math"/>
                        </a:rPr>
                        <m:t>𝑥</m:t>
                      </m:r>
                      <m:r>
                        <a:rPr lang="en-US" sz="1600" i="1">
                          <a:solidFill>
                            <a:srgbClr val="002060"/>
                          </a:solidFill>
                          <a:latin typeface="Cambria Math"/>
                        </a:rPr>
                        <m:t>=</m:t>
                      </m:r>
                      <m:r>
                        <a:rPr lang="en-US" sz="1600" b="0" i="1" smtClean="0">
                          <a:solidFill>
                            <a:srgbClr val="002060"/>
                          </a:solidFill>
                          <a:latin typeface="Cambria Math"/>
                        </a:rPr>
                        <m:t>𝑔𝑒𝑡𝐶𝑒𝑙𝑙𝑃𝑜𝑠</m:t>
                      </m:r>
                      <m:d>
                        <m:dPr>
                          <m:ctrlPr>
                            <a:rPr lang="en-US" sz="1600" b="0" i="1">
                              <a:solidFill>
                                <a:srgbClr val="002060"/>
                              </a:solidFill>
                              <a:latin typeface="Cambria Math"/>
                            </a:rPr>
                          </m:ctrlPr>
                        </m:dPr>
                        <m:e>
                          <m:r>
                            <a:rPr lang="en-US" sz="1600" b="0" i="1" smtClean="0">
                              <a:solidFill>
                                <a:srgbClr val="002060"/>
                              </a:solidFill>
                              <a:latin typeface="Cambria Math"/>
                            </a:rPr>
                            <m:t>𝑋</m:t>
                          </m:r>
                          <m:r>
                            <a:rPr lang="en-US" sz="1600" i="1">
                              <a:solidFill>
                                <a:srgbClr val="002060"/>
                              </a:solidFill>
                              <a:latin typeface="Cambria Math"/>
                            </a:rPr>
                            <m:t>, </m:t>
                          </m:r>
                          <m:r>
                            <a:rPr lang="en-US" sz="1600" i="1">
                              <a:solidFill>
                                <a:srgbClr val="002060"/>
                              </a:solidFill>
                              <a:latin typeface="Cambria Math"/>
                            </a:rPr>
                            <m:t>𝑖</m:t>
                          </m:r>
                          <m:r>
                            <a:rPr lang="en-US" sz="1600" i="1">
                              <a:solidFill>
                                <a:srgbClr val="002060"/>
                              </a:solidFill>
                              <a:latin typeface="Cambria Math"/>
                            </a:rPr>
                            <m:t>+1</m:t>
                          </m:r>
                        </m:e>
                      </m:d>
                    </m:oMath>
                  </m:oMathPara>
                </a14:m>
                <a:endParaRPr lang="en-US" sz="1600" i="1" dirty="0" smtClean="0">
                  <a:solidFill>
                    <a:srgbClr val="002060"/>
                  </a:solidFill>
                  <a:latin typeface="Cambria Math"/>
                  <a:ea typeface="Cambria Math"/>
                </a:endParaRPr>
              </a:p>
              <a:p>
                <a:pPr algn="l"/>
                <a14:m>
                  <m:oMathPara xmlns:m="http://schemas.openxmlformats.org/officeDocument/2006/math">
                    <m:oMathParaPr>
                      <m:jc m:val="left"/>
                    </m:oMathParaPr>
                    <m:oMath xmlns:m="http://schemas.openxmlformats.org/officeDocument/2006/math">
                      <m:sSub>
                        <m:sSubPr>
                          <m:ctrlPr>
                            <a:rPr lang="en-US" sz="1600" i="1">
                              <a:solidFill>
                                <a:srgbClr val="002060"/>
                              </a:solidFill>
                              <a:latin typeface="Cambria Math"/>
                            </a:rPr>
                          </m:ctrlPr>
                        </m:sSubPr>
                        <m:e>
                          <m:r>
                            <a:rPr lang="en-US" sz="1600" i="1">
                              <a:solidFill>
                                <a:srgbClr val="002060"/>
                              </a:solidFill>
                              <a:latin typeface="Cambria Math"/>
                            </a:rPr>
                            <m:t>𝑡</m:t>
                          </m:r>
                        </m:e>
                        <m:sub>
                          <m:r>
                            <a:rPr lang="en-US" sz="1600" i="1">
                              <a:solidFill>
                                <a:srgbClr val="002060"/>
                              </a:solidFill>
                              <a:latin typeface="Cambria Math"/>
                            </a:rPr>
                            <m:t>𝑒𝑥𝑖𝑡</m:t>
                          </m:r>
                          <m:r>
                            <a:rPr lang="en-US" sz="1600" i="1">
                              <a:solidFill>
                                <a:srgbClr val="002060"/>
                              </a:solidFill>
                              <a:latin typeface="Cambria Math"/>
                            </a:rPr>
                            <m:t>,</m:t>
                          </m:r>
                          <m:r>
                            <a:rPr lang="en-US" sz="1600" i="1">
                              <a:solidFill>
                                <a:srgbClr val="002060"/>
                              </a:solidFill>
                              <a:latin typeface="Cambria Math"/>
                            </a:rPr>
                            <m:t>𝑖</m:t>
                          </m:r>
                        </m:sub>
                      </m:sSub>
                      <m:r>
                        <a:rPr lang="en-US" sz="1600" i="1">
                          <a:solidFill>
                            <a:srgbClr val="002060"/>
                          </a:solidFill>
                          <a:latin typeface="Cambria Math"/>
                        </a:rPr>
                        <m:t>=(</m:t>
                      </m:r>
                      <m:r>
                        <a:rPr lang="en-US" sz="1600" b="0" i="1" smtClean="0">
                          <a:solidFill>
                            <a:srgbClr val="002060"/>
                          </a:solidFill>
                          <a:latin typeface="Cambria Math"/>
                        </a:rPr>
                        <m:t>𝑔𝑒𝑡𝐶𝑒𝑙𝑙𝑃𝑜𝑠</m:t>
                      </m:r>
                      <m:r>
                        <a:rPr lang="en-US" sz="1600" i="1">
                          <a:solidFill>
                            <a:srgbClr val="002060"/>
                          </a:solidFill>
                          <a:latin typeface="Cambria Math"/>
                        </a:rPr>
                        <m:t>(</m:t>
                      </m:r>
                      <m:r>
                        <a:rPr lang="en-US" sz="1600" b="0" i="1" smtClean="0">
                          <a:solidFill>
                            <a:srgbClr val="002060"/>
                          </a:solidFill>
                          <a:latin typeface="Cambria Math"/>
                        </a:rPr>
                        <m:t>𝑋</m:t>
                      </m:r>
                      <m:r>
                        <a:rPr lang="en-US" sz="1600" i="1">
                          <a:solidFill>
                            <a:srgbClr val="002060"/>
                          </a:solidFill>
                          <a:latin typeface="Cambria Math"/>
                        </a:rPr>
                        <m:t>,</m:t>
                      </m:r>
                      <m:r>
                        <a:rPr lang="en-US" sz="1600" i="1">
                          <a:solidFill>
                            <a:srgbClr val="002060"/>
                          </a:solidFill>
                          <a:latin typeface="Cambria Math"/>
                        </a:rPr>
                        <m:t>𝑖</m:t>
                      </m:r>
                      <m:r>
                        <a:rPr lang="en-US" sz="1600" i="1">
                          <a:solidFill>
                            <a:srgbClr val="002060"/>
                          </a:solidFill>
                          <a:latin typeface="Cambria Math"/>
                        </a:rPr>
                        <m:t>+1)−</m:t>
                      </m:r>
                      <m:sSub>
                        <m:sSubPr>
                          <m:ctrlPr>
                            <a:rPr lang="en-US" sz="1600" i="1">
                              <a:solidFill>
                                <a:srgbClr val="002060"/>
                              </a:solidFill>
                              <a:latin typeface="Cambria Math"/>
                            </a:rPr>
                          </m:ctrlPr>
                        </m:sSubPr>
                        <m:e>
                          <m:acc>
                            <m:accPr>
                              <m:chr m:val="⃗"/>
                              <m:ctrlPr>
                                <a:rPr lang="en-US" sz="1600" i="1">
                                  <a:solidFill>
                                    <a:srgbClr val="002060"/>
                                  </a:solidFill>
                                  <a:latin typeface="Cambria Math"/>
                                </a:rPr>
                              </m:ctrlPr>
                            </m:accPr>
                            <m:e>
                              <m:r>
                                <a:rPr lang="en-US" sz="1600" i="1">
                                  <a:solidFill>
                                    <a:srgbClr val="002060"/>
                                  </a:solidFill>
                                  <a:latin typeface="Cambria Math"/>
                                </a:rPr>
                                <m:t>𝑝</m:t>
                              </m:r>
                            </m:e>
                          </m:acc>
                        </m:e>
                        <m:sub>
                          <m:r>
                            <a:rPr lang="en-US" sz="1600" i="1">
                              <a:solidFill>
                                <a:srgbClr val="002060"/>
                              </a:solidFill>
                              <a:latin typeface="Cambria Math"/>
                            </a:rPr>
                            <m:t>𝑜</m:t>
                          </m:r>
                        </m:sub>
                      </m:sSub>
                      <m:r>
                        <a:rPr lang="en-US" sz="1600" i="1">
                          <a:solidFill>
                            <a:srgbClr val="002060"/>
                          </a:solidFill>
                          <a:latin typeface="Cambria Math"/>
                        </a:rPr>
                        <m:t>.</m:t>
                      </m:r>
                      <m:r>
                        <a:rPr lang="en-US" sz="1600" i="1">
                          <a:solidFill>
                            <a:srgbClr val="002060"/>
                          </a:solidFill>
                          <a:latin typeface="Cambria Math"/>
                        </a:rPr>
                        <m:t>𝑥</m:t>
                      </m:r>
                      <m:r>
                        <a:rPr lang="en-US" sz="1600" i="1">
                          <a:solidFill>
                            <a:srgbClr val="002060"/>
                          </a:solidFill>
                          <a:latin typeface="Cambria Math"/>
                        </a:rPr>
                        <m:t>)/</m:t>
                      </m:r>
                      <m:acc>
                        <m:accPr>
                          <m:chr m:val="⃗"/>
                          <m:ctrlPr>
                            <a:rPr lang="en-US" sz="1600" i="1">
                              <a:solidFill>
                                <a:srgbClr val="002060"/>
                              </a:solidFill>
                              <a:latin typeface="Cambria Math"/>
                            </a:rPr>
                          </m:ctrlPr>
                        </m:accPr>
                        <m:e>
                          <m:r>
                            <a:rPr lang="en-US" sz="1600" i="1">
                              <a:solidFill>
                                <a:srgbClr val="002060"/>
                              </a:solidFill>
                              <a:latin typeface="Cambria Math"/>
                            </a:rPr>
                            <m:t>𝑑</m:t>
                          </m:r>
                        </m:e>
                      </m:acc>
                      <m:r>
                        <a:rPr lang="en-US" sz="1600" i="1">
                          <a:solidFill>
                            <a:srgbClr val="002060"/>
                          </a:solidFill>
                          <a:latin typeface="Cambria Math"/>
                        </a:rPr>
                        <m:t>.</m:t>
                      </m:r>
                      <m:r>
                        <a:rPr lang="en-US" sz="1600" i="1">
                          <a:solidFill>
                            <a:srgbClr val="002060"/>
                          </a:solidFill>
                          <a:latin typeface="Cambria Math"/>
                        </a:rPr>
                        <m:t>𝑥</m:t>
                      </m:r>
                    </m:oMath>
                  </m:oMathPara>
                </a14:m>
                <a:endParaRPr lang="en-US" sz="1600" dirty="0">
                  <a:solidFill>
                    <a:srgbClr val="002060"/>
                  </a:solidFill>
                </a:endParaRPr>
              </a:p>
              <a:p>
                <a:pPr algn="l"/>
                <a14:m>
                  <m:oMathPara xmlns:m="http://schemas.openxmlformats.org/officeDocument/2006/math">
                    <m:oMathParaPr>
                      <m:jc m:val="left"/>
                    </m:oMathParaPr>
                    <m:oMath xmlns:m="http://schemas.openxmlformats.org/officeDocument/2006/math">
                      <m:sSub>
                        <m:sSubPr>
                          <m:ctrlPr>
                            <a:rPr lang="en-US" sz="1600" i="1" smtClean="0">
                              <a:solidFill>
                                <a:srgbClr val="002060"/>
                              </a:solidFill>
                              <a:latin typeface="Cambria Math"/>
                            </a:rPr>
                          </m:ctrlPr>
                        </m:sSubPr>
                        <m:e>
                          <m:r>
                            <a:rPr lang="en-US" sz="1600" b="0" i="1" smtClean="0">
                              <a:solidFill>
                                <a:srgbClr val="002060"/>
                              </a:solidFill>
                              <a:latin typeface="Cambria Math"/>
                              <a:ea typeface="Cambria Math"/>
                            </a:rPr>
                            <m:t>𝛿</m:t>
                          </m:r>
                        </m:e>
                        <m:sub>
                          <m:r>
                            <a:rPr lang="en-US" sz="1600" b="0" i="1" smtClean="0">
                              <a:solidFill>
                                <a:srgbClr val="002060"/>
                              </a:solidFill>
                              <a:latin typeface="Cambria Math"/>
                            </a:rPr>
                            <m:t>𝑖</m:t>
                          </m:r>
                        </m:sub>
                      </m:sSub>
                      <m:r>
                        <m:rPr>
                          <m:sty m:val="p"/>
                        </m:rPr>
                        <a:rPr lang="en-US" sz="1600" b="0" i="0" smtClean="0">
                          <a:solidFill>
                            <a:srgbClr val="002060"/>
                          </a:solidFill>
                          <a:latin typeface="Cambria Math"/>
                        </a:rPr>
                        <m:t>t</m:t>
                      </m:r>
                      <m:r>
                        <a:rPr lang="en-US" sz="1600" b="0" i="0" smtClean="0">
                          <a:solidFill>
                            <a:srgbClr val="002060"/>
                          </a:solidFill>
                          <a:latin typeface="Cambria Math"/>
                        </a:rPr>
                        <m:t>=</m:t>
                      </m:r>
                      <m:r>
                        <m:rPr>
                          <m:sty m:val="p"/>
                        </m:rPr>
                        <a:rPr lang="en-US" sz="1600" b="0" i="0" smtClean="0">
                          <a:solidFill>
                            <a:srgbClr val="002060"/>
                          </a:solidFill>
                          <a:latin typeface="Cambria Math"/>
                        </a:rPr>
                        <m:t>cellSize</m:t>
                      </m:r>
                      <m:r>
                        <a:rPr lang="en-US" sz="1600" b="0" i="0" smtClean="0">
                          <a:solidFill>
                            <a:srgbClr val="002060"/>
                          </a:solidFill>
                          <a:latin typeface="Cambria Math"/>
                        </a:rPr>
                        <m:t>.</m:t>
                      </m:r>
                      <m:r>
                        <m:rPr>
                          <m:sty m:val="p"/>
                        </m:rPr>
                        <a:rPr lang="en-US" sz="1600" b="0" i="0" smtClean="0">
                          <a:solidFill>
                            <a:srgbClr val="002060"/>
                          </a:solidFill>
                          <a:latin typeface="Cambria Math"/>
                        </a:rPr>
                        <m:t>x</m:t>
                      </m:r>
                      <m:r>
                        <a:rPr lang="en-US" sz="1600" b="0" i="0" smtClean="0">
                          <a:solidFill>
                            <a:srgbClr val="002060"/>
                          </a:solidFill>
                          <a:latin typeface="Cambria Math"/>
                        </a:rPr>
                        <m:t>/</m:t>
                      </m:r>
                      <m:acc>
                        <m:accPr>
                          <m:chr m:val="⃗"/>
                          <m:ctrlPr>
                            <a:rPr lang="en-US" sz="1600" i="1">
                              <a:solidFill>
                                <a:srgbClr val="002060"/>
                              </a:solidFill>
                              <a:latin typeface="Cambria Math"/>
                            </a:rPr>
                          </m:ctrlPr>
                        </m:accPr>
                        <m:e>
                          <m:r>
                            <a:rPr lang="en-US" sz="1600" i="1">
                              <a:solidFill>
                                <a:srgbClr val="002060"/>
                              </a:solidFill>
                              <a:latin typeface="Cambria Math"/>
                            </a:rPr>
                            <m:t>𝑑</m:t>
                          </m:r>
                        </m:e>
                      </m:acc>
                      <m:r>
                        <a:rPr lang="en-US" sz="1600" i="1">
                          <a:solidFill>
                            <a:srgbClr val="002060"/>
                          </a:solidFill>
                          <a:latin typeface="Cambria Math"/>
                        </a:rPr>
                        <m:t>.</m:t>
                      </m:r>
                      <m:r>
                        <a:rPr lang="en-US" sz="1600" i="1">
                          <a:solidFill>
                            <a:srgbClr val="002060"/>
                          </a:solidFill>
                          <a:latin typeface="Cambria Math"/>
                        </a:rPr>
                        <m:t>𝑥</m:t>
                      </m:r>
                    </m:oMath>
                  </m:oMathPara>
                </a14:m>
                <a:endParaRPr lang="en-US" sz="1600" dirty="0" smtClean="0">
                  <a:solidFill>
                    <a:srgbClr val="00206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5029201" y="2171250"/>
                <a:ext cx="4023422" cy="2085636"/>
              </a:xfrm>
              <a:prstGeom prst="rect">
                <a:avLst/>
              </a:prstGeom>
              <a:blipFill rotWithShape="1">
                <a:blip r:embed="rId6"/>
                <a:stretch>
                  <a:fillRect t="-2047" b="-1170"/>
                </a:stretch>
              </a:blipFill>
            </p:spPr>
            <p:txBody>
              <a:bodyPr/>
              <a:lstStyle/>
              <a:p>
                <a:r>
                  <a:rPr lang="en-US">
                    <a:noFill/>
                  </a:rPr>
                  <a:t> </a:t>
                </a:r>
              </a:p>
            </p:txBody>
          </p:sp>
        </mc:Fallback>
      </mc:AlternateContent>
    </p:spTree>
    <p:extLst>
      <p:ext uri="{BB962C8B-B14F-4D97-AF65-F5344CB8AC3E}">
        <p14:creationId xmlns:p14="http://schemas.microsoft.com/office/powerpoint/2010/main" val="116827993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duplicate tests</a:t>
            </a:r>
          </a:p>
        </p:txBody>
      </p:sp>
      <p:sp>
        <p:nvSpPr>
          <p:cNvPr id="4" name="Slide Number Placeholder 3"/>
          <p:cNvSpPr>
            <a:spLocks noGrp="1"/>
          </p:cNvSpPr>
          <p:nvPr>
            <p:ph type="sldNum" sz="quarter" idx="11"/>
          </p:nvPr>
        </p:nvSpPr>
        <p:spPr/>
        <p:txBody>
          <a:bodyPr/>
          <a:lstStyle/>
          <a:p>
            <a:fld id="{C99FFD53-9629-4009-892B-34DB58648257}" type="slidenum">
              <a:rPr lang="en-US" smtClean="0"/>
              <a:pPr/>
              <a:t>41</a:t>
            </a:fld>
            <a:endParaRPr lang="en-US"/>
          </a:p>
        </p:txBody>
      </p:sp>
      <p:grpSp>
        <p:nvGrpSpPr>
          <p:cNvPr id="6" name="Group 15"/>
          <p:cNvGrpSpPr/>
          <p:nvPr/>
        </p:nvGrpSpPr>
        <p:grpSpPr>
          <a:xfrm>
            <a:off x="7010400" y="3105150"/>
            <a:ext cx="1143000" cy="1252954"/>
            <a:chOff x="7010400" y="3105150"/>
            <a:chExt cx="1143000" cy="1252954"/>
          </a:xfrm>
        </p:grpSpPr>
        <p:cxnSp>
          <p:nvCxnSpPr>
            <p:cNvPr id="7" name="Straight Arrow Connector 6"/>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0" name="TextBox 9"/>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74" name="Group 73"/>
          <p:cNvGrpSpPr/>
          <p:nvPr/>
        </p:nvGrpSpPr>
        <p:grpSpPr>
          <a:xfrm>
            <a:off x="2928488" y="2245475"/>
            <a:ext cx="3700912" cy="2269375"/>
            <a:chOff x="4977938" y="3376286"/>
            <a:chExt cx="1270462" cy="779039"/>
          </a:xfrm>
        </p:grpSpPr>
        <p:sp>
          <p:nvSpPr>
            <p:cNvPr id="41" name="Rectangle 40"/>
            <p:cNvSpPr/>
            <p:nvPr/>
          </p:nvSpPr>
          <p:spPr bwMode="auto">
            <a:xfrm>
              <a:off x="4977938" y="3376287"/>
              <a:ext cx="1270461" cy="77903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Rectangle 42"/>
            <p:cNvSpPr/>
            <p:nvPr/>
          </p:nvSpPr>
          <p:spPr bwMode="auto">
            <a:xfrm>
              <a:off x="4977938" y="3376286"/>
              <a:ext cx="1270462" cy="779039"/>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5" name="Straight Connector 44"/>
            <p:cNvCxnSpPr/>
            <p:nvPr/>
          </p:nvCxnSpPr>
          <p:spPr bwMode="auto">
            <a:xfrm>
              <a:off x="5401811" y="3376287"/>
              <a:ext cx="0" cy="779038"/>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6" name="Straight Connector 45"/>
            <p:cNvCxnSpPr>
              <a:stCxn id="41" idx="1"/>
            </p:cNvCxnSpPr>
            <p:nvPr/>
          </p:nvCxnSpPr>
          <p:spPr bwMode="auto">
            <a:xfrm>
              <a:off x="4977938" y="3765806"/>
              <a:ext cx="1270462" cy="205"/>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1" name="Straight Connector 50"/>
            <p:cNvCxnSpPr/>
            <p:nvPr/>
          </p:nvCxnSpPr>
          <p:spPr bwMode="auto">
            <a:xfrm>
              <a:off x="5834148" y="3376287"/>
              <a:ext cx="0" cy="779038"/>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sp>
        <p:nvSpPr>
          <p:cNvPr id="75" name="Content Placeholder 2"/>
          <p:cNvSpPr>
            <a:spLocks noGrp="1"/>
          </p:cNvSpPr>
          <p:nvPr>
            <p:ph sz="quarter" idx="10"/>
          </p:nvPr>
        </p:nvSpPr>
        <p:spPr>
          <a:xfrm>
            <a:off x="533400" y="1504950"/>
            <a:ext cx="8077200" cy="533400"/>
          </a:xfrm>
        </p:spPr>
        <p:txBody>
          <a:bodyPr/>
          <a:lstStyle/>
          <a:p>
            <a:r>
              <a:rPr lang="en-US" dirty="0" smtClean="0"/>
              <a:t>Time stamping easier than with pairwise tests</a:t>
            </a:r>
            <a:endParaRPr lang="en-US" dirty="0"/>
          </a:p>
        </p:txBody>
      </p:sp>
      <p:sp>
        <p:nvSpPr>
          <p:cNvPr id="3" name="Freeform 2"/>
          <p:cNvSpPr/>
          <p:nvPr/>
        </p:nvSpPr>
        <p:spPr bwMode="auto">
          <a:xfrm rot="777678">
            <a:off x="4714240" y="2529840"/>
            <a:ext cx="1798320" cy="1778000"/>
          </a:xfrm>
          <a:custGeom>
            <a:avLst/>
            <a:gdLst>
              <a:gd name="connsiteX0" fmla="*/ 0 w 1798320"/>
              <a:gd name="connsiteY0" fmla="*/ 264160 h 1778000"/>
              <a:gd name="connsiteX1" fmla="*/ 203200 w 1798320"/>
              <a:gd name="connsiteY1" fmla="*/ 0 h 1778000"/>
              <a:gd name="connsiteX2" fmla="*/ 1341120 w 1798320"/>
              <a:gd name="connsiteY2" fmla="*/ 71120 h 1778000"/>
              <a:gd name="connsiteX3" fmla="*/ 1798320 w 1798320"/>
              <a:gd name="connsiteY3" fmla="*/ 741680 h 1778000"/>
              <a:gd name="connsiteX4" fmla="*/ 1178560 w 1798320"/>
              <a:gd name="connsiteY4" fmla="*/ 1778000 h 1778000"/>
              <a:gd name="connsiteX5" fmla="*/ 965200 w 1798320"/>
              <a:gd name="connsiteY5" fmla="*/ 1463040 h 1778000"/>
              <a:gd name="connsiteX6" fmla="*/ 1056640 w 1798320"/>
              <a:gd name="connsiteY6" fmla="*/ 975360 h 1778000"/>
              <a:gd name="connsiteX7" fmla="*/ 609600 w 1798320"/>
              <a:gd name="connsiteY7" fmla="*/ 985520 h 1778000"/>
              <a:gd name="connsiteX8" fmla="*/ 558800 w 1798320"/>
              <a:gd name="connsiteY8" fmla="*/ 518160 h 1778000"/>
              <a:gd name="connsiteX9" fmla="*/ 0 w 1798320"/>
              <a:gd name="connsiteY9" fmla="*/ 26416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8320" h="1778000">
                <a:moveTo>
                  <a:pt x="0" y="264160"/>
                </a:moveTo>
                <a:lnTo>
                  <a:pt x="203200" y="0"/>
                </a:lnTo>
                <a:lnTo>
                  <a:pt x="1341120" y="71120"/>
                </a:lnTo>
                <a:lnTo>
                  <a:pt x="1798320" y="741680"/>
                </a:lnTo>
                <a:lnTo>
                  <a:pt x="1178560" y="1778000"/>
                </a:lnTo>
                <a:lnTo>
                  <a:pt x="965200" y="1463040"/>
                </a:lnTo>
                <a:lnTo>
                  <a:pt x="1056640" y="975360"/>
                </a:lnTo>
                <a:lnTo>
                  <a:pt x="609600" y="985520"/>
                </a:lnTo>
                <a:lnTo>
                  <a:pt x="558800" y="518160"/>
                </a:lnTo>
                <a:lnTo>
                  <a:pt x="0" y="264160"/>
                </a:lnTo>
                <a:close/>
              </a:path>
            </a:pathLst>
          </a:custGeom>
          <a:solidFill>
            <a:srgbClr val="92D050"/>
          </a:solidFill>
          <a:ln w="1905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12" name="Freeform 11"/>
          <p:cNvSpPr/>
          <p:nvPr/>
        </p:nvSpPr>
        <p:spPr bwMode="auto">
          <a:xfrm>
            <a:off x="4714240" y="3454400"/>
            <a:ext cx="690880" cy="853440"/>
          </a:xfrm>
          <a:custGeom>
            <a:avLst/>
            <a:gdLst>
              <a:gd name="connsiteX0" fmla="*/ 0 w 690880"/>
              <a:gd name="connsiteY0" fmla="*/ 243840 h 853440"/>
              <a:gd name="connsiteX1" fmla="*/ 406400 w 690880"/>
              <a:gd name="connsiteY1" fmla="*/ 0 h 853440"/>
              <a:gd name="connsiteX2" fmla="*/ 690880 w 690880"/>
              <a:gd name="connsiteY2" fmla="*/ 203200 h 853440"/>
              <a:gd name="connsiteX3" fmla="*/ 518160 w 690880"/>
              <a:gd name="connsiteY3" fmla="*/ 853440 h 853440"/>
              <a:gd name="connsiteX4" fmla="*/ 314960 w 690880"/>
              <a:gd name="connsiteY4" fmla="*/ 477520 h 853440"/>
              <a:gd name="connsiteX5" fmla="*/ 0 w 690880"/>
              <a:gd name="connsiteY5" fmla="*/ 2438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880" h="853440">
                <a:moveTo>
                  <a:pt x="0" y="243840"/>
                </a:moveTo>
                <a:lnTo>
                  <a:pt x="406400" y="0"/>
                </a:lnTo>
                <a:lnTo>
                  <a:pt x="690880" y="203200"/>
                </a:lnTo>
                <a:lnTo>
                  <a:pt x="518160" y="853440"/>
                </a:lnTo>
                <a:lnTo>
                  <a:pt x="314960" y="477520"/>
                </a:lnTo>
                <a:lnTo>
                  <a:pt x="0" y="243840"/>
                </a:lnTo>
                <a:close/>
              </a:path>
            </a:pathLst>
          </a:custGeom>
          <a:pattFill prst="openDmnd">
            <a:fgClr>
              <a:schemeClr val="tx1">
                <a:lumMod val="50000"/>
              </a:schemeClr>
            </a:fgClr>
            <a:bgClr>
              <a:srgbClr val="BFF1F1"/>
            </a:bgClr>
          </a:pattFill>
          <a:ln w="19050" cap="flat" cmpd="sng" algn="ctr">
            <a:solidFill>
              <a:srgbClr val="000000"/>
            </a:solidFill>
            <a:prstDash val="solid"/>
            <a:round/>
            <a:headEnd type="none" w="med" len="med"/>
            <a:tailEnd type="none" w="med" len="med"/>
          </a:ln>
          <a:effectLst/>
        </p:spPr>
        <p:txBody>
          <a:bodyPr rtlCol="0" anchor="ctr"/>
          <a:lstStyle/>
          <a:p>
            <a:pPr algn="ctr"/>
            <a:endParaRPr lang="en-US"/>
          </a:p>
        </p:txBody>
      </p:sp>
      <p:cxnSp>
        <p:nvCxnSpPr>
          <p:cNvPr id="19" name="Straight Arrow Connector 18"/>
          <p:cNvCxnSpPr/>
          <p:nvPr/>
        </p:nvCxnSpPr>
        <p:spPr bwMode="auto">
          <a:xfrm>
            <a:off x="3200400" y="2686050"/>
            <a:ext cx="3657600" cy="1943100"/>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5" name="Oval 24"/>
          <p:cNvSpPr/>
          <p:nvPr/>
        </p:nvSpPr>
        <p:spPr bwMode="auto">
          <a:xfrm>
            <a:off x="3128010" y="2621280"/>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3971549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duplicate tests</a:t>
            </a:r>
          </a:p>
        </p:txBody>
      </p:sp>
      <p:sp>
        <p:nvSpPr>
          <p:cNvPr id="4" name="Slide Number Placeholder 3"/>
          <p:cNvSpPr>
            <a:spLocks noGrp="1"/>
          </p:cNvSpPr>
          <p:nvPr>
            <p:ph type="sldNum" sz="quarter" idx="11"/>
          </p:nvPr>
        </p:nvSpPr>
        <p:spPr/>
        <p:txBody>
          <a:bodyPr/>
          <a:lstStyle/>
          <a:p>
            <a:fld id="{C99FFD53-9629-4009-892B-34DB58648257}" type="slidenum">
              <a:rPr lang="en-US" smtClean="0"/>
              <a:pPr/>
              <a:t>42</a:t>
            </a:fld>
            <a:endParaRPr lang="en-US"/>
          </a:p>
        </p:txBody>
      </p:sp>
      <p:grpSp>
        <p:nvGrpSpPr>
          <p:cNvPr id="6" name="Group 15"/>
          <p:cNvGrpSpPr/>
          <p:nvPr/>
        </p:nvGrpSpPr>
        <p:grpSpPr>
          <a:xfrm>
            <a:off x="7010400" y="3105150"/>
            <a:ext cx="1143000" cy="1252954"/>
            <a:chOff x="7010400" y="3105150"/>
            <a:chExt cx="1143000" cy="1252954"/>
          </a:xfrm>
        </p:grpSpPr>
        <p:cxnSp>
          <p:nvCxnSpPr>
            <p:cNvPr id="7" name="Straight Arrow Connector 6"/>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0" name="TextBox 9"/>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74" name="Group 73"/>
          <p:cNvGrpSpPr/>
          <p:nvPr/>
        </p:nvGrpSpPr>
        <p:grpSpPr>
          <a:xfrm>
            <a:off x="2928488" y="2245475"/>
            <a:ext cx="3700912" cy="2269375"/>
            <a:chOff x="4977938" y="3376286"/>
            <a:chExt cx="1270462" cy="779039"/>
          </a:xfrm>
        </p:grpSpPr>
        <p:sp>
          <p:nvSpPr>
            <p:cNvPr id="41" name="Rectangle 40"/>
            <p:cNvSpPr/>
            <p:nvPr/>
          </p:nvSpPr>
          <p:spPr bwMode="auto">
            <a:xfrm>
              <a:off x="4977938" y="3376287"/>
              <a:ext cx="1270461" cy="77903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Rectangle 42"/>
            <p:cNvSpPr/>
            <p:nvPr/>
          </p:nvSpPr>
          <p:spPr bwMode="auto">
            <a:xfrm>
              <a:off x="4977938" y="3376286"/>
              <a:ext cx="1270462" cy="779039"/>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5" name="Straight Connector 44"/>
            <p:cNvCxnSpPr/>
            <p:nvPr/>
          </p:nvCxnSpPr>
          <p:spPr bwMode="auto">
            <a:xfrm>
              <a:off x="5401811" y="3376287"/>
              <a:ext cx="0" cy="779038"/>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6" name="Straight Connector 45"/>
            <p:cNvCxnSpPr>
              <a:stCxn id="41" idx="1"/>
            </p:cNvCxnSpPr>
            <p:nvPr/>
          </p:nvCxnSpPr>
          <p:spPr bwMode="auto">
            <a:xfrm>
              <a:off x="4977938" y="3765806"/>
              <a:ext cx="1270462" cy="205"/>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1" name="Straight Connector 50"/>
            <p:cNvCxnSpPr/>
            <p:nvPr/>
          </p:nvCxnSpPr>
          <p:spPr bwMode="auto">
            <a:xfrm>
              <a:off x="5834148" y="3376287"/>
              <a:ext cx="0" cy="779038"/>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sp>
        <p:nvSpPr>
          <p:cNvPr id="75" name="Content Placeholder 2"/>
          <p:cNvSpPr>
            <a:spLocks noGrp="1"/>
          </p:cNvSpPr>
          <p:nvPr>
            <p:ph sz="quarter" idx="10"/>
          </p:nvPr>
        </p:nvSpPr>
        <p:spPr>
          <a:xfrm>
            <a:off x="533400" y="1504950"/>
            <a:ext cx="8077200" cy="533400"/>
          </a:xfrm>
        </p:spPr>
        <p:txBody>
          <a:bodyPr/>
          <a:lstStyle/>
          <a:p>
            <a:r>
              <a:rPr lang="en-US" dirty="0" smtClean="0"/>
              <a:t>May find an intersection in a different cell</a:t>
            </a:r>
            <a:endParaRPr lang="en-US" dirty="0"/>
          </a:p>
        </p:txBody>
      </p:sp>
      <p:sp>
        <p:nvSpPr>
          <p:cNvPr id="3" name="Freeform 2"/>
          <p:cNvSpPr/>
          <p:nvPr/>
        </p:nvSpPr>
        <p:spPr bwMode="auto">
          <a:xfrm rot="777678">
            <a:off x="4714240" y="2529840"/>
            <a:ext cx="1798320" cy="1778000"/>
          </a:xfrm>
          <a:custGeom>
            <a:avLst/>
            <a:gdLst>
              <a:gd name="connsiteX0" fmla="*/ 0 w 1798320"/>
              <a:gd name="connsiteY0" fmla="*/ 264160 h 1778000"/>
              <a:gd name="connsiteX1" fmla="*/ 203200 w 1798320"/>
              <a:gd name="connsiteY1" fmla="*/ 0 h 1778000"/>
              <a:gd name="connsiteX2" fmla="*/ 1341120 w 1798320"/>
              <a:gd name="connsiteY2" fmla="*/ 71120 h 1778000"/>
              <a:gd name="connsiteX3" fmla="*/ 1798320 w 1798320"/>
              <a:gd name="connsiteY3" fmla="*/ 741680 h 1778000"/>
              <a:gd name="connsiteX4" fmla="*/ 1178560 w 1798320"/>
              <a:gd name="connsiteY4" fmla="*/ 1778000 h 1778000"/>
              <a:gd name="connsiteX5" fmla="*/ 965200 w 1798320"/>
              <a:gd name="connsiteY5" fmla="*/ 1463040 h 1778000"/>
              <a:gd name="connsiteX6" fmla="*/ 1056640 w 1798320"/>
              <a:gd name="connsiteY6" fmla="*/ 975360 h 1778000"/>
              <a:gd name="connsiteX7" fmla="*/ 609600 w 1798320"/>
              <a:gd name="connsiteY7" fmla="*/ 985520 h 1778000"/>
              <a:gd name="connsiteX8" fmla="*/ 558800 w 1798320"/>
              <a:gd name="connsiteY8" fmla="*/ 518160 h 1778000"/>
              <a:gd name="connsiteX9" fmla="*/ 0 w 1798320"/>
              <a:gd name="connsiteY9" fmla="*/ 26416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8320" h="1778000">
                <a:moveTo>
                  <a:pt x="0" y="264160"/>
                </a:moveTo>
                <a:lnTo>
                  <a:pt x="203200" y="0"/>
                </a:lnTo>
                <a:lnTo>
                  <a:pt x="1341120" y="71120"/>
                </a:lnTo>
                <a:lnTo>
                  <a:pt x="1798320" y="741680"/>
                </a:lnTo>
                <a:lnTo>
                  <a:pt x="1178560" y="1778000"/>
                </a:lnTo>
                <a:lnTo>
                  <a:pt x="965200" y="1463040"/>
                </a:lnTo>
                <a:lnTo>
                  <a:pt x="1056640" y="975360"/>
                </a:lnTo>
                <a:lnTo>
                  <a:pt x="609600" y="985520"/>
                </a:lnTo>
                <a:lnTo>
                  <a:pt x="558800" y="518160"/>
                </a:lnTo>
                <a:lnTo>
                  <a:pt x="0" y="264160"/>
                </a:lnTo>
                <a:close/>
              </a:path>
            </a:pathLst>
          </a:custGeom>
          <a:solidFill>
            <a:srgbClr val="92D050"/>
          </a:solidFill>
          <a:ln w="1905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12" name="Freeform 11"/>
          <p:cNvSpPr/>
          <p:nvPr/>
        </p:nvSpPr>
        <p:spPr bwMode="auto">
          <a:xfrm>
            <a:off x="4714240" y="3454400"/>
            <a:ext cx="690880" cy="853440"/>
          </a:xfrm>
          <a:custGeom>
            <a:avLst/>
            <a:gdLst>
              <a:gd name="connsiteX0" fmla="*/ 0 w 690880"/>
              <a:gd name="connsiteY0" fmla="*/ 243840 h 853440"/>
              <a:gd name="connsiteX1" fmla="*/ 406400 w 690880"/>
              <a:gd name="connsiteY1" fmla="*/ 0 h 853440"/>
              <a:gd name="connsiteX2" fmla="*/ 690880 w 690880"/>
              <a:gd name="connsiteY2" fmla="*/ 203200 h 853440"/>
              <a:gd name="connsiteX3" fmla="*/ 518160 w 690880"/>
              <a:gd name="connsiteY3" fmla="*/ 853440 h 853440"/>
              <a:gd name="connsiteX4" fmla="*/ 314960 w 690880"/>
              <a:gd name="connsiteY4" fmla="*/ 477520 h 853440"/>
              <a:gd name="connsiteX5" fmla="*/ 0 w 690880"/>
              <a:gd name="connsiteY5" fmla="*/ 2438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880" h="853440">
                <a:moveTo>
                  <a:pt x="0" y="243840"/>
                </a:moveTo>
                <a:lnTo>
                  <a:pt x="406400" y="0"/>
                </a:lnTo>
                <a:lnTo>
                  <a:pt x="690880" y="203200"/>
                </a:lnTo>
                <a:lnTo>
                  <a:pt x="518160" y="853440"/>
                </a:lnTo>
                <a:lnTo>
                  <a:pt x="314960" y="477520"/>
                </a:lnTo>
                <a:lnTo>
                  <a:pt x="0" y="243840"/>
                </a:lnTo>
                <a:close/>
              </a:path>
            </a:pathLst>
          </a:custGeom>
          <a:pattFill prst="openDmnd">
            <a:fgClr>
              <a:schemeClr val="tx1">
                <a:lumMod val="50000"/>
              </a:schemeClr>
            </a:fgClr>
            <a:bgClr>
              <a:srgbClr val="BFF1F1"/>
            </a:bgClr>
          </a:pattFill>
          <a:ln w="19050" cap="flat" cmpd="sng" algn="ctr">
            <a:solidFill>
              <a:srgbClr val="000000"/>
            </a:solidFill>
            <a:prstDash val="solid"/>
            <a:round/>
            <a:headEnd type="none" w="med" len="med"/>
            <a:tailEnd type="none" w="med" len="med"/>
          </a:ln>
          <a:effectLst/>
        </p:spPr>
        <p:txBody>
          <a:bodyPr rtlCol="0" anchor="ctr"/>
          <a:lstStyle/>
          <a:p>
            <a:pPr algn="ctr"/>
            <a:endParaRPr lang="en-US"/>
          </a:p>
        </p:txBody>
      </p:sp>
      <p:cxnSp>
        <p:nvCxnSpPr>
          <p:cNvPr id="19" name="Straight Arrow Connector 18"/>
          <p:cNvCxnSpPr/>
          <p:nvPr/>
        </p:nvCxnSpPr>
        <p:spPr bwMode="auto">
          <a:xfrm>
            <a:off x="3200400" y="2686050"/>
            <a:ext cx="3657600" cy="1943100"/>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5" name="Oval 24"/>
          <p:cNvSpPr/>
          <p:nvPr/>
        </p:nvSpPr>
        <p:spPr bwMode="auto">
          <a:xfrm>
            <a:off x="3128010" y="2621280"/>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3105628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duplicate tests</a:t>
            </a:r>
          </a:p>
        </p:txBody>
      </p:sp>
      <p:sp>
        <p:nvSpPr>
          <p:cNvPr id="4" name="Slide Number Placeholder 3"/>
          <p:cNvSpPr>
            <a:spLocks noGrp="1"/>
          </p:cNvSpPr>
          <p:nvPr>
            <p:ph type="sldNum" sz="quarter" idx="11"/>
          </p:nvPr>
        </p:nvSpPr>
        <p:spPr/>
        <p:txBody>
          <a:bodyPr/>
          <a:lstStyle/>
          <a:p>
            <a:fld id="{C99FFD53-9629-4009-892B-34DB58648257}" type="slidenum">
              <a:rPr lang="en-US" smtClean="0"/>
              <a:pPr/>
              <a:t>43</a:t>
            </a:fld>
            <a:endParaRPr lang="en-US"/>
          </a:p>
        </p:txBody>
      </p:sp>
      <p:grpSp>
        <p:nvGrpSpPr>
          <p:cNvPr id="6" name="Group 15"/>
          <p:cNvGrpSpPr/>
          <p:nvPr/>
        </p:nvGrpSpPr>
        <p:grpSpPr>
          <a:xfrm>
            <a:off x="7010400" y="3105150"/>
            <a:ext cx="1143000" cy="1252954"/>
            <a:chOff x="7010400" y="3105150"/>
            <a:chExt cx="1143000" cy="1252954"/>
          </a:xfrm>
        </p:grpSpPr>
        <p:cxnSp>
          <p:nvCxnSpPr>
            <p:cNvPr id="7" name="Straight Arrow Connector 6"/>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0" name="TextBox 9"/>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grpSp>
        <p:nvGrpSpPr>
          <p:cNvPr id="74" name="Group 73"/>
          <p:cNvGrpSpPr/>
          <p:nvPr/>
        </p:nvGrpSpPr>
        <p:grpSpPr>
          <a:xfrm>
            <a:off x="2928488" y="2245475"/>
            <a:ext cx="3700912" cy="2269375"/>
            <a:chOff x="4977938" y="3376286"/>
            <a:chExt cx="1270462" cy="779039"/>
          </a:xfrm>
        </p:grpSpPr>
        <p:sp>
          <p:nvSpPr>
            <p:cNvPr id="41" name="Rectangle 40"/>
            <p:cNvSpPr/>
            <p:nvPr/>
          </p:nvSpPr>
          <p:spPr bwMode="auto">
            <a:xfrm>
              <a:off x="4977938" y="3376287"/>
              <a:ext cx="1270461" cy="77903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Rectangle 42"/>
            <p:cNvSpPr/>
            <p:nvPr/>
          </p:nvSpPr>
          <p:spPr bwMode="auto">
            <a:xfrm>
              <a:off x="4977938" y="3376286"/>
              <a:ext cx="1270462" cy="779039"/>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5" name="Straight Connector 44"/>
            <p:cNvCxnSpPr/>
            <p:nvPr/>
          </p:nvCxnSpPr>
          <p:spPr bwMode="auto">
            <a:xfrm>
              <a:off x="5401811" y="3376287"/>
              <a:ext cx="0" cy="779038"/>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46" name="Straight Connector 45"/>
            <p:cNvCxnSpPr>
              <a:stCxn id="41" idx="1"/>
            </p:cNvCxnSpPr>
            <p:nvPr/>
          </p:nvCxnSpPr>
          <p:spPr bwMode="auto">
            <a:xfrm>
              <a:off x="4977938" y="3765806"/>
              <a:ext cx="1270462" cy="205"/>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51" name="Straight Connector 50"/>
            <p:cNvCxnSpPr/>
            <p:nvPr/>
          </p:nvCxnSpPr>
          <p:spPr bwMode="auto">
            <a:xfrm>
              <a:off x="5834148" y="3376287"/>
              <a:ext cx="0" cy="779038"/>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sp>
        <p:nvSpPr>
          <p:cNvPr id="75" name="Content Placeholder 2"/>
          <p:cNvSpPr>
            <a:spLocks noGrp="1"/>
          </p:cNvSpPr>
          <p:nvPr>
            <p:ph sz="quarter" idx="10"/>
          </p:nvPr>
        </p:nvSpPr>
        <p:spPr>
          <a:xfrm>
            <a:off x="533400" y="1504950"/>
            <a:ext cx="8077200" cy="533400"/>
          </a:xfrm>
        </p:spPr>
        <p:txBody>
          <a:bodyPr/>
          <a:lstStyle/>
          <a:p>
            <a:r>
              <a:rPr lang="en-US" dirty="0" smtClean="0"/>
              <a:t>Batch ray tests as optimization strategy</a:t>
            </a:r>
            <a:endParaRPr lang="en-US" dirty="0"/>
          </a:p>
        </p:txBody>
      </p:sp>
      <p:sp>
        <p:nvSpPr>
          <p:cNvPr id="3" name="Freeform 2"/>
          <p:cNvSpPr/>
          <p:nvPr/>
        </p:nvSpPr>
        <p:spPr bwMode="auto">
          <a:xfrm rot="777678">
            <a:off x="4714240" y="2529840"/>
            <a:ext cx="1798320" cy="1778000"/>
          </a:xfrm>
          <a:custGeom>
            <a:avLst/>
            <a:gdLst>
              <a:gd name="connsiteX0" fmla="*/ 0 w 1798320"/>
              <a:gd name="connsiteY0" fmla="*/ 264160 h 1778000"/>
              <a:gd name="connsiteX1" fmla="*/ 203200 w 1798320"/>
              <a:gd name="connsiteY1" fmla="*/ 0 h 1778000"/>
              <a:gd name="connsiteX2" fmla="*/ 1341120 w 1798320"/>
              <a:gd name="connsiteY2" fmla="*/ 71120 h 1778000"/>
              <a:gd name="connsiteX3" fmla="*/ 1798320 w 1798320"/>
              <a:gd name="connsiteY3" fmla="*/ 741680 h 1778000"/>
              <a:gd name="connsiteX4" fmla="*/ 1178560 w 1798320"/>
              <a:gd name="connsiteY4" fmla="*/ 1778000 h 1778000"/>
              <a:gd name="connsiteX5" fmla="*/ 965200 w 1798320"/>
              <a:gd name="connsiteY5" fmla="*/ 1463040 h 1778000"/>
              <a:gd name="connsiteX6" fmla="*/ 1056640 w 1798320"/>
              <a:gd name="connsiteY6" fmla="*/ 975360 h 1778000"/>
              <a:gd name="connsiteX7" fmla="*/ 609600 w 1798320"/>
              <a:gd name="connsiteY7" fmla="*/ 985520 h 1778000"/>
              <a:gd name="connsiteX8" fmla="*/ 558800 w 1798320"/>
              <a:gd name="connsiteY8" fmla="*/ 518160 h 1778000"/>
              <a:gd name="connsiteX9" fmla="*/ 0 w 1798320"/>
              <a:gd name="connsiteY9" fmla="*/ 26416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8320" h="1778000">
                <a:moveTo>
                  <a:pt x="0" y="264160"/>
                </a:moveTo>
                <a:lnTo>
                  <a:pt x="203200" y="0"/>
                </a:lnTo>
                <a:lnTo>
                  <a:pt x="1341120" y="71120"/>
                </a:lnTo>
                <a:lnTo>
                  <a:pt x="1798320" y="741680"/>
                </a:lnTo>
                <a:lnTo>
                  <a:pt x="1178560" y="1778000"/>
                </a:lnTo>
                <a:lnTo>
                  <a:pt x="965200" y="1463040"/>
                </a:lnTo>
                <a:lnTo>
                  <a:pt x="1056640" y="975360"/>
                </a:lnTo>
                <a:lnTo>
                  <a:pt x="609600" y="985520"/>
                </a:lnTo>
                <a:lnTo>
                  <a:pt x="558800" y="518160"/>
                </a:lnTo>
                <a:lnTo>
                  <a:pt x="0" y="264160"/>
                </a:lnTo>
                <a:close/>
              </a:path>
            </a:pathLst>
          </a:custGeom>
          <a:solidFill>
            <a:srgbClr val="92D050"/>
          </a:solidFill>
          <a:ln w="1905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12" name="Freeform 11"/>
          <p:cNvSpPr/>
          <p:nvPr/>
        </p:nvSpPr>
        <p:spPr bwMode="auto">
          <a:xfrm>
            <a:off x="4714240" y="3454400"/>
            <a:ext cx="690880" cy="853440"/>
          </a:xfrm>
          <a:custGeom>
            <a:avLst/>
            <a:gdLst>
              <a:gd name="connsiteX0" fmla="*/ 0 w 690880"/>
              <a:gd name="connsiteY0" fmla="*/ 243840 h 853440"/>
              <a:gd name="connsiteX1" fmla="*/ 406400 w 690880"/>
              <a:gd name="connsiteY1" fmla="*/ 0 h 853440"/>
              <a:gd name="connsiteX2" fmla="*/ 690880 w 690880"/>
              <a:gd name="connsiteY2" fmla="*/ 203200 h 853440"/>
              <a:gd name="connsiteX3" fmla="*/ 518160 w 690880"/>
              <a:gd name="connsiteY3" fmla="*/ 853440 h 853440"/>
              <a:gd name="connsiteX4" fmla="*/ 314960 w 690880"/>
              <a:gd name="connsiteY4" fmla="*/ 477520 h 853440"/>
              <a:gd name="connsiteX5" fmla="*/ 0 w 690880"/>
              <a:gd name="connsiteY5" fmla="*/ 2438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880" h="853440">
                <a:moveTo>
                  <a:pt x="0" y="243840"/>
                </a:moveTo>
                <a:lnTo>
                  <a:pt x="406400" y="0"/>
                </a:lnTo>
                <a:lnTo>
                  <a:pt x="690880" y="203200"/>
                </a:lnTo>
                <a:lnTo>
                  <a:pt x="518160" y="853440"/>
                </a:lnTo>
                <a:lnTo>
                  <a:pt x="314960" y="477520"/>
                </a:lnTo>
                <a:lnTo>
                  <a:pt x="0" y="243840"/>
                </a:lnTo>
                <a:close/>
              </a:path>
            </a:pathLst>
          </a:custGeom>
          <a:pattFill prst="openDmnd">
            <a:fgClr>
              <a:schemeClr val="tx1">
                <a:lumMod val="50000"/>
              </a:schemeClr>
            </a:fgClr>
            <a:bgClr>
              <a:srgbClr val="BFF1F1"/>
            </a:bgClr>
          </a:pattFill>
          <a:ln w="19050" cap="flat" cmpd="sng" algn="ctr">
            <a:solidFill>
              <a:srgbClr val="000000"/>
            </a:solidFill>
            <a:prstDash val="solid"/>
            <a:round/>
            <a:headEnd type="none" w="med" len="med"/>
            <a:tailEnd type="none" w="med" len="med"/>
          </a:ln>
          <a:effectLst/>
        </p:spPr>
        <p:txBody>
          <a:bodyPr rtlCol="0" anchor="ctr"/>
          <a:lstStyle/>
          <a:p>
            <a:pPr algn="ctr"/>
            <a:endParaRPr lang="en-US"/>
          </a:p>
        </p:txBody>
      </p:sp>
      <p:cxnSp>
        <p:nvCxnSpPr>
          <p:cNvPr id="19" name="Straight Arrow Connector 18"/>
          <p:cNvCxnSpPr/>
          <p:nvPr/>
        </p:nvCxnSpPr>
        <p:spPr bwMode="auto">
          <a:xfrm>
            <a:off x="3200400" y="2686050"/>
            <a:ext cx="3657600" cy="1943100"/>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5" name="Oval 24"/>
          <p:cNvSpPr/>
          <p:nvPr/>
        </p:nvSpPr>
        <p:spPr bwMode="auto">
          <a:xfrm>
            <a:off x="3128010" y="2621280"/>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0" name="Straight Arrow Connector 19"/>
          <p:cNvCxnSpPr/>
          <p:nvPr/>
        </p:nvCxnSpPr>
        <p:spPr bwMode="auto">
          <a:xfrm>
            <a:off x="3352800" y="2522220"/>
            <a:ext cx="3813252" cy="1421130"/>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1" name="Oval 20"/>
          <p:cNvSpPr/>
          <p:nvPr/>
        </p:nvSpPr>
        <p:spPr bwMode="auto">
          <a:xfrm>
            <a:off x="3280410" y="2457450"/>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3" name="Straight Arrow Connector 22"/>
          <p:cNvCxnSpPr/>
          <p:nvPr/>
        </p:nvCxnSpPr>
        <p:spPr bwMode="auto">
          <a:xfrm>
            <a:off x="3498494" y="3065736"/>
            <a:ext cx="3813252" cy="1421130"/>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4" name="Oval 23"/>
          <p:cNvSpPr/>
          <p:nvPr/>
        </p:nvSpPr>
        <p:spPr bwMode="auto">
          <a:xfrm>
            <a:off x="3426104" y="3000966"/>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3849481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 to array of cells</a:t>
            </a:r>
            <a:endParaRPr lang="en-US" dirty="0"/>
          </a:p>
        </p:txBody>
      </p:sp>
      <p:sp>
        <p:nvSpPr>
          <p:cNvPr id="3" name="Content Placeholder 2"/>
          <p:cNvSpPr>
            <a:spLocks noGrp="1"/>
          </p:cNvSpPr>
          <p:nvPr>
            <p:ph sz="quarter" idx="10"/>
          </p:nvPr>
        </p:nvSpPr>
        <p:spPr/>
        <p:txBody>
          <a:bodyPr/>
          <a:lstStyle/>
          <a:p>
            <a:r>
              <a:rPr lang="en-US" smtClean="0"/>
              <a:t>Does anyone see a problem with this naïve approach?</a:t>
            </a:r>
          </a:p>
          <a:p>
            <a:pPr lvl="1"/>
            <a:r>
              <a:rPr lang="en-US" smtClean="0"/>
              <a:t>Most cells are likely empty</a:t>
            </a:r>
          </a:p>
          <a:p>
            <a:pPr lvl="1"/>
            <a:r>
              <a:rPr lang="en-US" smtClean="0"/>
              <a:t>Doesn’t scale well due in part to large memory requirements</a:t>
            </a:r>
          </a:p>
          <a:p>
            <a:r>
              <a:rPr lang="en-US" smtClean="0"/>
              <a:t>For these reasons, this naïve array of cells approach is often a bad choice in practice</a:t>
            </a:r>
            <a:endParaRPr lang="en-US" dirty="0" smtClean="0"/>
          </a:p>
        </p:txBody>
      </p:sp>
      <p:sp>
        <p:nvSpPr>
          <p:cNvPr id="4" name="Slide Number Placeholder 3"/>
          <p:cNvSpPr>
            <a:spLocks noGrp="1"/>
          </p:cNvSpPr>
          <p:nvPr>
            <p:ph type="sldNum" sz="quarter" idx="11"/>
          </p:nvPr>
        </p:nvSpPr>
        <p:spPr/>
        <p:txBody>
          <a:bodyPr/>
          <a:lstStyle/>
          <a:p>
            <a:fld id="{C99FFD53-9629-4009-892B-34DB58648257}"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Implementation: spatial hash</a:t>
            </a:r>
            <a:endParaRPr lang="en-US" dirty="0"/>
          </a:p>
        </p:txBody>
      </p:sp>
      <p:sp>
        <p:nvSpPr>
          <p:cNvPr id="3" name="Content Placeholder 2"/>
          <p:cNvSpPr>
            <a:spLocks noGrp="1"/>
          </p:cNvSpPr>
          <p:nvPr>
            <p:ph sz="quarter" idx="10"/>
          </p:nvPr>
        </p:nvSpPr>
        <p:spPr/>
        <p:txBody>
          <a:bodyPr/>
          <a:lstStyle/>
          <a:p>
            <a:pPr lvl="0"/>
            <a:r>
              <a:rPr lang="en-US" dirty="0" smtClean="0"/>
              <a:t>Consider the following grid</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0" name="Rectangle 19"/>
          <p:cNvSpPr/>
          <p:nvPr/>
        </p:nvSpPr>
        <p:spPr bwMode="auto">
          <a:xfrm>
            <a:off x="2819400" y="2114550"/>
            <a:ext cx="8382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Rectangle 20"/>
          <p:cNvSpPr/>
          <p:nvPr/>
        </p:nvSpPr>
        <p:spPr bwMode="auto">
          <a:xfrm>
            <a:off x="3669030" y="2114550"/>
            <a:ext cx="86106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Rectangle 21"/>
          <p:cNvSpPr/>
          <p:nvPr/>
        </p:nvSpPr>
        <p:spPr bwMode="auto">
          <a:xfrm>
            <a:off x="4537710" y="2114550"/>
            <a:ext cx="86106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Rectangle 22"/>
          <p:cNvSpPr/>
          <p:nvPr/>
        </p:nvSpPr>
        <p:spPr bwMode="auto">
          <a:xfrm>
            <a:off x="4533900" y="2724150"/>
            <a:ext cx="86106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9" name="Straight Connector 38"/>
          <p:cNvCxnSpPr/>
          <p:nvPr/>
        </p:nvCxnSpPr>
        <p:spPr bwMode="auto">
          <a:xfrm>
            <a:off x="2819400" y="2732539"/>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4" name="Rectangle 23"/>
          <p:cNvSpPr/>
          <p:nvPr/>
        </p:nvSpPr>
        <p:spPr bwMode="auto">
          <a:xfrm>
            <a:off x="2819400" y="3333750"/>
            <a:ext cx="8382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Rectangle 24"/>
          <p:cNvSpPr/>
          <p:nvPr/>
        </p:nvSpPr>
        <p:spPr bwMode="auto">
          <a:xfrm>
            <a:off x="3669030" y="3333750"/>
            <a:ext cx="86106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7" name="Rectangle 26"/>
          <p:cNvSpPr/>
          <p:nvPr/>
        </p:nvSpPr>
        <p:spPr bwMode="auto">
          <a:xfrm>
            <a:off x="5406390" y="3333750"/>
            <a:ext cx="8382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8" name="Straight Connector 17"/>
          <p:cNvCxnSpPr>
            <a:stCxn id="26" idx="1"/>
          </p:cNvCxnSpPr>
          <p:nvPr/>
        </p:nvCxnSpPr>
        <p:spPr bwMode="auto">
          <a:xfrm>
            <a:off x="2819400" y="3333750"/>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8" name="Rectangle 27"/>
          <p:cNvSpPr/>
          <p:nvPr/>
        </p:nvSpPr>
        <p:spPr bwMode="auto">
          <a:xfrm>
            <a:off x="2819400" y="3943350"/>
            <a:ext cx="8382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9" name="Rectangle 28"/>
          <p:cNvSpPr/>
          <p:nvPr/>
        </p:nvSpPr>
        <p:spPr bwMode="auto">
          <a:xfrm>
            <a:off x="3669030" y="3943350"/>
            <a:ext cx="86106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Rectangle 30"/>
          <p:cNvSpPr/>
          <p:nvPr/>
        </p:nvSpPr>
        <p:spPr bwMode="auto">
          <a:xfrm>
            <a:off x="5406390" y="3943350"/>
            <a:ext cx="8382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0" name="Straight Connector 39"/>
          <p:cNvCxnSpPr/>
          <p:nvPr/>
        </p:nvCxnSpPr>
        <p:spPr bwMode="auto">
          <a:xfrm>
            <a:off x="2819400" y="3943350"/>
            <a:ext cx="3429000"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5401811"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7" name="Straight Connector 36"/>
          <p:cNvCxnSpPr/>
          <p:nvPr/>
        </p:nvCxnSpPr>
        <p:spPr bwMode="auto">
          <a:xfrm>
            <a:off x="3665989"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2" name="Straight Connector 31"/>
          <p:cNvCxnSpPr>
            <a:stCxn id="30" idx="0"/>
            <a:endCxn id="30"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3" name="Slide Number Placeholder 32"/>
          <p:cNvSpPr>
            <a:spLocks noGrp="1"/>
          </p:cNvSpPr>
          <p:nvPr>
            <p:ph type="sldNum" sz="quarter" idx="11"/>
          </p:nvPr>
        </p:nvSpPr>
        <p:spPr/>
        <p:txBody>
          <a:bodyPr/>
          <a:lstStyle/>
          <a:p>
            <a:fld id="{C99FFD53-9629-4009-892B-34DB58648257}" type="slidenum">
              <a:rPr lang="en-US" smtClean="0"/>
              <a:pPr/>
              <a:t>45</a:t>
            </a:fld>
            <a:endParaRPr lang="en-US"/>
          </a:p>
        </p:txBody>
      </p: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Regular Pentagon 14"/>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6880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7" grpId="0" animBg="1"/>
      <p:bldP spid="28" grpId="0" animBg="1"/>
      <p:bldP spid="29" grpId="0" animBg="1"/>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spatial hash</a:t>
            </a:r>
          </a:p>
        </p:txBody>
      </p:sp>
      <p:sp>
        <p:nvSpPr>
          <p:cNvPr id="3" name="Content Placeholder 2"/>
          <p:cNvSpPr>
            <a:spLocks noGrp="1"/>
          </p:cNvSpPr>
          <p:nvPr>
            <p:ph sz="quarter" idx="10"/>
          </p:nvPr>
        </p:nvSpPr>
        <p:spPr/>
        <p:txBody>
          <a:bodyPr/>
          <a:lstStyle/>
          <a:p>
            <a:pPr lvl="0"/>
            <a:r>
              <a:rPr lang="en-US" dirty="0" smtClean="0"/>
              <a:t>A multiplicative hash based on cell indices assigns each cell to a bucket</a:t>
            </a:r>
          </a:p>
        </p:txBody>
      </p:sp>
      <p:grpSp>
        <p:nvGrpSpPr>
          <p:cNvPr id="4" name="Group 15"/>
          <p:cNvGrpSpPr/>
          <p:nvPr/>
        </p:nvGrpSpPr>
        <p:grpSpPr>
          <a:xfrm>
            <a:off x="432915" y="3719096"/>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6" name="Rectangle 25"/>
          <p:cNvSpPr/>
          <p:nvPr/>
        </p:nvSpPr>
        <p:spPr bwMode="auto">
          <a:xfrm>
            <a:off x="914400" y="2532059"/>
            <a:ext cx="2374074" cy="168823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 name="Rectangle 19"/>
          <p:cNvSpPr/>
          <p:nvPr/>
        </p:nvSpPr>
        <p:spPr bwMode="auto">
          <a:xfrm>
            <a:off x="914400" y="2532059"/>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Rectangle 20"/>
          <p:cNvSpPr/>
          <p:nvPr/>
        </p:nvSpPr>
        <p:spPr bwMode="auto">
          <a:xfrm>
            <a:off x="1502643" y="2532059"/>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Rectangle 21"/>
          <p:cNvSpPr/>
          <p:nvPr/>
        </p:nvSpPr>
        <p:spPr bwMode="auto">
          <a:xfrm>
            <a:off x="2104075" y="2532059"/>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Rectangle 22"/>
          <p:cNvSpPr/>
          <p:nvPr/>
        </p:nvSpPr>
        <p:spPr bwMode="auto">
          <a:xfrm>
            <a:off x="2101437" y="2954117"/>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9" name="Straight Connector 38"/>
          <p:cNvCxnSpPr/>
          <p:nvPr/>
        </p:nvCxnSpPr>
        <p:spPr bwMode="auto">
          <a:xfrm>
            <a:off x="914400" y="2959925"/>
            <a:ext cx="2374074"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4" name="Rectangle 23"/>
          <p:cNvSpPr/>
          <p:nvPr/>
        </p:nvSpPr>
        <p:spPr bwMode="auto">
          <a:xfrm>
            <a:off x="914400" y="3376174"/>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Rectangle 24"/>
          <p:cNvSpPr/>
          <p:nvPr/>
        </p:nvSpPr>
        <p:spPr bwMode="auto">
          <a:xfrm>
            <a:off x="1502643" y="3376174"/>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7" name="Rectangle 26"/>
          <p:cNvSpPr/>
          <p:nvPr/>
        </p:nvSpPr>
        <p:spPr bwMode="auto">
          <a:xfrm>
            <a:off x="2705507" y="3376174"/>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8" name="Straight Connector 17"/>
          <p:cNvCxnSpPr>
            <a:stCxn id="26" idx="1"/>
          </p:cNvCxnSpPr>
          <p:nvPr/>
        </p:nvCxnSpPr>
        <p:spPr bwMode="auto">
          <a:xfrm>
            <a:off x="914400" y="3376174"/>
            <a:ext cx="2374074"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8" name="Rectangle 27"/>
          <p:cNvSpPr/>
          <p:nvPr/>
        </p:nvSpPr>
        <p:spPr bwMode="auto">
          <a:xfrm>
            <a:off x="914400" y="3798232"/>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9" name="Rectangle 28"/>
          <p:cNvSpPr/>
          <p:nvPr/>
        </p:nvSpPr>
        <p:spPr bwMode="auto">
          <a:xfrm>
            <a:off x="1502643" y="3798232"/>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Rectangle 30"/>
          <p:cNvSpPr/>
          <p:nvPr/>
        </p:nvSpPr>
        <p:spPr bwMode="auto">
          <a:xfrm>
            <a:off x="2705507" y="3798232"/>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0" name="Straight Connector 39"/>
          <p:cNvCxnSpPr/>
          <p:nvPr/>
        </p:nvCxnSpPr>
        <p:spPr bwMode="auto">
          <a:xfrm>
            <a:off x="914400" y="3798232"/>
            <a:ext cx="2374074"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2702337" y="2532059"/>
            <a:ext cx="0" cy="168823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0" name="Rectangle 29"/>
          <p:cNvSpPr/>
          <p:nvPr/>
        </p:nvSpPr>
        <p:spPr bwMode="auto">
          <a:xfrm>
            <a:off x="914400" y="2532059"/>
            <a:ext cx="2374074" cy="168823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7" name="Straight Connector 36"/>
          <p:cNvCxnSpPr/>
          <p:nvPr/>
        </p:nvCxnSpPr>
        <p:spPr bwMode="auto">
          <a:xfrm>
            <a:off x="1500537" y="2532059"/>
            <a:ext cx="0" cy="168823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2" name="Straight Connector 31"/>
          <p:cNvCxnSpPr>
            <a:stCxn id="30" idx="0"/>
            <a:endCxn id="30" idx="2"/>
          </p:cNvCxnSpPr>
          <p:nvPr/>
        </p:nvCxnSpPr>
        <p:spPr bwMode="auto">
          <a:xfrm>
            <a:off x="2101437" y="2532059"/>
            <a:ext cx="0" cy="168823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3" name="Slide Number Placeholder 32"/>
          <p:cNvSpPr>
            <a:spLocks noGrp="1"/>
          </p:cNvSpPr>
          <p:nvPr>
            <p:ph type="sldNum" sz="quarter" idx="11"/>
          </p:nvPr>
        </p:nvSpPr>
        <p:spPr/>
        <p:txBody>
          <a:bodyPr/>
          <a:lstStyle/>
          <a:p>
            <a:fld id="{C99FFD53-9629-4009-892B-34DB58648257}" type="slidenum">
              <a:rPr lang="en-US" smtClean="0"/>
              <a:pPr/>
              <a:t>46</a:t>
            </a:fld>
            <a:endParaRPr lang="en-US"/>
          </a:p>
        </p:txBody>
      </p:sp>
      <p:grpSp>
        <p:nvGrpSpPr>
          <p:cNvPr id="34" name="Group 33"/>
          <p:cNvGrpSpPr/>
          <p:nvPr/>
        </p:nvGrpSpPr>
        <p:grpSpPr>
          <a:xfrm>
            <a:off x="4286250" y="2957512"/>
            <a:ext cx="3600450" cy="300038"/>
            <a:chOff x="2171700" y="4057650"/>
            <a:chExt cx="4114800" cy="342900"/>
          </a:xfrm>
        </p:grpSpPr>
        <p:sp>
          <p:nvSpPr>
            <p:cNvPr id="35" name="Rectangle 34"/>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6" name="Rectangle 35"/>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1" name="Rectangle 40"/>
            <p:cNvSpPr/>
            <p:nvPr/>
          </p:nvSpPr>
          <p:spPr bwMode="auto">
            <a:xfrm>
              <a:off x="28575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2" name="Rectangle 41"/>
            <p:cNvSpPr/>
            <p:nvPr/>
          </p:nvSpPr>
          <p:spPr bwMode="auto">
            <a:xfrm>
              <a:off x="32004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3" name="Rectangle 42"/>
            <p:cNvSpPr/>
            <p:nvPr/>
          </p:nvSpPr>
          <p:spPr bwMode="auto">
            <a:xfrm>
              <a:off x="35433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4" name="Rectangle 43"/>
            <p:cNvSpPr/>
            <p:nvPr/>
          </p:nvSpPr>
          <p:spPr bwMode="auto">
            <a:xfrm>
              <a:off x="38862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5" name="Rectangle 44"/>
            <p:cNvSpPr/>
            <p:nvPr/>
          </p:nvSpPr>
          <p:spPr bwMode="auto">
            <a:xfrm>
              <a:off x="42291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6" name="Rectangle 45"/>
            <p:cNvSpPr/>
            <p:nvPr/>
          </p:nvSpPr>
          <p:spPr bwMode="auto">
            <a:xfrm>
              <a:off x="45720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7" name="Rectangle 46"/>
            <p:cNvSpPr/>
            <p:nvPr/>
          </p:nvSpPr>
          <p:spPr bwMode="auto">
            <a:xfrm>
              <a:off x="49149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8" name="Rectangle 47"/>
            <p:cNvSpPr/>
            <p:nvPr/>
          </p:nvSpPr>
          <p:spPr bwMode="auto">
            <a:xfrm>
              <a:off x="52578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9" name="Rectangle 48"/>
            <p:cNvSpPr/>
            <p:nvPr/>
          </p:nvSpPr>
          <p:spPr bwMode="auto">
            <a:xfrm>
              <a:off x="5600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0" name="Rectangle 49"/>
            <p:cNvSpPr/>
            <p:nvPr/>
          </p:nvSpPr>
          <p:spPr bwMode="auto">
            <a:xfrm>
              <a:off x="5943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NB</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7" name="TextBox 6"/>
          <p:cNvSpPr txBox="1"/>
          <p:nvPr/>
        </p:nvSpPr>
        <p:spPr>
          <a:xfrm>
            <a:off x="2034468" y="3843708"/>
            <a:ext cx="733671" cy="338554"/>
          </a:xfrm>
          <a:prstGeom prst="rect">
            <a:avLst/>
          </a:prstGeom>
          <a:noFill/>
        </p:spPr>
        <p:txBody>
          <a:bodyPr wrap="square" rtlCol="0">
            <a:spAutoFit/>
          </a:bodyPr>
          <a:lstStyle/>
          <a:p>
            <a:pPr algn="ctr"/>
            <a:r>
              <a:rPr lang="en-US" sz="1600" dirty="0" smtClean="0">
                <a:solidFill>
                  <a:srgbClr val="002060"/>
                </a:solidFill>
              </a:rPr>
              <a:t>(2,0)</a:t>
            </a:r>
          </a:p>
        </p:txBody>
      </p:sp>
      <p:sp>
        <p:nvSpPr>
          <p:cNvPr id="51" name="TextBox 50"/>
          <p:cNvSpPr txBox="1"/>
          <p:nvPr/>
        </p:nvSpPr>
        <p:spPr>
          <a:xfrm>
            <a:off x="2034468" y="3413206"/>
            <a:ext cx="733671" cy="338554"/>
          </a:xfrm>
          <a:prstGeom prst="rect">
            <a:avLst/>
          </a:prstGeom>
          <a:noFill/>
        </p:spPr>
        <p:txBody>
          <a:bodyPr wrap="square" rtlCol="0">
            <a:spAutoFit/>
          </a:bodyPr>
          <a:lstStyle/>
          <a:p>
            <a:pPr algn="ctr"/>
            <a:r>
              <a:rPr lang="en-US" sz="1600" dirty="0" smtClean="0">
                <a:solidFill>
                  <a:srgbClr val="002060"/>
                </a:solidFill>
              </a:rPr>
              <a:t>(2,1)</a:t>
            </a:r>
          </a:p>
        </p:txBody>
      </p:sp>
      <p:sp>
        <p:nvSpPr>
          <p:cNvPr id="52" name="TextBox 51"/>
          <p:cNvSpPr txBox="1"/>
          <p:nvPr/>
        </p:nvSpPr>
        <p:spPr>
          <a:xfrm>
            <a:off x="842246" y="3004182"/>
            <a:ext cx="733671" cy="338554"/>
          </a:xfrm>
          <a:prstGeom prst="rect">
            <a:avLst/>
          </a:prstGeom>
          <a:noFill/>
        </p:spPr>
        <p:txBody>
          <a:bodyPr wrap="square" rtlCol="0">
            <a:spAutoFit/>
          </a:bodyPr>
          <a:lstStyle/>
          <a:p>
            <a:pPr algn="ctr"/>
            <a:r>
              <a:rPr lang="en-US" sz="1600" dirty="0" smtClean="0">
                <a:solidFill>
                  <a:srgbClr val="002060"/>
                </a:solidFill>
              </a:rPr>
              <a:t>(0,2)</a:t>
            </a:r>
          </a:p>
        </p:txBody>
      </p:sp>
      <p:sp>
        <p:nvSpPr>
          <p:cNvPr id="53" name="TextBox 52"/>
          <p:cNvSpPr txBox="1"/>
          <p:nvPr/>
        </p:nvSpPr>
        <p:spPr>
          <a:xfrm>
            <a:off x="1438104" y="3005884"/>
            <a:ext cx="733671" cy="338554"/>
          </a:xfrm>
          <a:prstGeom prst="rect">
            <a:avLst/>
          </a:prstGeom>
          <a:noFill/>
        </p:spPr>
        <p:txBody>
          <a:bodyPr wrap="square" rtlCol="0">
            <a:spAutoFit/>
          </a:bodyPr>
          <a:lstStyle/>
          <a:p>
            <a:pPr algn="ctr"/>
            <a:r>
              <a:rPr lang="en-US" sz="1600" dirty="0" smtClean="0">
                <a:solidFill>
                  <a:srgbClr val="002060"/>
                </a:solidFill>
              </a:rPr>
              <a:t>(1,2)</a:t>
            </a:r>
          </a:p>
        </p:txBody>
      </p:sp>
      <p:sp>
        <p:nvSpPr>
          <p:cNvPr id="54" name="TextBox 53"/>
          <p:cNvSpPr txBox="1"/>
          <p:nvPr/>
        </p:nvSpPr>
        <p:spPr>
          <a:xfrm>
            <a:off x="2630907" y="3007586"/>
            <a:ext cx="733671" cy="338554"/>
          </a:xfrm>
          <a:prstGeom prst="rect">
            <a:avLst/>
          </a:prstGeom>
          <a:noFill/>
        </p:spPr>
        <p:txBody>
          <a:bodyPr wrap="square" rtlCol="0">
            <a:spAutoFit/>
          </a:bodyPr>
          <a:lstStyle/>
          <a:p>
            <a:pPr algn="ctr"/>
            <a:r>
              <a:rPr lang="en-US" sz="1600" dirty="0" smtClean="0">
                <a:solidFill>
                  <a:srgbClr val="002060"/>
                </a:solidFill>
              </a:rPr>
              <a:t>(3,2)</a:t>
            </a:r>
          </a:p>
        </p:txBody>
      </p:sp>
      <p:sp>
        <p:nvSpPr>
          <p:cNvPr id="55" name="TextBox 54"/>
          <p:cNvSpPr txBox="1"/>
          <p:nvPr/>
        </p:nvSpPr>
        <p:spPr>
          <a:xfrm>
            <a:off x="2637213" y="2581936"/>
            <a:ext cx="733671" cy="338554"/>
          </a:xfrm>
          <a:prstGeom prst="rect">
            <a:avLst/>
          </a:prstGeom>
          <a:noFill/>
        </p:spPr>
        <p:txBody>
          <a:bodyPr wrap="square" rtlCol="0">
            <a:spAutoFit/>
          </a:bodyPr>
          <a:lstStyle/>
          <a:p>
            <a:pPr algn="ctr"/>
            <a:r>
              <a:rPr lang="en-US" sz="1600" dirty="0" smtClean="0">
                <a:solidFill>
                  <a:srgbClr val="002060"/>
                </a:solidFill>
              </a:rPr>
              <a:t>(3,3)</a:t>
            </a:r>
          </a:p>
        </p:txBody>
      </p:sp>
      <p:sp>
        <p:nvSpPr>
          <p:cNvPr id="12" name="Freeform 11"/>
          <p:cNvSpPr/>
          <p:nvPr/>
        </p:nvSpPr>
        <p:spPr bwMode="auto">
          <a:xfrm>
            <a:off x="2539092" y="3200401"/>
            <a:ext cx="4734786" cy="1306919"/>
          </a:xfrm>
          <a:custGeom>
            <a:avLst/>
            <a:gdLst>
              <a:gd name="connsiteX0" fmla="*/ 0 w 4779903"/>
              <a:gd name="connsiteY0" fmla="*/ 1379764 h 2134979"/>
              <a:gd name="connsiteX1" fmla="*/ 1779814 w 4779903"/>
              <a:gd name="connsiteY1" fmla="*/ 2106386 h 2134979"/>
              <a:gd name="connsiteX2" fmla="*/ 4474028 w 4779903"/>
              <a:gd name="connsiteY2" fmla="*/ 506186 h 2134979"/>
              <a:gd name="connsiteX3" fmla="*/ 4604657 w 4779903"/>
              <a:gd name="connsiteY3" fmla="*/ 0 h 2134979"/>
              <a:gd name="connsiteX0" fmla="*/ 0 w 4779903"/>
              <a:gd name="connsiteY0" fmla="*/ 1379764 h 2136167"/>
              <a:gd name="connsiteX1" fmla="*/ 1779814 w 4779903"/>
              <a:gd name="connsiteY1" fmla="*/ 2106386 h 2136167"/>
              <a:gd name="connsiteX2" fmla="*/ 4474028 w 4779903"/>
              <a:gd name="connsiteY2" fmla="*/ 506186 h 2136167"/>
              <a:gd name="connsiteX3" fmla="*/ 4604657 w 4779903"/>
              <a:gd name="connsiteY3" fmla="*/ 0 h 2136167"/>
              <a:gd name="connsiteX0" fmla="*/ 0 w 4726796"/>
              <a:gd name="connsiteY0" fmla="*/ 1379764 h 1800832"/>
              <a:gd name="connsiteX1" fmla="*/ 2661557 w 4726796"/>
              <a:gd name="connsiteY1" fmla="*/ 1722664 h 1800832"/>
              <a:gd name="connsiteX2" fmla="*/ 4474028 w 4726796"/>
              <a:gd name="connsiteY2" fmla="*/ 506186 h 1800832"/>
              <a:gd name="connsiteX3" fmla="*/ 4604657 w 4726796"/>
              <a:gd name="connsiteY3" fmla="*/ 0 h 1800832"/>
              <a:gd name="connsiteX0" fmla="*/ 0 w 4726796"/>
              <a:gd name="connsiteY0" fmla="*/ 1379764 h 1840746"/>
              <a:gd name="connsiteX1" fmla="*/ 2661557 w 4726796"/>
              <a:gd name="connsiteY1" fmla="*/ 1722664 h 1840746"/>
              <a:gd name="connsiteX2" fmla="*/ 4474028 w 4726796"/>
              <a:gd name="connsiteY2" fmla="*/ 506186 h 1840746"/>
              <a:gd name="connsiteX3" fmla="*/ 4604657 w 4726796"/>
              <a:gd name="connsiteY3" fmla="*/ 0 h 1840746"/>
              <a:gd name="connsiteX0" fmla="*/ 0 w 4661389"/>
              <a:gd name="connsiteY0" fmla="*/ 1379764 h 1840746"/>
              <a:gd name="connsiteX1" fmla="*/ 2661557 w 4661389"/>
              <a:gd name="connsiteY1" fmla="*/ 1722664 h 1840746"/>
              <a:gd name="connsiteX2" fmla="*/ 4474028 w 4661389"/>
              <a:gd name="connsiteY2" fmla="*/ 506186 h 1840746"/>
              <a:gd name="connsiteX3" fmla="*/ 4604657 w 4661389"/>
              <a:gd name="connsiteY3" fmla="*/ 0 h 1840746"/>
              <a:gd name="connsiteX0" fmla="*/ 0 w 4606394"/>
              <a:gd name="connsiteY0" fmla="*/ 1379764 h 1754268"/>
              <a:gd name="connsiteX1" fmla="*/ 2661557 w 4606394"/>
              <a:gd name="connsiteY1" fmla="*/ 1722664 h 1754268"/>
              <a:gd name="connsiteX2" fmla="*/ 4327070 w 4606394"/>
              <a:gd name="connsiteY2" fmla="*/ 1134836 h 1754268"/>
              <a:gd name="connsiteX3" fmla="*/ 4604657 w 4606394"/>
              <a:gd name="connsiteY3" fmla="*/ 0 h 1754268"/>
              <a:gd name="connsiteX0" fmla="*/ 0 w 4604657"/>
              <a:gd name="connsiteY0" fmla="*/ 1379764 h 1838327"/>
              <a:gd name="connsiteX1" fmla="*/ 2661557 w 4604657"/>
              <a:gd name="connsiteY1" fmla="*/ 1722664 h 1838327"/>
              <a:gd name="connsiteX2" fmla="*/ 4604657 w 4604657"/>
              <a:gd name="connsiteY2" fmla="*/ 0 h 1838327"/>
              <a:gd name="connsiteX0" fmla="*/ 0 w 4604657"/>
              <a:gd name="connsiteY0" fmla="*/ 1379764 h 1379764"/>
              <a:gd name="connsiteX1" fmla="*/ 4604657 w 4604657"/>
              <a:gd name="connsiteY1" fmla="*/ 0 h 1379764"/>
              <a:gd name="connsiteX0" fmla="*/ 0 w 4604657"/>
              <a:gd name="connsiteY0" fmla="*/ 1379764 h 1379764"/>
              <a:gd name="connsiteX1" fmla="*/ 4604657 w 4604657"/>
              <a:gd name="connsiteY1" fmla="*/ 0 h 1379764"/>
              <a:gd name="connsiteX0" fmla="*/ 0 w 4604657"/>
              <a:gd name="connsiteY0" fmla="*/ 1379764 h 1559885"/>
              <a:gd name="connsiteX1" fmla="*/ 4604657 w 4604657"/>
              <a:gd name="connsiteY1" fmla="*/ 0 h 1559885"/>
              <a:gd name="connsiteX0" fmla="*/ 0 w 4670387"/>
              <a:gd name="connsiteY0" fmla="*/ 1379764 h 1656184"/>
              <a:gd name="connsiteX1" fmla="*/ 4604657 w 4670387"/>
              <a:gd name="connsiteY1" fmla="*/ 0 h 1656184"/>
              <a:gd name="connsiteX0" fmla="*/ 0 w 4889760"/>
              <a:gd name="connsiteY0" fmla="*/ 1379764 h 1651412"/>
              <a:gd name="connsiteX1" fmla="*/ 4604657 w 4889760"/>
              <a:gd name="connsiteY1" fmla="*/ 0 h 1651412"/>
              <a:gd name="connsiteX0" fmla="*/ 0 w 4734786"/>
              <a:gd name="connsiteY0" fmla="*/ 947057 h 1306919"/>
              <a:gd name="connsiteX1" fmla="*/ 4376057 w 4734786"/>
              <a:gd name="connsiteY1" fmla="*/ 0 h 1306919"/>
            </a:gdLst>
            <a:ahLst/>
            <a:cxnLst>
              <a:cxn ang="0">
                <a:pos x="connsiteX0" y="connsiteY0"/>
              </a:cxn>
              <a:cxn ang="0">
                <a:pos x="connsiteX1" y="connsiteY1"/>
              </a:cxn>
            </a:cxnLst>
            <a:rect l="l" t="t" r="r" b="b"/>
            <a:pathLst>
              <a:path w="4734786" h="1306919">
                <a:moveTo>
                  <a:pt x="0" y="947057"/>
                </a:moveTo>
                <a:cubicBezTo>
                  <a:pt x="6482443" y="1687286"/>
                  <a:pt x="4449535" y="1243693"/>
                  <a:pt x="4376057" y="0"/>
                </a:cubicBezTo>
              </a:path>
            </a:pathLst>
          </a:custGeom>
          <a:noFill/>
          <a:ln w="19050" cap="flat" cmpd="sng" algn="ctr">
            <a:solidFill>
              <a:schemeClr val="bg1">
                <a:lumMod val="60000"/>
                <a:lumOff val="40000"/>
              </a:schemeClr>
            </a:solidFill>
            <a:prstDash val="solid"/>
            <a:round/>
            <a:headEnd type="none" w="med" len="med"/>
            <a:tailEnd type="stealth" w="lg" len="lg"/>
          </a:ln>
          <a:effectLst/>
        </p:spPr>
        <p:txBody>
          <a:bodyPr rtlCol="0" anchor="ctr"/>
          <a:lstStyle/>
          <a:p>
            <a:pPr algn="ctr"/>
            <a:endParaRPr lang="en-US" dirty="0"/>
          </a:p>
        </p:txBody>
      </p:sp>
      <p:sp>
        <p:nvSpPr>
          <p:cNvPr id="56" name="Freeform 55"/>
          <p:cNvSpPr/>
          <p:nvPr/>
        </p:nvSpPr>
        <p:spPr bwMode="auto">
          <a:xfrm>
            <a:off x="2593829" y="3218824"/>
            <a:ext cx="2396354" cy="586357"/>
          </a:xfrm>
          <a:custGeom>
            <a:avLst/>
            <a:gdLst>
              <a:gd name="connsiteX0" fmla="*/ 0 w 4779903"/>
              <a:gd name="connsiteY0" fmla="*/ 1379764 h 2134979"/>
              <a:gd name="connsiteX1" fmla="*/ 1779814 w 4779903"/>
              <a:gd name="connsiteY1" fmla="*/ 2106386 h 2134979"/>
              <a:gd name="connsiteX2" fmla="*/ 4474028 w 4779903"/>
              <a:gd name="connsiteY2" fmla="*/ 506186 h 2134979"/>
              <a:gd name="connsiteX3" fmla="*/ 4604657 w 4779903"/>
              <a:gd name="connsiteY3" fmla="*/ 0 h 2134979"/>
              <a:gd name="connsiteX0" fmla="*/ 0 w 4779903"/>
              <a:gd name="connsiteY0" fmla="*/ 1379764 h 2136167"/>
              <a:gd name="connsiteX1" fmla="*/ 1779814 w 4779903"/>
              <a:gd name="connsiteY1" fmla="*/ 2106386 h 2136167"/>
              <a:gd name="connsiteX2" fmla="*/ 4474028 w 4779903"/>
              <a:gd name="connsiteY2" fmla="*/ 506186 h 2136167"/>
              <a:gd name="connsiteX3" fmla="*/ 4604657 w 4779903"/>
              <a:gd name="connsiteY3" fmla="*/ 0 h 2136167"/>
              <a:gd name="connsiteX0" fmla="*/ 0 w 4726796"/>
              <a:gd name="connsiteY0" fmla="*/ 1379764 h 1800832"/>
              <a:gd name="connsiteX1" fmla="*/ 2661557 w 4726796"/>
              <a:gd name="connsiteY1" fmla="*/ 1722664 h 1800832"/>
              <a:gd name="connsiteX2" fmla="*/ 4474028 w 4726796"/>
              <a:gd name="connsiteY2" fmla="*/ 506186 h 1800832"/>
              <a:gd name="connsiteX3" fmla="*/ 4604657 w 4726796"/>
              <a:gd name="connsiteY3" fmla="*/ 0 h 1800832"/>
              <a:gd name="connsiteX0" fmla="*/ 0 w 4726796"/>
              <a:gd name="connsiteY0" fmla="*/ 1379764 h 1840746"/>
              <a:gd name="connsiteX1" fmla="*/ 2661557 w 4726796"/>
              <a:gd name="connsiteY1" fmla="*/ 1722664 h 1840746"/>
              <a:gd name="connsiteX2" fmla="*/ 4474028 w 4726796"/>
              <a:gd name="connsiteY2" fmla="*/ 506186 h 1840746"/>
              <a:gd name="connsiteX3" fmla="*/ 4604657 w 4726796"/>
              <a:gd name="connsiteY3" fmla="*/ 0 h 1840746"/>
              <a:gd name="connsiteX0" fmla="*/ 0 w 4661389"/>
              <a:gd name="connsiteY0" fmla="*/ 1379764 h 1840746"/>
              <a:gd name="connsiteX1" fmla="*/ 2661557 w 4661389"/>
              <a:gd name="connsiteY1" fmla="*/ 1722664 h 1840746"/>
              <a:gd name="connsiteX2" fmla="*/ 4474028 w 4661389"/>
              <a:gd name="connsiteY2" fmla="*/ 506186 h 1840746"/>
              <a:gd name="connsiteX3" fmla="*/ 4604657 w 4661389"/>
              <a:gd name="connsiteY3" fmla="*/ 0 h 1840746"/>
              <a:gd name="connsiteX0" fmla="*/ 0 w 4606394"/>
              <a:gd name="connsiteY0" fmla="*/ 1379764 h 1754268"/>
              <a:gd name="connsiteX1" fmla="*/ 2661557 w 4606394"/>
              <a:gd name="connsiteY1" fmla="*/ 1722664 h 1754268"/>
              <a:gd name="connsiteX2" fmla="*/ 4327070 w 4606394"/>
              <a:gd name="connsiteY2" fmla="*/ 1134836 h 1754268"/>
              <a:gd name="connsiteX3" fmla="*/ 4604657 w 4606394"/>
              <a:gd name="connsiteY3" fmla="*/ 0 h 1754268"/>
              <a:gd name="connsiteX0" fmla="*/ 0 w 4604657"/>
              <a:gd name="connsiteY0" fmla="*/ 1379764 h 1838327"/>
              <a:gd name="connsiteX1" fmla="*/ 2661557 w 4604657"/>
              <a:gd name="connsiteY1" fmla="*/ 1722664 h 1838327"/>
              <a:gd name="connsiteX2" fmla="*/ 4604657 w 4604657"/>
              <a:gd name="connsiteY2" fmla="*/ 0 h 1838327"/>
              <a:gd name="connsiteX0" fmla="*/ 0 w 4604657"/>
              <a:gd name="connsiteY0" fmla="*/ 1379764 h 1379764"/>
              <a:gd name="connsiteX1" fmla="*/ 4604657 w 4604657"/>
              <a:gd name="connsiteY1" fmla="*/ 0 h 1379764"/>
              <a:gd name="connsiteX0" fmla="*/ 0 w 4604657"/>
              <a:gd name="connsiteY0" fmla="*/ 1379764 h 1379764"/>
              <a:gd name="connsiteX1" fmla="*/ 4604657 w 4604657"/>
              <a:gd name="connsiteY1" fmla="*/ 0 h 1379764"/>
              <a:gd name="connsiteX0" fmla="*/ 0 w 4604657"/>
              <a:gd name="connsiteY0" fmla="*/ 1379764 h 1559885"/>
              <a:gd name="connsiteX1" fmla="*/ 4604657 w 4604657"/>
              <a:gd name="connsiteY1" fmla="*/ 0 h 1559885"/>
              <a:gd name="connsiteX0" fmla="*/ 0 w 4670387"/>
              <a:gd name="connsiteY0" fmla="*/ 1379764 h 1656184"/>
              <a:gd name="connsiteX1" fmla="*/ 4604657 w 4670387"/>
              <a:gd name="connsiteY1" fmla="*/ 0 h 1656184"/>
              <a:gd name="connsiteX0" fmla="*/ 0 w 4889760"/>
              <a:gd name="connsiteY0" fmla="*/ 1379764 h 1651412"/>
              <a:gd name="connsiteX1" fmla="*/ 4604657 w 4889760"/>
              <a:gd name="connsiteY1" fmla="*/ 0 h 1651412"/>
              <a:gd name="connsiteX0" fmla="*/ 0 w 3679208"/>
              <a:gd name="connsiteY0" fmla="*/ 996042 h 1343727"/>
              <a:gd name="connsiteX1" fmla="*/ 2367643 w 3679208"/>
              <a:gd name="connsiteY1" fmla="*/ 0 h 1343727"/>
              <a:gd name="connsiteX0" fmla="*/ 0 w 2371969"/>
              <a:gd name="connsiteY0" fmla="*/ 996042 h 996042"/>
              <a:gd name="connsiteX1" fmla="*/ 2367643 w 2371969"/>
              <a:gd name="connsiteY1" fmla="*/ 0 h 996042"/>
              <a:gd name="connsiteX0" fmla="*/ 0 w 2396354"/>
              <a:gd name="connsiteY0" fmla="*/ 522513 h 586357"/>
              <a:gd name="connsiteX1" fmla="*/ 2392136 w 2396354"/>
              <a:gd name="connsiteY1" fmla="*/ 0 h 586357"/>
            </a:gdLst>
            <a:ahLst/>
            <a:cxnLst>
              <a:cxn ang="0">
                <a:pos x="connsiteX0" y="connsiteY0"/>
              </a:cxn>
              <a:cxn ang="0">
                <a:pos x="connsiteX1" y="connsiteY1"/>
              </a:cxn>
            </a:cxnLst>
            <a:rect l="l" t="t" r="r" b="b"/>
            <a:pathLst>
              <a:path w="2396354" h="586357">
                <a:moveTo>
                  <a:pt x="0" y="522513"/>
                </a:moveTo>
                <a:cubicBezTo>
                  <a:pt x="1575708" y="46263"/>
                  <a:pt x="2465614" y="1243693"/>
                  <a:pt x="2392136" y="0"/>
                </a:cubicBezTo>
              </a:path>
            </a:pathLst>
          </a:custGeom>
          <a:noFill/>
          <a:ln w="19050" cap="flat" cmpd="sng" algn="ctr">
            <a:solidFill>
              <a:schemeClr val="bg1">
                <a:lumMod val="60000"/>
                <a:lumOff val="40000"/>
              </a:schemeClr>
            </a:solidFill>
            <a:prstDash val="solid"/>
            <a:round/>
            <a:headEnd type="none" w="med" len="med"/>
            <a:tailEnd type="stealth" w="lg" len="lg"/>
          </a:ln>
          <a:effectLst/>
        </p:spPr>
        <p:txBody>
          <a:bodyPr rtlCol="0" anchor="ctr"/>
          <a:lstStyle/>
          <a:p>
            <a:pPr algn="ctr"/>
            <a:endParaRPr lang="en-US" dirty="0"/>
          </a:p>
        </p:txBody>
      </p:sp>
      <p:sp>
        <p:nvSpPr>
          <p:cNvPr id="57" name="Freeform 56"/>
          <p:cNvSpPr/>
          <p:nvPr/>
        </p:nvSpPr>
        <p:spPr bwMode="auto">
          <a:xfrm>
            <a:off x="2033448" y="2616688"/>
            <a:ext cx="2963635" cy="421100"/>
          </a:xfrm>
          <a:custGeom>
            <a:avLst/>
            <a:gdLst>
              <a:gd name="connsiteX0" fmla="*/ 0 w 4779903"/>
              <a:gd name="connsiteY0" fmla="*/ 1379764 h 2134979"/>
              <a:gd name="connsiteX1" fmla="*/ 1779814 w 4779903"/>
              <a:gd name="connsiteY1" fmla="*/ 2106386 h 2134979"/>
              <a:gd name="connsiteX2" fmla="*/ 4474028 w 4779903"/>
              <a:gd name="connsiteY2" fmla="*/ 506186 h 2134979"/>
              <a:gd name="connsiteX3" fmla="*/ 4604657 w 4779903"/>
              <a:gd name="connsiteY3" fmla="*/ 0 h 2134979"/>
              <a:gd name="connsiteX0" fmla="*/ 0 w 4779903"/>
              <a:gd name="connsiteY0" fmla="*/ 1379764 h 2136167"/>
              <a:gd name="connsiteX1" fmla="*/ 1779814 w 4779903"/>
              <a:gd name="connsiteY1" fmla="*/ 2106386 h 2136167"/>
              <a:gd name="connsiteX2" fmla="*/ 4474028 w 4779903"/>
              <a:gd name="connsiteY2" fmla="*/ 506186 h 2136167"/>
              <a:gd name="connsiteX3" fmla="*/ 4604657 w 4779903"/>
              <a:gd name="connsiteY3" fmla="*/ 0 h 2136167"/>
              <a:gd name="connsiteX0" fmla="*/ 0 w 4726796"/>
              <a:gd name="connsiteY0" fmla="*/ 1379764 h 1800832"/>
              <a:gd name="connsiteX1" fmla="*/ 2661557 w 4726796"/>
              <a:gd name="connsiteY1" fmla="*/ 1722664 h 1800832"/>
              <a:gd name="connsiteX2" fmla="*/ 4474028 w 4726796"/>
              <a:gd name="connsiteY2" fmla="*/ 506186 h 1800832"/>
              <a:gd name="connsiteX3" fmla="*/ 4604657 w 4726796"/>
              <a:gd name="connsiteY3" fmla="*/ 0 h 1800832"/>
              <a:gd name="connsiteX0" fmla="*/ 0 w 4726796"/>
              <a:gd name="connsiteY0" fmla="*/ 1379764 h 1840746"/>
              <a:gd name="connsiteX1" fmla="*/ 2661557 w 4726796"/>
              <a:gd name="connsiteY1" fmla="*/ 1722664 h 1840746"/>
              <a:gd name="connsiteX2" fmla="*/ 4474028 w 4726796"/>
              <a:gd name="connsiteY2" fmla="*/ 506186 h 1840746"/>
              <a:gd name="connsiteX3" fmla="*/ 4604657 w 4726796"/>
              <a:gd name="connsiteY3" fmla="*/ 0 h 1840746"/>
              <a:gd name="connsiteX0" fmla="*/ 0 w 4661389"/>
              <a:gd name="connsiteY0" fmla="*/ 1379764 h 1840746"/>
              <a:gd name="connsiteX1" fmla="*/ 2661557 w 4661389"/>
              <a:gd name="connsiteY1" fmla="*/ 1722664 h 1840746"/>
              <a:gd name="connsiteX2" fmla="*/ 4474028 w 4661389"/>
              <a:gd name="connsiteY2" fmla="*/ 506186 h 1840746"/>
              <a:gd name="connsiteX3" fmla="*/ 4604657 w 4661389"/>
              <a:gd name="connsiteY3" fmla="*/ 0 h 1840746"/>
              <a:gd name="connsiteX0" fmla="*/ 0 w 4606394"/>
              <a:gd name="connsiteY0" fmla="*/ 1379764 h 1754268"/>
              <a:gd name="connsiteX1" fmla="*/ 2661557 w 4606394"/>
              <a:gd name="connsiteY1" fmla="*/ 1722664 h 1754268"/>
              <a:gd name="connsiteX2" fmla="*/ 4327070 w 4606394"/>
              <a:gd name="connsiteY2" fmla="*/ 1134836 h 1754268"/>
              <a:gd name="connsiteX3" fmla="*/ 4604657 w 4606394"/>
              <a:gd name="connsiteY3" fmla="*/ 0 h 1754268"/>
              <a:gd name="connsiteX0" fmla="*/ 0 w 4604657"/>
              <a:gd name="connsiteY0" fmla="*/ 1379764 h 1838327"/>
              <a:gd name="connsiteX1" fmla="*/ 2661557 w 4604657"/>
              <a:gd name="connsiteY1" fmla="*/ 1722664 h 1838327"/>
              <a:gd name="connsiteX2" fmla="*/ 4604657 w 4604657"/>
              <a:gd name="connsiteY2" fmla="*/ 0 h 1838327"/>
              <a:gd name="connsiteX0" fmla="*/ 0 w 4604657"/>
              <a:gd name="connsiteY0" fmla="*/ 1379764 h 1379764"/>
              <a:gd name="connsiteX1" fmla="*/ 4604657 w 4604657"/>
              <a:gd name="connsiteY1" fmla="*/ 0 h 1379764"/>
              <a:gd name="connsiteX0" fmla="*/ 0 w 4604657"/>
              <a:gd name="connsiteY0" fmla="*/ 1379764 h 1379764"/>
              <a:gd name="connsiteX1" fmla="*/ 4604657 w 4604657"/>
              <a:gd name="connsiteY1" fmla="*/ 0 h 1379764"/>
              <a:gd name="connsiteX0" fmla="*/ 0 w 4604657"/>
              <a:gd name="connsiteY0" fmla="*/ 1379764 h 1559885"/>
              <a:gd name="connsiteX1" fmla="*/ 4604657 w 4604657"/>
              <a:gd name="connsiteY1" fmla="*/ 0 h 1559885"/>
              <a:gd name="connsiteX0" fmla="*/ 0 w 4670387"/>
              <a:gd name="connsiteY0" fmla="*/ 1379764 h 1656184"/>
              <a:gd name="connsiteX1" fmla="*/ 4604657 w 4670387"/>
              <a:gd name="connsiteY1" fmla="*/ 0 h 1656184"/>
              <a:gd name="connsiteX0" fmla="*/ 0 w 4889760"/>
              <a:gd name="connsiteY0" fmla="*/ 1379764 h 1651412"/>
              <a:gd name="connsiteX1" fmla="*/ 4604657 w 4889760"/>
              <a:gd name="connsiteY1" fmla="*/ 0 h 1651412"/>
              <a:gd name="connsiteX0" fmla="*/ 0 w 3679208"/>
              <a:gd name="connsiteY0" fmla="*/ 996042 h 1343727"/>
              <a:gd name="connsiteX1" fmla="*/ 2367643 w 3679208"/>
              <a:gd name="connsiteY1" fmla="*/ 0 h 1343727"/>
              <a:gd name="connsiteX0" fmla="*/ 0 w 2371969"/>
              <a:gd name="connsiteY0" fmla="*/ 996042 h 996042"/>
              <a:gd name="connsiteX1" fmla="*/ 2367643 w 2371969"/>
              <a:gd name="connsiteY1" fmla="*/ 0 h 996042"/>
              <a:gd name="connsiteX0" fmla="*/ 0 w 2396354"/>
              <a:gd name="connsiteY0" fmla="*/ 522513 h 586357"/>
              <a:gd name="connsiteX1" fmla="*/ 2392136 w 2396354"/>
              <a:gd name="connsiteY1" fmla="*/ 0 h 586357"/>
              <a:gd name="connsiteX0" fmla="*/ 0 w 2396188"/>
              <a:gd name="connsiteY0" fmla="*/ 522513 h 655268"/>
              <a:gd name="connsiteX1" fmla="*/ 2392136 w 2396188"/>
              <a:gd name="connsiteY1" fmla="*/ 0 h 655268"/>
              <a:gd name="connsiteX0" fmla="*/ 0 w 2392136"/>
              <a:gd name="connsiteY0" fmla="*/ 543934 h 543934"/>
              <a:gd name="connsiteX1" fmla="*/ 2392136 w 2392136"/>
              <a:gd name="connsiteY1" fmla="*/ 21421 h 543934"/>
              <a:gd name="connsiteX0" fmla="*/ 0 w 2914109"/>
              <a:gd name="connsiteY0" fmla="*/ 533368 h 563769"/>
              <a:gd name="connsiteX1" fmla="*/ 2914109 w 2914109"/>
              <a:gd name="connsiteY1" fmla="*/ 500129 h 563769"/>
              <a:gd name="connsiteX2" fmla="*/ 2392136 w 2914109"/>
              <a:gd name="connsiteY2" fmla="*/ 10855 h 563769"/>
              <a:gd name="connsiteX0" fmla="*/ 0 w 2914109"/>
              <a:gd name="connsiteY0" fmla="*/ 554906 h 561783"/>
              <a:gd name="connsiteX1" fmla="*/ 2914109 w 2914109"/>
              <a:gd name="connsiteY1" fmla="*/ 521667 h 561783"/>
              <a:gd name="connsiteX2" fmla="*/ 2392136 w 2914109"/>
              <a:gd name="connsiteY2" fmla="*/ 32393 h 561783"/>
              <a:gd name="connsiteX0" fmla="*/ 0 w 4196443"/>
              <a:gd name="connsiteY0" fmla="*/ 434177 h 441054"/>
              <a:gd name="connsiteX1" fmla="*/ 2914109 w 4196443"/>
              <a:gd name="connsiteY1" fmla="*/ 400938 h 441054"/>
              <a:gd name="connsiteX2" fmla="*/ 4196443 w 4196443"/>
              <a:gd name="connsiteY2" fmla="*/ 50457 h 441054"/>
              <a:gd name="connsiteX0" fmla="*/ 0 w 4196443"/>
              <a:gd name="connsiteY0" fmla="*/ 383720 h 383720"/>
              <a:gd name="connsiteX1" fmla="*/ 4196443 w 4196443"/>
              <a:gd name="connsiteY1" fmla="*/ 0 h 383720"/>
              <a:gd name="connsiteX0" fmla="*/ 0 w 2906485"/>
              <a:gd name="connsiteY0" fmla="*/ 40820 h 40820"/>
              <a:gd name="connsiteX1" fmla="*/ 2906485 w 2906485"/>
              <a:gd name="connsiteY1" fmla="*/ 0 h 40820"/>
              <a:gd name="connsiteX0" fmla="*/ 0 w 2906485"/>
              <a:gd name="connsiteY0" fmla="*/ 306831 h 306831"/>
              <a:gd name="connsiteX1" fmla="*/ 2906485 w 2906485"/>
              <a:gd name="connsiteY1" fmla="*/ 266011 h 306831"/>
              <a:gd name="connsiteX0" fmla="*/ 0 w 2906485"/>
              <a:gd name="connsiteY0" fmla="*/ 301727 h 301859"/>
              <a:gd name="connsiteX1" fmla="*/ 2906485 w 2906485"/>
              <a:gd name="connsiteY1" fmla="*/ 260907 h 301859"/>
              <a:gd name="connsiteX0" fmla="*/ 0 w 2906485"/>
              <a:gd name="connsiteY0" fmla="*/ 439430 h 439520"/>
              <a:gd name="connsiteX1" fmla="*/ 2906485 w 2906485"/>
              <a:gd name="connsiteY1" fmla="*/ 398610 h 439520"/>
              <a:gd name="connsiteX0" fmla="*/ 0 w 2914649"/>
              <a:gd name="connsiteY0" fmla="*/ 402771 h 410937"/>
              <a:gd name="connsiteX1" fmla="*/ 2914649 w 2914649"/>
              <a:gd name="connsiteY1" fmla="*/ 410937 h 410937"/>
              <a:gd name="connsiteX0" fmla="*/ 0 w 2963635"/>
              <a:gd name="connsiteY0" fmla="*/ 421008 h 421100"/>
              <a:gd name="connsiteX1" fmla="*/ 2963635 w 2963635"/>
              <a:gd name="connsiteY1" fmla="*/ 404681 h 421100"/>
            </a:gdLst>
            <a:ahLst/>
            <a:cxnLst>
              <a:cxn ang="0">
                <a:pos x="connsiteX0" y="connsiteY0"/>
              </a:cxn>
              <a:cxn ang="0">
                <a:pos x="connsiteX1" y="connsiteY1"/>
              </a:cxn>
            </a:cxnLst>
            <a:rect l="l" t="t" r="r" b="b"/>
            <a:pathLst>
              <a:path w="2963635" h="421100">
                <a:moveTo>
                  <a:pt x="0" y="421008"/>
                </a:moveTo>
                <a:cubicBezTo>
                  <a:pt x="2079171" y="431893"/>
                  <a:pt x="2876551" y="-520605"/>
                  <a:pt x="2963635" y="404681"/>
                </a:cubicBezTo>
              </a:path>
            </a:pathLst>
          </a:custGeom>
          <a:noFill/>
          <a:ln w="19050" cap="flat" cmpd="sng" algn="ctr">
            <a:solidFill>
              <a:schemeClr val="bg1">
                <a:lumMod val="60000"/>
                <a:lumOff val="40000"/>
              </a:schemeClr>
            </a:solidFill>
            <a:prstDash val="solid"/>
            <a:round/>
            <a:headEnd type="none" w="med" len="med"/>
            <a:tailEnd type="stealth" w="lg" len="lg"/>
          </a:ln>
          <a:effectLst/>
        </p:spPr>
        <p:txBody>
          <a:bodyPr rtlCol="0" anchor="ctr"/>
          <a:lstStyle/>
          <a:p>
            <a:pPr algn="ctr"/>
            <a:endParaRPr lang="en-US" dirty="0"/>
          </a:p>
        </p:txBody>
      </p:sp>
      <p:sp>
        <p:nvSpPr>
          <p:cNvPr id="58" name="Freeform 57"/>
          <p:cNvSpPr/>
          <p:nvPr/>
        </p:nvSpPr>
        <p:spPr bwMode="auto">
          <a:xfrm>
            <a:off x="3205434" y="3045528"/>
            <a:ext cx="1151164" cy="114302"/>
          </a:xfrm>
          <a:custGeom>
            <a:avLst/>
            <a:gdLst>
              <a:gd name="connsiteX0" fmla="*/ 0 w 4779903"/>
              <a:gd name="connsiteY0" fmla="*/ 1379764 h 2134979"/>
              <a:gd name="connsiteX1" fmla="*/ 1779814 w 4779903"/>
              <a:gd name="connsiteY1" fmla="*/ 2106386 h 2134979"/>
              <a:gd name="connsiteX2" fmla="*/ 4474028 w 4779903"/>
              <a:gd name="connsiteY2" fmla="*/ 506186 h 2134979"/>
              <a:gd name="connsiteX3" fmla="*/ 4604657 w 4779903"/>
              <a:gd name="connsiteY3" fmla="*/ 0 h 2134979"/>
              <a:gd name="connsiteX0" fmla="*/ 0 w 4779903"/>
              <a:gd name="connsiteY0" fmla="*/ 1379764 h 2136167"/>
              <a:gd name="connsiteX1" fmla="*/ 1779814 w 4779903"/>
              <a:gd name="connsiteY1" fmla="*/ 2106386 h 2136167"/>
              <a:gd name="connsiteX2" fmla="*/ 4474028 w 4779903"/>
              <a:gd name="connsiteY2" fmla="*/ 506186 h 2136167"/>
              <a:gd name="connsiteX3" fmla="*/ 4604657 w 4779903"/>
              <a:gd name="connsiteY3" fmla="*/ 0 h 2136167"/>
              <a:gd name="connsiteX0" fmla="*/ 0 w 4726796"/>
              <a:gd name="connsiteY0" fmla="*/ 1379764 h 1800832"/>
              <a:gd name="connsiteX1" fmla="*/ 2661557 w 4726796"/>
              <a:gd name="connsiteY1" fmla="*/ 1722664 h 1800832"/>
              <a:gd name="connsiteX2" fmla="*/ 4474028 w 4726796"/>
              <a:gd name="connsiteY2" fmla="*/ 506186 h 1800832"/>
              <a:gd name="connsiteX3" fmla="*/ 4604657 w 4726796"/>
              <a:gd name="connsiteY3" fmla="*/ 0 h 1800832"/>
              <a:gd name="connsiteX0" fmla="*/ 0 w 4726796"/>
              <a:gd name="connsiteY0" fmla="*/ 1379764 h 1840746"/>
              <a:gd name="connsiteX1" fmla="*/ 2661557 w 4726796"/>
              <a:gd name="connsiteY1" fmla="*/ 1722664 h 1840746"/>
              <a:gd name="connsiteX2" fmla="*/ 4474028 w 4726796"/>
              <a:gd name="connsiteY2" fmla="*/ 506186 h 1840746"/>
              <a:gd name="connsiteX3" fmla="*/ 4604657 w 4726796"/>
              <a:gd name="connsiteY3" fmla="*/ 0 h 1840746"/>
              <a:gd name="connsiteX0" fmla="*/ 0 w 4661389"/>
              <a:gd name="connsiteY0" fmla="*/ 1379764 h 1840746"/>
              <a:gd name="connsiteX1" fmla="*/ 2661557 w 4661389"/>
              <a:gd name="connsiteY1" fmla="*/ 1722664 h 1840746"/>
              <a:gd name="connsiteX2" fmla="*/ 4474028 w 4661389"/>
              <a:gd name="connsiteY2" fmla="*/ 506186 h 1840746"/>
              <a:gd name="connsiteX3" fmla="*/ 4604657 w 4661389"/>
              <a:gd name="connsiteY3" fmla="*/ 0 h 1840746"/>
              <a:gd name="connsiteX0" fmla="*/ 0 w 4606394"/>
              <a:gd name="connsiteY0" fmla="*/ 1379764 h 1754268"/>
              <a:gd name="connsiteX1" fmla="*/ 2661557 w 4606394"/>
              <a:gd name="connsiteY1" fmla="*/ 1722664 h 1754268"/>
              <a:gd name="connsiteX2" fmla="*/ 4327070 w 4606394"/>
              <a:gd name="connsiteY2" fmla="*/ 1134836 h 1754268"/>
              <a:gd name="connsiteX3" fmla="*/ 4604657 w 4606394"/>
              <a:gd name="connsiteY3" fmla="*/ 0 h 1754268"/>
              <a:gd name="connsiteX0" fmla="*/ 0 w 4604657"/>
              <a:gd name="connsiteY0" fmla="*/ 1379764 h 1838327"/>
              <a:gd name="connsiteX1" fmla="*/ 2661557 w 4604657"/>
              <a:gd name="connsiteY1" fmla="*/ 1722664 h 1838327"/>
              <a:gd name="connsiteX2" fmla="*/ 4604657 w 4604657"/>
              <a:gd name="connsiteY2" fmla="*/ 0 h 1838327"/>
              <a:gd name="connsiteX0" fmla="*/ 0 w 4604657"/>
              <a:gd name="connsiteY0" fmla="*/ 1379764 h 1379764"/>
              <a:gd name="connsiteX1" fmla="*/ 4604657 w 4604657"/>
              <a:gd name="connsiteY1" fmla="*/ 0 h 1379764"/>
              <a:gd name="connsiteX0" fmla="*/ 0 w 4604657"/>
              <a:gd name="connsiteY0" fmla="*/ 1379764 h 1379764"/>
              <a:gd name="connsiteX1" fmla="*/ 4604657 w 4604657"/>
              <a:gd name="connsiteY1" fmla="*/ 0 h 1379764"/>
              <a:gd name="connsiteX0" fmla="*/ 0 w 4604657"/>
              <a:gd name="connsiteY0" fmla="*/ 1379764 h 1559885"/>
              <a:gd name="connsiteX1" fmla="*/ 4604657 w 4604657"/>
              <a:gd name="connsiteY1" fmla="*/ 0 h 1559885"/>
              <a:gd name="connsiteX0" fmla="*/ 0 w 4670387"/>
              <a:gd name="connsiteY0" fmla="*/ 1379764 h 1656184"/>
              <a:gd name="connsiteX1" fmla="*/ 4604657 w 4670387"/>
              <a:gd name="connsiteY1" fmla="*/ 0 h 1656184"/>
              <a:gd name="connsiteX0" fmla="*/ 0 w 4889760"/>
              <a:gd name="connsiteY0" fmla="*/ 1379764 h 1651412"/>
              <a:gd name="connsiteX1" fmla="*/ 4604657 w 4889760"/>
              <a:gd name="connsiteY1" fmla="*/ 0 h 1651412"/>
              <a:gd name="connsiteX0" fmla="*/ 0 w 3679208"/>
              <a:gd name="connsiteY0" fmla="*/ 996042 h 1343727"/>
              <a:gd name="connsiteX1" fmla="*/ 2367643 w 3679208"/>
              <a:gd name="connsiteY1" fmla="*/ 0 h 1343727"/>
              <a:gd name="connsiteX0" fmla="*/ 0 w 2371969"/>
              <a:gd name="connsiteY0" fmla="*/ 996042 h 996042"/>
              <a:gd name="connsiteX1" fmla="*/ 2367643 w 2371969"/>
              <a:gd name="connsiteY1" fmla="*/ 0 h 996042"/>
              <a:gd name="connsiteX0" fmla="*/ 0 w 2396354"/>
              <a:gd name="connsiteY0" fmla="*/ 522513 h 586357"/>
              <a:gd name="connsiteX1" fmla="*/ 2392136 w 2396354"/>
              <a:gd name="connsiteY1" fmla="*/ 0 h 586357"/>
              <a:gd name="connsiteX0" fmla="*/ 0 w 1212603"/>
              <a:gd name="connsiteY0" fmla="*/ 80949 h 635857"/>
              <a:gd name="connsiteX1" fmla="*/ 1118507 w 1212603"/>
              <a:gd name="connsiteY1" fmla="*/ 195251 h 635857"/>
              <a:gd name="connsiteX0" fmla="*/ 0 w 1118507"/>
              <a:gd name="connsiteY0" fmla="*/ 202063 h 316365"/>
              <a:gd name="connsiteX1" fmla="*/ 1118507 w 1118507"/>
              <a:gd name="connsiteY1" fmla="*/ 316365 h 316365"/>
              <a:gd name="connsiteX0" fmla="*/ 0 w 1118507"/>
              <a:gd name="connsiteY0" fmla="*/ 10065 h 124367"/>
              <a:gd name="connsiteX1" fmla="*/ 1118507 w 1118507"/>
              <a:gd name="connsiteY1" fmla="*/ 124367 h 124367"/>
              <a:gd name="connsiteX0" fmla="*/ 0 w 1118507"/>
              <a:gd name="connsiteY0" fmla="*/ 4520 h 123341"/>
              <a:gd name="connsiteX1" fmla="*/ 1118507 w 1118507"/>
              <a:gd name="connsiteY1" fmla="*/ 118822 h 123341"/>
              <a:gd name="connsiteX0" fmla="*/ 0 w 1118507"/>
              <a:gd name="connsiteY0" fmla="*/ 0 h 118878"/>
              <a:gd name="connsiteX1" fmla="*/ 492988 w 1118507"/>
              <a:gd name="connsiteY1" fmla="*/ 81394 h 118878"/>
              <a:gd name="connsiteX2" fmla="*/ 1118507 w 1118507"/>
              <a:gd name="connsiteY2" fmla="*/ 114302 h 118878"/>
              <a:gd name="connsiteX0" fmla="*/ 0 w 1118507"/>
              <a:gd name="connsiteY0" fmla="*/ 0 h 114302"/>
              <a:gd name="connsiteX1" fmla="*/ 1118507 w 1118507"/>
              <a:gd name="connsiteY1" fmla="*/ 114302 h 114302"/>
              <a:gd name="connsiteX0" fmla="*/ 0 w 1151164"/>
              <a:gd name="connsiteY0" fmla="*/ 0 h 114302"/>
              <a:gd name="connsiteX1" fmla="*/ 1151164 w 1151164"/>
              <a:gd name="connsiteY1" fmla="*/ 114302 h 114302"/>
            </a:gdLst>
            <a:ahLst/>
            <a:cxnLst>
              <a:cxn ang="0">
                <a:pos x="connsiteX0" y="connsiteY0"/>
              </a:cxn>
              <a:cxn ang="0">
                <a:pos x="connsiteX1" y="connsiteY1"/>
              </a:cxn>
            </a:cxnLst>
            <a:rect l="l" t="t" r="r" b="b"/>
            <a:pathLst>
              <a:path w="1151164" h="114302">
                <a:moveTo>
                  <a:pt x="0" y="0"/>
                </a:moveTo>
                <a:lnTo>
                  <a:pt x="1151164" y="114302"/>
                </a:lnTo>
              </a:path>
            </a:pathLst>
          </a:custGeom>
          <a:noFill/>
          <a:ln w="19050" cap="flat" cmpd="sng" algn="ctr">
            <a:solidFill>
              <a:schemeClr val="bg1">
                <a:lumMod val="60000"/>
                <a:lumOff val="40000"/>
              </a:schemeClr>
            </a:solidFill>
            <a:prstDash val="solid"/>
            <a:round/>
            <a:headEnd type="none" w="med" len="med"/>
            <a:tailEnd type="stealth" w="lg" len="lg"/>
          </a:ln>
          <a:effectLst/>
        </p:spPr>
        <p:txBody>
          <a:bodyPr rtlCol="0" anchor="ctr"/>
          <a:lstStyle/>
          <a:p>
            <a:pPr algn="ctr"/>
            <a:endParaRPr lang="en-US" dirty="0"/>
          </a:p>
        </p:txBody>
      </p:sp>
      <p:sp>
        <p:nvSpPr>
          <p:cNvPr id="59" name="Freeform 58"/>
          <p:cNvSpPr/>
          <p:nvPr/>
        </p:nvSpPr>
        <p:spPr bwMode="auto">
          <a:xfrm>
            <a:off x="3150396" y="2479901"/>
            <a:ext cx="3477985" cy="563635"/>
          </a:xfrm>
          <a:custGeom>
            <a:avLst/>
            <a:gdLst>
              <a:gd name="connsiteX0" fmla="*/ 0 w 4779903"/>
              <a:gd name="connsiteY0" fmla="*/ 1379764 h 2134979"/>
              <a:gd name="connsiteX1" fmla="*/ 1779814 w 4779903"/>
              <a:gd name="connsiteY1" fmla="*/ 2106386 h 2134979"/>
              <a:gd name="connsiteX2" fmla="*/ 4474028 w 4779903"/>
              <a:gd name="connsiteY2" fmla="*/ 506186 h 2134979"/>
              <a:gd name="connsiteX3" fmla="*/ 4604657 w 4779903"/>
              <a:gd name="connsiteY3" fmla="*/ 0 h 2134979"/>
              <a:gd name="connsiteX0" fmla="*/ 0 w 4779903"/>
              <a:gd name="connsiteY0" fmla="*/ 1379764 h 2136167"/>
              <a:gd name="connsiteX1" fmla="*/ 1779814 w 4779903"/>
              <a:gd name="connsiteY1" fmla="*/ 2106386 h 2136167"/>
              <a:gd name="connsiteX2" fmla="*/ 4474028 w 4779903"/>
              <a:gd name="connsiteY2" fmla="*/ 506186 h 2136167"/>
              <a:gd name="connsiteX3" fmla="*/ 4604657 w 4779903"/>
              <a:gd name="connsiteY3" fmla="*/ 0 h 2136167"/>
              <a:gd name="connsiteX0" fmla="*/ 0 w 4726796"/>
              <a:gd name="connsiteY0" fmla="*/ 1379764 h 1800832"/>
              <a:gd name="connsiteX1" fmla="*/ 2661557 w 4726796"/>
              <a:gd name="connsiteY1" fmla="*/ 1722664 h 1800832"/>
              <a:gd name="connsiteX2" fmla="*/ 4474028 w 4726796"/>
              <a:gd name="connsiteY2" fmla="*/ 506186 h 1800832"/>
              <a:gd name="connsiteX3" fmla="*/ 4604657 w 4726796"/>
              <a:gd name="connsiteY3" fmla="*/ 0 h 1800832"/>
              <a:gd name="connsiteX0" fmla="*/ 0 w 4726796"/>
              <a:gd name="connsiteY0" fmla="*/ 1379764 h 1840746"/>
              <a:gd name="connsiteX1" fmla="*/ 2661557 w 4726796"/>
              <a:gd name="connsiteY1" fmla="*/ 1722664 h 1840746"/>
              <a:gd name="connsiteX2" fmla="*/ 4474028 w 4726796"/>
              <a:gd name="connsiteY2" fmla="*/ 506186 h 1840746"/>
              <a:gd name="connsiteX3" fmla="*/ 4604657 w 4726796"/>
              <a:gd name="connsiteY3" fmla="*/ 0 h 1840746"/>
              <a:gd name="connsiteX0" fmla="*/ 0 w 4661389"/>
              <a:gd name="connsiteY0" fmla="*/ 1379764 h 1840746"/>
              <a:gd name="connsiteX1" fmla="*/ 2661557 w 4661389"/>
              <a:gd name="connsiteY1" fmla="*/ 1722664 h 1840746"/>
              <a:gd name="connsiteX2" fmla="*/ 4474028 w 4661389"/>
              <a:gd name="connsiteY2" fmla="*/ 506186 h 1840746"/>
              <a:gd name="connsiteX3" fmla="*/ 4604657 w 4661389"/>
              <a:gd name="connsiteY3" fmla="*/ 0 h 1840746"/>
              <a:gd name="connsiteX0" fmla="*/ 0 w 4606394"/>
              <a:gd name="connsiteY0" fmla="*/ 1379764 h 1754268"/>
              <a:gd name="connsiteX1" fmla="*/ 2661557 w 4606394"/>
              <a:gd name="connsiteY1" fmla="*/ 1722664 h 1754268"/>
              <a:gd name="connsiteX2" fmla="*/ 4327070 w 4606394"/>
              <a:gd name="connsiteY2" fmla="*/ 1134836 h 1754268"/>
              <a:gd name="connsiteX3" fmla="*/ 4604657 w 4606394"/>
              <a:gd name="connsiteY3" fmla="*/ 0 h 1754268"/>
              <a:gd name="connsiteX0" fmla="*/ 0 w 4604657"/>
              <a:gd name="connsiteY0" fmla="*/ 1379764 h 1838327"/>
              <a:gd name="connsiteX1" fmla="*/ 2661557 w 4604657"/>
              <a:gd name="connsiteY1" fmla="*/ 1722664 h 1838327"/>
              <a:gd name="connsiteX2" fmla="*/ 4604657 w 4604657"/>
              <a:gd name="connsiteY2" fmla="*/ 0 h 1838327"/>
              <a:gd name="connsiteX0" fmla="*/ 0 w 4604657"/>
              <a:gd name="connsiteY0" fmla="*/ 1379764 h 1379764"/>
              <a:gd name="connsiteX1" fmla="*/ 4604657 w 4604657"/>
              <a:gd name="connsiteY1" fmla="*/ 0 h 1379764"/>
              <a:gd name="connsiteX0" fmla="*/ 0 w 4604657"/>
              <a:gd name="connsiteY0" fmla="*/ 1379764 h 1379764"/>
              <a:gd name="connsiteX1" fmla="*/ 4604657 w 4604657"/>
              <a:gd name="connsiteY1" fmla="*/ 0 h 1379764"/>
              <a:gd name="connsiteX0" fmla="*/ 0 w 4604657"/>
              <a:gd name="connsiteY0" fmla="*/ 1379764 h 1559885"/>
              <a:gd name="connsiteX1" fmla="*/ 4604657 w 4604657"/>
              <a:gd name="connsiteY1" fmla="*/ 0 h 1559885"/>
              <a:gd name="connsiteX0" fmla="*/ 0 w 4670387"/>
              <a:gd name="connsiteY0" fmla="*/ 1379764 h 1656184"/>
              <a:gd name="connsiteX1" fmla="*/ 4604657 w 4670387"/>
              <a:gd name="connsiteY1" fmla="*/ 0 h 1656184"/>
              <a:gd name="connsiteX0" fmla="*/ 0 w 4889760"/>
              <a:gd name="connsiteY0" fmla="*/ 1379764 h 1651412"/>
              <a:gd name="connsiteX1" fmla="*/ 4604657 w 4889760"/>
              <a:gd name="connsiteY1" fmla="*/ 0 h 1651412"/>
              <a:gd name="connsiteX0" fmla="*/ 0 w 3679208"/>
              <a:gd name="connsiteY0" fmla="*/ 996042 h 1343727"/>
              <a:gd name="connsiteX1" fmla="*/ 2367643 w 3679208"/>
              <a:gd name="connsiteY1" fmla="*/ 0 h 1343727"/>
              <a:gd name="connsiteX0" fmla="*/ 0 w 2371969"/>
              <a:gd name="connsiteY0" fmla="*/ 996042 h 996042"/>
              <a:gd name="connsiteX1" fmla="*/ 2367643 w 2371969"/>
              <a:gd name="connsiteY1" fmla="*/ 0 h 996042"/>
              <a:gd name="connsiteX0" fmla="*/ 0 w 2396354"/>
              <a:gd name="connsiteY0" fmla="*/ 522513 h 586357"/>
              <a:gd name="connsiteX1" fmla="*/ 2392136 w 2396354"/>
              <a:gd name="connsiteY1" fmla="*/ 0 h 586357"/>
              <a:gd name="connsiteX0" fmla="*/ 0 w 2396188"/>
              <a:gd name="connsiteY0" fmla="*/ 522513 h 655268"/>
              <a:gd name="connsiteX1" fmla="*/ 2392136 w 2396188"/>
              <a:gd name="connsiteY1" fmla="*/ 0 h 655268"/>
              <a:gd name="connsiteX0" fmla="*/ 0 w 2392136"/>
              <a:gd name="connsiteY0" fmla="*/ 543934 h 543934"/>
              <a:gd name="connsiteX1" fmla="*/ 2392136 w 2392136"/>
              <a:gd name="connsiteY1" fmla="*/ 21421 h 543934"/>
              <a:gd name="connsiteX0" fmla="*/ 0 w 2914109"/>
              <a:gd name="connsiteY0" fmla="*/ 533368 h 563769"/>
              <a:gd name="connsiteX1" fmla="*/ 2914109 w 2914109"/>
              <a:gd name="connsiteY1" fmla="*/ 500129 h 563769"/>
              <a:gd name="connsiteX2" fmla="*/ 2392136 w 2914109"/>
              <a:gd name="connsiteY2" fmla="*/ 10855 h 563769"/>
              <a:gd name="connsiteX0" fmla="*/ 0 w 2914109"/>
              <a:gd name="connsiteY0" fmla="*/ 554906 h 561783"/>
              <a:gd name="connsiteX1" fmla="*/ 2914109 w 2914109"/>
              <a:gd name="connsiteY1" fmla="*/ 521667 h 561783"/>
              <a:gd name="connsiteX2" fmla="*/ 2392136 w 2914109"/>
              <a:gd name="connsiteY2" fmla="*/ 32393 h 561783"/>
              <a:gd name="connsiteX0" fmla="*/ 0 w 4196443"/>
              <a:gd name="connsiteY0" fmla="*/ 434177 h 441054"/>
              <a:gd name="connsiteX1" fmla="*/ 2914109 w 4196443"/>
              <a:gd name="connsiteY1" fmla="*/ 400938 h 441054"/>
              <a:gd name="connsiteX2" fmla="*/ 4196443 w 4196443"/>
              <a:gd name="connsiteY2" fmla="*/ 50457 h 441054"/>
              <a:gd name="connsiteX0" fmla="*/ 0 w 4196443"/>
              <a:gd name="connsiteY0" fmla="*/ 383720 h 383720"/>
              <a:gd name="connsiteX1" fmla="*/ 4196443 w 4196443"/>
              <a:gd name="connsiteY1" fmla="*/ 0 h 383720"/>
              <a:gd name="connsiteX0" fmla="*/ 0 w 2906485"/>
              <a:gd name="connsiteY0" fmla="*/ 40820 h 40820"/>
              <a:gd name="connsiteX1" fmla="*/ 2906485 w 2906485"/>
              <a:gd name="connsiteY1" fmla="*/ 0 h 40820"/>
              <a:gd name="connsiteX0" fmla="*/ 0 w 2906485"/>
              <a:gd name="connsiteY0" fmla="*/ 306831 h 306831"/>
              <a:gd name="connsiteX1" fmla="*/ 2906485 w 2906485"/>
              <a:gd name="connsiteY1" fmla="*/ 266011 h 306831"/>
              <a:gd name="connsiteX0" fmla="*/ 0 w 2906485"/>
              <a:gd name="connsiteY0" fmla="*/ 301727 h 301859"/>
              <a:gd name="connsiteX1" fmla="*/ 2906485 w 2906485"/>
              <a:gd name="connsiteY1" fmla="*/ 260907 h 301859"/>
              <a:gd name="connsiteX0" fmla="*/ 0 w 2906485"/>
              <a:gd name="connsiteY0" fmla="*/ 439430 h 439520"/>
              <a:gd name="connsiteX1" fmla="*/ 2906485 w 2906485"/>
              <a:gd name="connsiteY1" fmla="*/ 398610 h 439520"/>
              <a:gd name="connsiteX0" fmla="*/ 0 w 2914649"/>
              <a:gd name="connsiteY0" fmla="*/ 402771 h 410937"/>
              <a:gd name="connsiteX1" fmla="*/ 2914649 w 2914649"/>
              <a:gd name="connsiteY1" fmla="*/ 410937 h 410937"/>
              <a:gd name="connsiteX0" fmla="*/ 0 w 2963635"/>
              <a:gd name="connsiteY0" fmla="*/ 421008 h 421100"/>
              <a:gd name="connsiteX1" fmla="*/ 2963635 w 2963635"/>
              <a:gd name="connsiteY1" fmla="*/ 404681 h 421100"/>
              <a:gd name="connsiteX0" fmla="*/ 0 w 3477985"/>
              <a:gd name="connsiteY0" fmla="*/ 122762 h 563635"/>
              <a:gd name="connsiteX1" fmla="*/ 3477985 w 3477985"/>
              <a:gd name="connsiteY1" fmla="*/ 563635 h 563635"/>
            </a:gdLst>
            <a:ahLst/>
            <a:cxnLst>
              <a:cxn ang="0">
                <a:pos x="connsiteX0" y="connsiteY0"/>
              </a:cxn>
              <a:cxn ang="0">
                <a:pos x="connsiteX1" y="connsiteY1"/>
              </a:cxn>
            </a:cxnLst>
            <a:rect l="l" t="t" r="r" b="b"/>
            <a:pathLst>
              <a:path w="3477985" h="563635">
                <a:moveTo>
                  <a:pt x="0" y="122762"/>
                </a:moveTo>
                <a:cubicBezTo>
                  <a:pt x="2079171" y="133647"/>
                  <a:pt x="3390901" y="-361651"/>
                  <a:pt x="3477985" y="563635"/>
                </a:cubicBezTo>
              </a:path>
            </a:pathLst>
          </a:custGeom>
          <a:noFill/>
          <a:ln w="19050" cap="flat" cmpd="sng" algn="ctr">
            <a:solidFill>
              <a:schemeClr val="bg1">
                <a:lumMod val="60000"/>
                <a:lumOff val="40000"/>
              </a:schemeClr>
            </a:solidFill>
            <a:prstDash val="solid"/>
            <a:round/>
            <a:headEnd type="none" w="med" len="med"/>
            <a:tailEnd type="stealth" w="lg" len="lg"/>
          </a:ln>
          <a:effectLst/>
        </p:spPr>
        <p:txBody>
          <a:bodyPr rtlCol="0" anchor="ctr"/>
          <a:lstStyle/>
          <a:p>
            <a:pPr algn="ctr"/>
            <a:endParaRPr lang="en-US" dirty="0"/>
          </a:p>
        </p:txBody>
      </p:sp>
      <p:sp>
        <p:nvSpPr>
          <p:cNvPr id="6" name="TextBox 5"/>
          <p:cNvSpPr txBox="1"/>
          <p:nvPr/>
        </p:nvSpPr>
        <p:spPr>
          <a:xfrm>
            <a:off x="5524365" y="3257550"/>
            <a:ext cx="1333635" cy="338554"/>
          </a:xfrm>
          <a:prstGeom prst="rect">
            <a:avLst/>
          </a:prstGeom>
          <a:noFill/>
        </p:spPr>
        <p:txBody>
          <a:bodyPr wrap="none" rtlCol="0">
            <a:spAutoFit/>
          </a:bodyPr>
          <a:lstStyle/>
          <a:p>
            <a:r>
              <a:rPr lang="en-US" sz="1600" dirty="0" err="1" smtClean="0">
                <a:solidFill>
                  <a:srgbClr val="002060"/>
                </a:solidFill>
              </a:rPr>
              <a:t>cellBuckets</a:t>
            </a:r>
            <a:endParaRPr lang="en-US" sz="1600" dirty="0" smtClean="0">
              <a:solidFill>
                <a:srgbClr val="002060"/>
              </a:solidFill>
            </a:endParaRPr>
          </a:p>
        </p:txBody>
      </p:sp>
    </p:spTree>
    <p:extLst>
      <p:ext uri="{BB962C8B-B14F-4D97-AF65-F5344CB8AC3E}">
        <p14:creationId xmlns:p14="http://schemas.microsoft.com/office/powerpoint/2010/main" val="8631483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spatial hash</a:t>
            </a:r>
          </a:p>
        </p:txBody>
      </p:sp>
      <p:sp>
        <p:nvSpPr>
          <p:cNvPr id="3" name="Content Placeholder 2"/>
          <p:cNvSpPr>
            <a:spLocks noGrp="1"/>
          </p:cNvSpPr>
          <p:nvPr>
            <p:ph sz="quarter" idx="10"/>
          </p:nvPr>
        </p:nvSpPr>
        <p:spPr/>
        <p:txBody>
          <a:bodyPr/>
          <a:lstStyle/>
          <a:p>
            <a:pPr lvl="0"/>
            <a:r>
              <a:rPr lang="en-US" dirty="0" smtClean="0"/>
              <a:t>Each bucket contains a list of cells</a:t>
            </a:r>
          </a:p>
        </p:txBody>
      </p:sp>
      <p:grpSp>
        <p:nvGrpSpPr>
          <p:cNvPr id="4" name="Group 15"/>
          <p:cNvGrpSpPr/>
          <p:nvPr/>
        </p:nvGrpSpPr>
        <p:grpSpPr>
          <a:xfrm>
            <a:off x="432915" y="3719096"/>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6" name="Rectangle 25"/>
          <p:cNvSpPr/>
          <p:nvPr/>
        </p:nvSpPr>
        <p:spPr bwMode="auto">
          <a:xfrm>
            <a:off x="914400" y="2532059"/>
            <a:ext cx="2374074" cy="168823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 name="Rectangle 19"/>
          <p:cNvSpPr/>
          <p:nvPr/>
        </p:nvSpPr>
        <p:spPr bwMode="auto">
          <a:xfrm>
            <a:off x="914400" y="2532059"/>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Rectangle 20"/>
          <p:cNvSpPr/>
          <p:nvPr/>
        </p:nvSpPr>
        <p:spPr bwMode="auto">
          <a:xfrm>
            <a:off x="1502643" y="2532059"/>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Rectangle 21"/>
          <p:cNvSpPr/>
          <p:nvPr/>
        </p:nvSpPr>
        <p:spPr bwMode="auto">
          <a:xfrm>
            <a:off x="2104075" y="2532059"/>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Rectangle 22"/>
          <p:cNvSpPr/>
          <p:nvPr/>
        </p:nvSpPr>
        <p:spPr bwMode="auto">
          <a:xfrm>
            <a:off x="2101437" y="2954117"/>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9" name="Straight Connector 38"/>
          <p:cNvCxnSpPr/>
          <p:nvPr/>
        </p:nvCxnSpPr>
        <p:spPr bwMode="auto">
          <a:xfrm>
            <a:off x="914400" y="2959925"/>
            <a:ext cx="2374074"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4" name="Rectangle 23"/>
          <p:cNvSpPr/>
          <p:nvPr/>
        </p:nvSpPr>
        <p:spPr bwMode="auto">
          <a:xfrm>
            <a:off x="914400" y="3376174"/>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Rectangle 24"/>
          <p:cNvSpPr/>
          <p:nvPr/>
        </p:nvSpPr>
        <p:spPr bwMode="auto">
          <a:xfrm>
            <a:off x="1502643" y="3376174"/>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7" name="Rectangle 26"/>
          <p:cNvSpPr/>
          <p:nvPr/>
        </p:nvSpPr>
        <p:spPr bwMode="auto">
          <a:xfrm>
            <a:off x="2705507" y="3376174"/>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8" name="Straight Connector 17"/>
          <p:cNvCxnSpPr>
            <a:stCxn id="26" idx="1"/>
          </p:cNvCxnSpPr>
          <p:nvPr/>
        </p:nvCxnSpPr>
        <p:spPr bwMode="auto">
          <a:xfrm>
            <a:off x="914400" y="3376174"/>
            <a:ext cx="2374074"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28" name="Rectangle 27"/>
          <p:cNvSpPr/>
          <p:nvPr/>
        </p:nvSpPr>
        <p:spPr bwMode="auto">
          <a:xfrm>
            <a:off x="914400" y="3798232"/>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9" name="Rectangle 28"/>
          <p:cNvSpPr/>
          <p:nvPr/>
        </p:nvSpPr>
        <p:spPr bwMode="auto">
          <a:xfrm>
            <a:off x="1502643" y="3798232"/>
            <a:ext cx="596156"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Rectangle 30"/>
          <p:cNvSpPr/>
          <p:nvPr/>
        </p:nvSpPr>
        <p:spPr bwMode="auto">
          <a:xfrm>
            <a:off x="2705507" y="3798232"/>
            <a:ext cx="580329" cy="42205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0" name="Straight Connector 39"/>
          <p:cNvCxnSpPr/>
          <p:nvPr/>
        </p:nvCxnSpPr>
        <p:spPr bwMode="auto">
          <a:xfrm>
            <a:off x="914400" y="3798232"/>
            <a:ext cx="2374074" cy="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bwMode="auto">
          <a:xfrm>
            <a:off x="2702337" y="2532059"/>
            <a:ext cx="0" cy="168823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0" name="Rectangle 29"/>
          <p:cNvSpPr/>
          <p:nvPr/>
        </p:nvSpPr>
        <p:spPr bwMode="auto">
          <a:xfrm>
            <a:off x="914400" y="2532059"/>
            <a:ext cx="2374074" cy="168823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7" name="Straight Connector 36"/>
          <p:cNvCxnSpPr/>
          <p:nvPr/>
        </p:nvCxnSpPr>
        <p:spPr bwMode="auto">
          <a:xfrm>
            <a:off x="1500537" y="2532059"/>
            <a:ext cx="0" cy="168823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cxnSp>
        <p:nvCxnSpPr>
          <p:cNvPr id="32" name="Straight Connector 31"/>
          <p:cNvCxnSpPr>
            <a:stCxn id="30" idx="0"/>
            <a:endCxn id="30" idx="2"/>
          </p:cNvCxnSpPr>
          <p:nvPr/>
        </p:nvCxnSpPr>
        <p:spPr bwMode="auto">
          <a:xfrm>
            <a:off x="2101437" y="2532059"/>
            <a:ext cx="0" cy="168823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33" name="Slide Number Placeholder 32"/>
          <p:cNvSpPr>
            <a:spLocks noGrp="1"/>
          </p:cNvSpPr>
          <p:nvPr>
            <p:ph type="sldNum" sz="quarter" idx="11"/>
          </p:nvPr>
        </p:nvSpPr>
        <p:spPr>
          <a:xfrm>
            <a:off x="6549800" y="4767263"/>
            <a:ext cx="2133600" cy="274637"/>
          </a:xfrm>
        </p:spPr>
        <p:txBody>
          <a:bodyPr/>
          <a:lstStyle/>
          <a:p>
            <a:fld id="{C99FFD53-9629-4009-892B-34DB58648257}" type="slidenum">
              <a:rPr lang="en-US" smtClean="0"/>
              <a:pPr/>
              <a:t>47</a:t>
            </a:fld>
            <a:endParaRPr lang="en-US"/>
          </a:p>
        </p:txBody>
      </p:sp>
      <p:grpSp>
        <p:nvGrpSpPr>
          <p:cNvPr id="34" name="Group 33"/>
          <p:cNvGrpSpPr/>
          <p:nvPr/>
        </p:nvGrpSpPr>
        <p:grpSpPr>
          <a:xfrm>
            <a:off x="4286250" y="2957512"/>
            <a:ext cx="3600450" cy="300038"/>
            <a:chOff x="2171700" y="4057650"/>
            <a:chExt cx="4114800" cy="342900"/>
          </a:xfrm>
        </p:grpSpPr>
        <p:sp>
          <p:nvSpPr>
            <p:cNvPr id="35" name="Rectangle 34"/>
            <p:cNvSpPr/>
            <p:nvPr/>
          </p:nvSpPr>
          <p:spPr bwMode="auto">
            <a:xfrm>
              <a:off x="2171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0</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36" name="Rectangle 35"/>
            <p:cNvSpPr/>
            <p:nvPr/>
          </p:nvSpPr>
          <p:spPr bwMode="auto">
            <a:xfrm>
              <a:off x="2514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2" name="Rectangle 41"/>
            <p:cNvSpPr/>
            <p:nvPr/>
          </p:nvSpPr>
          <p:spPr bwMode="auto">
            <a:xfrm>
              <a:off x="32004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3</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3" name="Rectangle 42"/>
            <p:cNvSpPr/>
            <p:nvPr/>
          </p:nvSpPr>
          <p:spPr bwMode="auto">
            <a:xfrm>
              <a:off x="35433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4</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4" name="Rectangle 43"/>
            <p:cNvSpPr/>
            <p:nvPr/>
          </p:nvSpPr>
          <p:spPr bwMode="auto">
            <a:xfrm>
              <a:off x="38862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5</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5" name="Rectangle 44"/>
            <p:cNvSpPr/>
            <p:nvPr/>
          </p:nvSpPr>
          <p:spPr bwMode="auto">
            <a:xfrm>
              <a:off x="42291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6</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6" name="Rectangle 45"/>
            <p:cNvSpPr/>
            <p:nvPr/>
          </p:nvSpPr>
          <p:spPr bwMode="auto">
            <a:xfrm>
              <a:off x="45720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7</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7" name="Rectangle 46"/>
            <p:cNvSpPr/>
            <p:nvPr/>
          </p:nvSpPr>
          <p:spPr bwMode="auto">
            <a:xfrm>
              <a:off x="49149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8</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8" name="Rectangle 47"/>
            <p:cNvSpPr/>
            <p:nvPr/>
          </p:nvSpPr>
          <p:spPr bwMode="auto">
            <a:xfrm>
              <a:off x="52578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9</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9" name="Rectangle 48"/>
            <p:cNvSpPr/>
            <p:nvPr/>
          </p:nvSpPr>
          <p:spPr bwMode="auto">
            <a:xfrm>
              <a:off x="56007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50" name="Rectangle 49"/>
            <p:cNvSpPr/>
            <p:nvPr/>
          </p:nvSpPr>
          <p:spPr bwMode="auto">
            <a:xfrm>
              <a:off x="5943600" y="4057650"/>
              <a:ext cx="342900" cy="3429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NB</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41" name="Rectangle 40"/>
            <p:cNvSpPr/>
            <p:nvPr/>
          </p:nvSpPr>
          <p:spPr bwMode="auto">
            <a:xfrm>
              <a:off x="2857500" y="4060407"/>
              <a:ext cx="342901" cy="340142"/>
            </a:xfrm>
            <a:prstGeom prst="rect">
              <a:avLst/>
            </a:prstGeom>
            <a:ln w="31750">
              <a:solidFill>
                <a:srgbClr val="00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grpSp>
      <p:sp>
        <p:nvSpPr>
          <p:cNvPr id="7" name="TextBox 6"/>
          <p:cNvSpPr txBox="1"/>
          <p:nvPr/>
        </p:nvSpPr>
        <p:spPr>
          <a:xfrm>
            <a:off x="2034468" y="3843708"/>
            <a:ext cx="733671" cy="338554"/>
          </a:xfrm>
          <a:prstGeom prst="rect">
            <a:avLst/>
          </a:prstGeom>
          <a:noFill/>
        </p:spPr>
        <p:txBody>
          <a:bodyPr wrap="square" rtlCol="0">
            <a:spAutoFit/>
          </a:bodyPr>
          <a:lstStyle/>
          <a:p>
            <a:pPr algn="ctr"/>
            <a:r>
              <a:rPr lang="en-US" sz="1600" dirty="0" smtClean="0">
                <a:solidFill>
                  <a:srgbClr val="002060"/>
                </a:solidFill>
              </a:rPr>
              <a:t>(2,0)</a:t>
            </a:r>
          </a:p>
        </p:txBody>
      </p:sp>
      <p:sp>
        <p:nvSpPr>
          <p:cNvPr id="51" name="TextBox 50"/>
          <p:cNvSpPr txBox="1"/>
          <p:nvPr/>
        </p:nvSpPr>
        <p:spPr>
          <a:xfrm>
            <a:off x="2034468" y="3413206"/>
            <a:ext cx="733671" cy="338554"/>
          </a:xfrm>
          <a:prstGeom prst="rect">
            <a:avLst/>
          </a:prstGeom>
          <a:noFill/>
        </p:spPr>
        <p:txBody>
          <a:bodyPr wrap="square" rtlCol="0">
            <a:spAutoFit/>
          </a:bodyPr>
          <a:lstStyle/>
          <a:p>
            <a:pPr algn="ctr"/>
            <a:r>
              <a:rPr lang="en-US" sz="1600" dirty="0" smtClean="0">
                <a:solidFill>
                  <a:srgbClr val="002060"/>
                </a:solidFill>
              </a:rPr>
              <a:t>(2,1)</a:t>
            </a:r>
          </a:p>
        </p:txBody>
      </p:sp>
      <p:sp>
        <p:nvSpPr>
          <p:cNvPr id="52" name="TextBox 51"/>
          <p:cNvSpPr txBox="1"/>
          <p:nvPr/>
        </p:nvSpPr>
        <p:spPr>
          <a:xfrm>
            <a:off x="842246" y="3004182"/>
            <a:ext cx="733671" cy="338554"/>
          </a:xfrm>
          <a:prstGeom prst="rect">
            <a:avLst/>
          </a:prstGeom>
          <a:noFill/>
        </p:spPr>
        <p:txBody>
          <a:bodyPr wrap="square" rtlCol="0">
            <a:spAutoFit/>
          </a:bodyPr>
          <a:lstStyle/>
          <a:p>
            <a:pPr algn="ctr"/>
            <a:r>
              <a:rPr lang="en-US" sz="1600" dirty="0" smtClean="0">
                <a:solidFill>
                  <a:srgbClr val="002060"/>
                </a:solidFill>
              </a:rPr>
              <a:t>(0,2)</a:t>
            </a:r>
          </a:p>
        </p:txBody>
      </p:sp>
      <p:sp>
        <p:nvSpPr>
          <p:cNvPr id="53" name="TextBox 52"/>
          <p:cNvSpPr txBox="1"/>
          <p:nvPr/>
        </p:nvSpPr>
        <p:spPr>
          <a:xfrm>
            <a:off x="1438104" y="3005884"/>
            <a:ext cx="733671" cy="338554"/>
          </a:xfrm>
          <a:prstGeom prst="rect">
            <a:avLst/>
          </a:prstGeom>
          <a:noFill/>
        </p:spPr>
        <p:txBody>
          <a:bodyPr wrap="square" rtlCol="0">
            <a:spAutoFit/>
          </a:bodyPr>
          <a:lstStyle/>
          <a:p>
            <a:pPr algn="ctr"/>
            <a:r>
              <a:rPr lang="en-US" sz="1600" dirty="0" smtClean="0">
                <a:solidFill>
                  <a:srgbClr val="002060"/>
                </a:solidFill>
              </a:rPr>
              <a:t>(1,2)</a:t>
            </a:r>
          </a:p>
        </p:txBody>
      </p:sp>
      <p:sp>
        <p:nvSpPr>
          <p:cNvPr id="54" name="TextBox 53"/>
          <p:cNvSpPr txBox="1"/>
          <p:nvPr/>
        </p:nvSpPr>
        <p:spPr>
          <a:xfrm>
            <a:off x="2630907" y="3007586"/>
            <a:ext cx="733671" cy="338554"/>
          </a:xfrm>
          <a:prstGeom prst="rect">
            <a:avLst/>
          </a:prstGeom>
          <a:noFill/>
        </p:spPr>
        <p:txBody>
          <a:bodyPr wrap="square" rtlCol="0">
            <a:spAutoFit/>
          </a:bodyPr>
          <a:lstStyle/>
          <a:p>
            <a:pPr algn="ctr"/>
            <a:r>
              <a:rPr lang="en-US" sz="1600" dirty="0" smtClean="0">
                <a:solidFill>
                  <a:srgbClr val="002060"/>
                </a:solidFill>
              </a:rPr>
              <a:t>(3,2)</a:t>
            </a:r>
          </a:p>
        </p:txBody>
      </p:sp>
      <p:sp>
        <p:nvSpPr>
          <p:cNvPr id="55" name="TextBox 54"/>
          <p:cNvSpPr txBox="1"/>
          <p:nvPr/>
        </p:nvSpPr>
        <p:spPr>
          <a:xfrm>
            <a:off x="2637213" y="2581936"/>
            <a:ext cx="733671" cy="338554"/>
          </a:xfrm>
          <a:prstGeom prst="rect">
            <a:avLst/>
          </a:prstGeom>
          <a:noFill/>
        </p:spPr>
        <p:txBody>
          <a:bodyPr wrap="square" rtlCol="0">
            <a:spAutoFit/>
          </a:bodyPr>
          <a:lstStyle/>
          <a:p>
            <a:pPr algn="ctr"/>
            <a:r>
              <a:rPr lang="en-US" sz="1600" dirty="0" smtClean="0">
                <a:solidFill>
                  <a:srgbClr val="002060"/>
                </a:solidFill>
              </a:rPr>
              <a:t>(3,3)</a:t>
            </a:r>
          </a:p>
        </p:txBody>
      </p:sp>
      <p:sp>
        <p:nvSpPr>
          <p:cNvPr id="75" name="Rectangle 74"/>
          <p:cNvSpPr/>
          <p:nvPr/>
        </p:nvSpPr>
        <p:spPr bwMode="auto">
          <a:xfrm>
            <a:off x="4810805" y="3523912"/>
            <a:ext cx="452437" cy="30003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(2,1)</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6" name="Rectangle 75"/>
          <p:cNvSpPr/>
          <p:nvPr/>
        </p:nvSpPr>
        <p:spPr bwMode="auto">
          <a:xfrm>
            <a:off x="5259841" y="3523912"/>
            <a:ext cx="1047751" cy="30003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err="1" smtClean="0">
                <a:solidFill>
                  <a:schemeClr val="bg1">
                    <a:lumMod val="75000"/>
                  </a:schemeClr>
                </a:solidFill>
                <a:latin typeface="Arial Narrow" pitchFamily="34" charset="0"/>
                <a:cs typeface="Courier New" pitchFamily="49" charset="0"/>
              </a:rPr>
              <a:t>cellContents</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7" name="Rectangle 76"/>
          <p:cNvSpPr/>
          <p:nvPr/>
        </p:nvSpPr>
        <p:spPr bwMode="auto">
          <a:xfrm>
            <a:off x="4808764" y="4100512"/>
            <a:ext cx="452437" cy="30003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lumMod val="75000"/>
                  </a:schemeClr>
                </a:solidFill>
                <a:effectLst/>
                <a:latin typeface="Arial Narrow" pitchFamily="34" charset="0"/>
                <a:cs typeface="Courier New" pitchFamily="49" charset="0"/>
              </a:rPr>
              <a:t>(1,2)</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sp>
        <p:nvSpPr>
          <p:cNvPr id="78" name="Rectangle 77"/>
          <p:cNvSpPr/>
          <p:nvPr/>
        </p:nvSpPr>
        <p:spPr bwMode="auto">
          <a:xfrm>
            <a:off x="5257800" y="4100512"/>
            <a:ext cx="1047751" cy="30003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err="1" smtClean="0">
                <a:solidFill>
                  <a:schemeClr val="bg1">
                    <a:lumMod val="75000"/>
                  </a:schemeClr>
                </a:solidFill>
                <a:latin typeface="Arial Narrow" pitchFamily="34" charset="0"/>
                <a:cs typeface="Courier New" pitchFamily="49" charset="0"/>
              </a:rPr>
              <a:t>cellContents</a:t>
            </a:r>
            <a:endParaRPr kumimoji="1" lang="en-US" sz="1400" b="1" i="0" u="none" strike="noStrike" cap="none" normalizeH="0" baseline="0" dirty="0">
              <a:ln>
                <a:noFill/>
              </a:ln>
              <a:solidFill>
                <a:schemeClr val="bg1">
                  <a:lumMod val="75000"/>
                </a:schemeClr>
              </a:solidFill>
              <a:effectLst/>
              <a:latin typeface="Arial Narrow" pitchFamily="34" charset="0"/>
              <a:cs typeface="Courier New" pitchFamily="49" charset="0"/>
            </a:endParaRPr>
          </a:p>
        </p:txBody>
      </p:sp>
      <p:cxnSp>
        <p:nvCxnSpPr>
          <p:cNvPr id="14" name="Straight Arrow Connector 13"/>
          <p:cNvCxnSpPr>
            <a:stCxn id="41" idx="2"/>
            <a:endCxn id="75" idx="0"/>
          </p:cNvCxnSpPr>
          <p:nvPr/>
        </p:nvCxnSpPr>
        <p:spPr bwMode="auto">
          <a:xfrm>
            <a:off x="5036344" y="3257549"/>
            <a:ext cx="680" cy="266363"/>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a:stCxn id="75" idx="2"/>
            <a:endCxn id="77" idx="0"/>
          </p:cNvCxnSpPr>
          <p:nvPr/>
        </p:nvCxnSpPr>
        <p:spPr bwMode="auto">
          <a:xfrm flipH="1">
            <a:off x="5034983" y="3823950"/>
            <a:ext cx="2041" cy="276562"/>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94733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spatial hash</a:t>
            </a:r>
          </a:p>
        </p:txBody>
      </p:sp>
      <p:sp>
        <p:nvSpPr>
          <p:cNvPr id="3" name="Content Placeholder 2"/>
          <p:cNvSpPr>
            <a:spLocks noGrp="1"/>
          </p:cNvSpPr>
          <p:nvPr>
            <p:ph sz="quarter" idx="10"/>
          </p:nvPr>
        </p:nvSpPr>
        <p:spPr/>
        <p:txBody>
          <a:bodyPr/>
          <a:lstStyle/>
          <a:p>
            <a:r>
              <a:rPr lang="en-US" dirty="0" smtClean="0"/>
              <a:t>Spatial hash grid data structures</a:t>
            </a:r>
          </a:p>
          <a:p>
            <a:endParaRPr lang="en-US" dirty="0" smtClean="0"/>
          </a:p>
          <a:p>
            <a:endParaRPr lang="en-US" dirty="0" smtClean="0"/>
          </a:p>
          <a:p>
            <a:endParaRPr lang="en-US" dirty="0" smtClean="0"/>
          </a:p>
          <a:p>
            <a:endParaRPr lang="en-US" dirty="0" smtClean="0"/>
          </a:p>
          <a:p>
            <a:endParaRPr lang="en-US" dirty="0" smtClean="0"/>
          </a:p>
        </p:txBody>
      </p:sp>
      <p:sp>
        <p:nvSpPr>
          <p:cNvPr id="7" name="Rectangle 6"/>
          <p:cNvSpPr/>
          <p:nvPr/>
        </p:nvSpPr>
        <p:spPr>
          <a:xfrm>
            <a:off x="571500" y="1962150"/>
            <a:ext cx="5334000" cy="2554545"/>
          </a:xfrm>
          <a:prstGeom prst="rect">
            <a:avLst/>
          </a:prstGeom>
        </p:spPr>
        <p:txBody>
          <a:bodyPr wrap="square">
            <a:spAutoFit/>
          </a:bodyPr>
          <a:lstStyle/>
          <a:p>
            <a:pPr algn="l"/>
            <a:r>
              <a:rPr lang="en-US" sz="1600" b="1" dirty="0" smtClean="0">
                <a:solidFill>
                  <a:srgbClr val="002060"/>
                </a:solidFill>
                <a:latin typeface="Courier New" pitchFamily="49" charset="0"/>
                <a:cs typeface="Courier New" pitchFamily="49" charset="0"/>
              </a:rPr>
              <a:t>Bucket</a:t>
            </a:r>
          </a:p>
          <a:p>
            <a:pPr algn="l"/>
            <a:r>
              <a:rPr lang="en-US" sz="1600" b="1" dirty="0" smtClean="0">
                <a:solidFill>
                  <a:srgbClr val="002060"/>
                </a:solidFill>
                <a:latin typeface="Courier New" pitchFamily="49" charset="0"/>
                <a:cs typeface="Courier New" pitchFamily="49" charset="0"/>
              </a:rPr>
              <a:t>{</a:t>
            </a:r>
          </a:p>
          <a:p>
            <a:pPr algn="l"/>
            <a:r>
              <a:rPr lang="en-US" sz="1600" b="1" dirty="0" smtClean="0">
                <a:solidFill>
                  <a:srgbClr val="002060"/>
                </a:solidFill>
                <a:latin typeface="Courier New" pitchFamily="49" charset="0"/>
                <a:cs typeface="Courier New" pitchFamily="49" charset="0"/>
              </a:rPr>
              <a:t>  Container&lt;</a:t>
            </a:r>
            <a:r>
              <a:rPr lang="en-US" sz="1600" b="1" dirty="0" err="1" smtClean="0">
                <a:solidFill>
                  <a:srgbClr val="002060"/>
                </a:solidFill>
                <a:latin typeface="Courier New" pitchFamily="49" charset="0"/>
                <a:cs typeface="Courier New" pitchFamily="49" charset="0"/>
              </a:rPr>
              <a:t>BucketRecord</a:t>
            </a:r>
            <a:r>
              <a:rPr lang="en-US" sz="1600" b="1" dirty="0" smtClean="0">
                <a:solidFill>
                  <a:srgbClr val="002060"/>
                </a:solidFill>
                <a:latin typeface="Courier New" pitchFamily="49" charset="0"/>
                <a:cs typeface="Courier New" pitchFamily="49" charset="0"/>
              </a:rPr>
              <a:t>&gt; records;</a:t>
            </a:r>
          </a:p>
          <a:p>
            <a:pPr algn="l"/>
            <a:r>
              <a:rPr lang="en-US" sz="1600" b="1" dirty="0" smtClean="0">
                <a:solidFill>
                  <a:srgbClr val="002060"/>
                </a:solidFill>
                <a:latin typeface="Courier New" pitchFamily="49" charset="0"/>
                <a:cs typeface="Courier New" pitchFamily="49" charset="0"/>
              </a:rPr>
              <a:t>}</a:t>
            </a:r>
          </a:p>
          <a:p>
            <a:pPr algn="l"/>
            <a:endParaRPr lang="en-US" sz="1600" b="1" dirty="0" smtClean="0">
              <a:solidFill>
                <a:srgbClr val="002060"/>
              </a:solidFill>
              <a:latin typeface="Courier New" pitchFamily="49" charset="0"/>
              <a:cs typeface="Courier New" pitchFamily="49" charset="0"/>
            </a:endParaRPr>
          </a:p>
          <a:p>
            <a:pPr algn="l"/>
            <a:r>
              <a:rPr lang="en-US" sz="1600" b="1" dirty="0" err="1" smtClean="0">
                <a:solidFill>
                  <a:srgbClr val="002060"/>
                </a:solidFill>
                <a:latin typeface="Courier New" pitchFamily="49" charset="0"/>
                <a:cs typeface="Courier New" pitchFamily="49" charset="0"/>
              </a:rPr>
              <a:t>BucketRecord</a:t>
            </a:r>
            <a:endParaRPr lang="en-US" sz="1600" b="1" dirty="0" smtClean="0">
              <a:solidFill>
                <a:srgbClr val="002060"/>
              </a:solidFill>
              <a:latin typeface="Courier New" pitchFamily="49" charset="0"/>
              <a:cs typeface="Courier New" pitchFamily="49" charset="0"/>
            </a:endParaRPr>
          </a:p>
          <a:p>
            <a:pPr algn="l"/>
            <a:r>
              <a:rPr lang="en-US" sz="1600" b="1" dirty="0" smtClean="0">
                <a:solidFill>
                  <a:srgbClr val="002060"/>
                </a:solidFill>
                <a:latin typeface="Courier New" pitchFamily="49" charset="0"/>
                <a:cs typeface="Courier New" pitchFamily="49" charset="0"/>
              </a:rPr>
              <a:t>{</a:t>
            </a:r>
          </a:p>
          <a:p>
            <a:pPr algn="l"/>
            <a:r>
              <a:rPr lang="en-US" sz="1600" b="1" dirty="0" smtClean="0">
                <a:solidFill>
                  <a:srgbClr val="002060"/>
                </a:solidFill>
                <a:latin typeface="Courier New" pitchFamily="49" charset="0"/>
                <a:cs typeface="Courier New" pitchFamily="49" charset="0"/>
              </a:rPr>
              <a:t>  IntVector2 </a:t>
            </a:r>
            <a:r>
              <a:rPr lang="en-US" sz="1600" b="1" dirty="0" err="1" smtClean="0">
                <a:solidFill>
                  <a:srgbClr val="002060"/>
                </a:solidFill>
                <a:latin typeface="Courier New" pitchFamily="49" charset="0"/>
                <a:cs typeface="Courier New" pitchFamily="49" charset="0"/>
              </a:rPr>
              <a:t>cellIndex</a:t>
            </a:r>
            <a:r>
              <a:rPr lang="en-US" sz="1600" b="1" dirty="0" smtClean="0">
                <a:solidFill>
                  <a:srgbClr val="002060"/>
                </a:solidFill>
                <a:latin typeface="Courier New" pitchFamily="49" charset="0"/>
                <a:cs typeface="Courier New" pitchFamily="49" charset="0"/>
              </a:rPr>
              <a:t>;</a:t>
            </a:r>
          </a:p>
          <a:p>
            <a:pPr algn="l"/>
            <a:r>
              <a:rPr lang="en-US" sz="1600" b="1" dirty="0">
                <a:solidFill>
                  <a:srgbClr val="002060"/>
                </a:solidFill>
                <a:latin typeface="Courier New" pitchFamily="49" charset="0"/>
                <a:cs typeface="Courier New" pitchFamily="49" charset="0"/>
              </a:rPr>
              <a:t> </a:t>
            </a:r>
            <a:r>
              <a:rPr lang="en-US" sz="1600" b="1" dirty="0" smtClean="0">
                <a:solidFill>
                  <a:srgbClr val="002060"/>
                </a:solidFill>
                <a:latin typeface="Courier New" pitchFamily="49" charset="0"/>
                <a:cs typeface="Courier New" pitchFamily="49" charset="0"/>
              </a:rPr>
              <a:t> Cell </a:t>
            </a:r>
            <a:r>
              <a:rPr lang="en-US" sz="1600" b="1" dirty="0" err="1" smtClean="0">
                <a:solidFill>
                  <a:srgbClr val="002060"/>
                </a:solidFill>
                <a:latin typeface="Courier New" pitchFamily="49" charset="0"/>
                <a:cs typeface="Courier New" pitchFamily="49" charset="0"/>
              </a:rPr>
              <a:t>cellContents</a:t>
            </a:r>
            <a:r>
              <a:rPr lang="en-US" sz="1600" b="1" dirty="0" smtClean="0">
                <a:solidFill>
                  <a:srgbClr val="002060"/>
                </a:solidFill>
                <a:latin typeface="Courier New" pitchFamily="49" charset="0"/>
                <a:cs typeface="Courier New" pitchFamily="49" charset="0"/>
              </a:rPr>
              <a:t>;</a:t>
            </a:r>
          </a:p>
          <a:p>
            <a:pPr algn="l"/>
            <a:r>
              <a:rPr lang="en-US" sz="1600" b="1" dirty="0" smtClean="0">
                <a:solidFill>
                  <a:srgbClr val="002060"/>
                </a:solidFill>
                <a:latin typeface="Courier New" pitchFamily="49" charset="0"/>
                <a:cs typeface="Courier New" pitchFamily="49" charset="0"/>
              </a:rPr>
              <a:t>}</a:t>
            </a:r>
          </a:p>
        </p:txBody>
      </p:sp>
      <p:sp>
        <p:nvSpPr>
          <p:cNvPr id="6" name="Slide Number Placeholder 5"/>
          <p:cNvSpPr>
            <a:spLocks noGrp="1"/>
          </p:cNvSpPr>
          <p:nvPr>
            <p:ph type="sldNum" sz="quarter" idx="11"/>
          </p:nvPr>
        </p:nvSpPr>
        <p:spPr/>
        <p:txBody>
          <a:bodyPr/>
          <a:lstStyle/>
          <a:p>
            <a:fld id="{C99FFD53-9629-4009-892B-34DB58648257}" type="slidenum">
              <a:rPr lang="en-US" smtClean="0"/>
              <a:pPr/>
              <a:t>48</a:t>
            </a:fld>
            <a:endParaRPr lang="en-US"/>
          </a:p>
        </p:txBody>
      </p:sp>
      <p:sp>
        <p:nvSpPr>
          <p:cNvPr id="8" name="Rectangle 7"/>
          <p:cNvSpPr/>
          <p:nvPr/>
        </p:nvSpPr>
        <p:spPr>
          <a:xfrm>
            <a:off x="5029200" y="1963708"/>
            <a:ext cx="4343400" cy="1569660"/>
          </a:xfrm>
          <a:prstGeom prst="rect">
            <a:avLst/>
          </a:prstGeom>
        </p:spPr>
        <p:txBody>
          <a:bodyPr wrap="square">
            <a:spAutoFit/>
          </a:bodyPr>
          <a:lstStyle/>
          <a:p>
            <a:pPr algn="l"/>
            <a:r>
              <a:rPr lang="en-US" sz="1600" b="1" dirty="0" smtClean="0">
                <a:solidFill>
                  <a:srgbClr val="002060"/>
                </a:solidFill>
                <a:latin typeface="Courier New" pitchFamily="49" charset="0"/>
                <a:cs typeface="Courier New" pitchFamily="49" charset="0"/>
              </a:rPr>
              <a:t>SpatialHashGrid2D</a:t>
            </a:r>
          </a:p>
          <a:p>
            <a:pPr algn="l"/>
            <a:r>
              <a:rPr lang="en-US" sz="1600" b="1" dirty="0" smtClean="0">
                <a:solidFill>
                  <a:srgbClr val="002060"/>
                </a:solidFill>
                <a:latin typeface="Courier New" pitchFamily="49" charset="0"/>
                <a:cs typeface="Courier New" pitchFamily="49" charset="0"/>
              </a:rPr>
              <a:t>{</a:t>
            </a:r>
          </a:p>
          <a:p>
            <a:pPr algn="l">
              <a:tabLst>
                <a:tab pos="227013" algn="l"/>
              </a:tabLst>
            </a:pPr>
            <a:r>
              <a:rPr lang="en-US" sz="1600" b="1" dirty="0" smtClean="0">
                <a:solidFill>
                  <a:srgbClr val="002060"/>
                </a:solidFill>
                <a:latin typeface="Courier New" pitchFamily="49" charset="0"/>
                <a:cs typeface="Courier New" pitchFamily="49" charset="0"/>
              </a:rPr>
              <a:t>  …</a:t>
            </a:r>
          </a:p>
          <a:p>
            <a:pPr algn="l">
              <a:tabLst>
                <a:tab pos="227013" algn="l"/>
              </a:tabLst>
            </a:pPr>
            <a:r>
              <a:rPr lang="en-US" sz="1600" b="1" dirty="0">
                <a:solidFill>
                  <a:srgbClr val="002060"/>
                </a:solidFill>
                <a:latin typeface="Courier New" pitchFamily="49" charset="0"/>
                <a:cs typeface="Courier New" pitchFamily="49" charset="0"/>
              </a:rPr>
              <a:t> </a:t>
            </a:r>
            <a:r>
              <a:rPr lang="en-US" sz="1600" b="1" dirty="0" smtClean="0">
                <a:solidFill>
                  <a:srgbClr val="002060"/>
                </a:solidFill>
                <a:latin typeface="Courier New" pitchFamily="49" charset="0"/>
                <a:cs typeface="Courier New" pitchFamily="49" charset="0"/>
              </a:rPr>
              <a:t> Array&lt;Bucket&gt; </a:t>
            </a:r>
            <a:r>
              <a:rPr lang="en-US" sz="1600" b="1" dirty="0" err="1" smtClean="0">
                <a:solidFill>
                  <a:srgbClr val="002060"/>
                </a:solidFill>
                <a:latin typeface="Courier New" pitchFamily="49" charset="0"/>
                <a:cs typeface="Courier New" pitchFamily="49" charset="0"/>
              </a:rPr>
              <a:t>cellBuckets</a:t>
            </a:r>
            <a:r>
              <a:rPr lang="en-US" sz="1600" b="1" dirty="0" smtClean="0">
                <a:solidFill>
                  <a:srgbClr val="002060"/>
                </a:solidFill>
                <a:latin typeface="Courier New" pitchFamily="49" charset="0"/>
                <a:cs typeface="Courier New" pitchFamily="49" charset="0"/>
              </a:rPr>
              <a:t>;</a:t>
            </a:r>
          </a:p>
          <a:p>
            <a:pPr algn="l">
              <a:tabLst>
                <a:tab pos="227013" algn="l"/>
              </a:tabLst>
            </a:pPr>
            <a:r>
              <a:rPr lang="en-US" sz="1600" b="1" dirty="0" smtClean="0">
                <a:solidFill>
                  <a:srgbClr val="002060"/>
                </a:solidFill>
                <a:latin typeface="Courier New" pitchFamily="49" charset="0"/>
                <a:cs typeface="Courier New" pitchFamily="49" charset="0"/>
              </a:rPr>
              <a:t>}</a:t>
            </a:r>
          </a:p>
          <a:p>
            <a:pPr algn="l">
              <a:tabLst>
                <a:tab pos="227013" algn="l"/>
              </a:tabLst>
            </a:pPr>
            <a:endParaRPr lang="en-US" sz="1600" b="1" dirty="0" smtClean="0">
              <a:solidFill>
                <a:srgbClr val="00206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spatial hash</a:t>
            </a:r>
          </a:p>
        </p:txBody>
      </p:sp>
      <p:sp>
        <p:nvSpPr>
          <p:cNvPr id="3" name="Content Placeholder 2"/>
          <p:cNvSpPr>
            <a:spLocks noGrp="1"/>
          </p:cNvSpPr>
          <p:nvPr>
            <p:ph sz="quarter" idx="10"/>
          </p:nvPr>
        </p:nvSpPr>
        <p:spPr/>
        <p:txBody>
          <a:bodyPr/>
          <a:lstStyle/>
          <a:p>
            <a:r>
              <a:rPr lang="en-US" dirty="0" smtClean="0"/>
              <a:t>Spatial hash grid</a:t>
            </a:r>
          </a:p>
          <a:p>
            <a:endParaRPr lang="en-US" dirty="0" smtClean="0"/>
          </a:p>
          <a:p>
            <a:endParaRPr lang="en-US" dirty="0" smtClean="0"/>
          </a:p>
          <a:p>
            <a:endParaRPr lang="en-US" dirty="0" smtClean="0"/>
          </a:p>
        </p:txBody>
      </p:sp>
      <p:sp>
        <p:nvSpPr>
          <p:cNvPr id="7" name="Rectangle 6"/>
          <p:cNvSpPr/>
          <p:nvPr/>
        </p:nvSpPr>
        <p:spPr>
          <a:xfrm>
            <a:off x="571500" y="1962150"/>
            <a:ext cx="8686800" cy="1661993"/>
          </a:xfrm>
          <a:prstGeom prst="rect">
            <a:avLst/>
          </a:prstGeom>
        </p:spPr>
        <p:txBody>
          <a:bodyPr wrap="square">
            <a:spAutoFit/>
          </a:bodyPr>
          <a:lstStyle/>
          <a:p>
            <a:pPr algn="l"/>
            <a:r>
              <a:rPr lang="en-US" sz="1400" dirty="0" err="1">
                <a:solidFill>
                  <a:srgbClr val="002060"/>
                </a:solidFill>
                <a:latin typeface="Courier New" pitchFamily="49" charset="0"/>
                <a:cs typeface="Courier New" pitchFamily="49" charset="0"/>
              </a:rPr>
              <a:t>int</a:t>
            </a:r>
            <a:r>
              <a:rPr lang="en-US" sz="1400" dirty="0">
                <a:solidFill>
                  <a:srgbClr val="002060"/>
                </a:solidFill>
                <a:latin typeface="Courier New" pitchFamily="49" charset="0"/>
                <a:cs typeface="Courier New" pitchFamily="49" charset="0"/>
              </a:rPr>
              <a:t> </a:t>
            </a:r>
            <a:r>
              <a:rPr lang="en-US" sz="1400" dirty="0" err="1">
                <a:solidFill>
                  <a:srgbClr val="002060"/>
                </a:solidFill>
                <a:latin typeface="Courier New" pitchFamily="49" charset="0"/>
                <a:cs typeface="Courier New" pitchFamily="49" charset="0"/>
              </a:rPr>
              <a:t>getCellIndex</a:t>
            </a:r>
            <a:r>
              <a:rPr lang="en-US" sz="1400" dirty="0">
                <a:solidFill>
                  <a:srgbClr val="002060"/>
                </a:solidFill>
                <a:latin typeface="Courier New" pitchFamily="49" charset="0"/>
                <a:cs typeface="Courier New" pitchFamily="49" charset="0"/>
              </a:rPr>
              <a:t>(</a:t>
            </a:r>
            <a:r>
              <a:rPr lang="en-US" sz="1400" dirty="0" err="1">
                <a:solidFill>
                  <a:srgbClr val="002060"/>
                </a:solidFill>
                <a:latin typeface="Courier New" pitchFamily="49" charset="0"/>
                <a:cs typeface="Courier New" pitchFamily="49" charset="0"/>
              </a:rPr>
              <a:t>int</a:t>
            </a:r>
            <a:r>
              <a:rPr lang="en-US" sz="1400" dirty="0">
                <a:solidFill>
                  <a:srgbClr val="002060"/>
                </a:solidFill>
                <a:latin typeface="Courier New" pitchFamily="49" charset="0"/>
                <a:cs typeface="Courier New" pitchFamily="49" charset="0"/>
              </a:rPr>
              <a:t> d, Vector2 </a:t>
            </a:r>
            <a:r>
              <a:rPr lang="en-US" sz="1400" dirty="0" err="1">
                <a:solidFill>
                  <a:srgbClr val="002060"/>
                </a:solidFill>
                <a:latin typeface="Courier New" pitchFamily="49" charset="0"/>
                <a:cs typeface="Courier New" pitchFamily="49" charset="0"/>
              </a:rPr>
              <a:t>pt</a:t>
            </a:r>
            <a:r>
              <a:rPr lang="en-US" sz="1400" dirty="0" smtClean="0">
                <a:solidFill>
                  <a:srgbClr val="002060"/>
                </a:solidFill>
                <a:latin typeface="Courier New" pitchFamily="49" charset="0"/>
                <a:cs typeface="Courier New" pitchFamily="49" charset="0"/>
              </a:rPr>
              <a:t>) { </a:t>
            </a:r>
            <a:r>
              <a:rPr lang="en-US" sz="1400" b="1" dirty="0">
                <a:solidFill>
                  <a:srgbClr val="002060"/>
                </a:solidFill>
                <a:latin typeface="Courier New" pitchFamily="49" charset="0"/>
                <a:cs typeface="Courier New" pitchFamily="49" charset="0"/>
              </a:rPr>
              <a:t>return (</a:t>
            </a:r>
            <a:r>
              <a:rPr lang="en-US" sz="1400" b="1" dirty="0" err="1">
                <a:solidFill>
                  <a:srgbClr val="002060"/>
                </a:solidFill>
                <a:latin typeface="Courier New" pitchFamily="49" charset="0"/>
                <a:cs typeface="Courier New" pitchFamily="49" charset="0"/>
              </a:rPr>
              <a:t>int</a:t>
            </a:r>
            <a:r>
              <a:rPr lang="en-US" sz="1400" b="1" dirty="0">
                <a:solidFill>
                  <a:srgbClr val="002060"/>
                </a:solidFill>
                <a:latin typeface="Courier New" pitchFamily="49" charset="0"/>
                <a:cs typeface="Courier New" pitchFamily="49" charset="0"/>
              </a:rPr>
              <a:t>)(</a:t>
            </a:r>
            <a:r>
              <a:rPr lang="en-US" sz="1400" b="1" dirty="0" smtClean="0">
                <a:solidFill>
                  <a:srgbClr val="002060"/>
                </a:solidFill>
                <a:latin typeface="Courier New" pitchFamily="49" charset="0"/>
                <a:cs typeface="Courier New" pitchFamily="49" charset="0"/>
              </a:rPr>
              <a:t>floor(p[d]/</a:t>
            </a:r>
            <a:r>
              <a:rPr lang="en-US" sz="1400" b="1" dirty="0" err="1" smtClean="0">
                <a:solidFill>
                  <a:srgbClr val="002060"/>
                </a:solidFill>
                <a:latin typeface="Courier New" pitchFamily="49" charset="0"/>
                <a:cs typeface="Courier New" pitchFamily="49" charset="0"/>
              </a:rPr>
              <a:t>cellSize</a:t>
            </a:r>
            <a:r>
              <a:rPr lang="en-US" sz="1400" b="1" dirty="0" smtClean="0">
                <a:solidFill>
                  <a:srgbClr val="002060"/>
                </a:solidFill>
                <a:latin typeface="Courier New" pitchFamily="49" charset="0"/>
                <a:cs typeface="Courier New" pitchFamily="49" charset="0"/>
              </a:rPr>
              <a:t>[d]));</a:t>
            </a:r>
            <a:r>
              <a:rPr lang="en-US" sz="1400" dirty="0" smtClean="0">
                <a:solidFill>
                  <a:srgbClr val="002060"/>
                </a:solidFill>
                <a:latin typeface="Courier New" pitchFamily="49" charset="0"/>
                <a:cs typeface="Courier New" pitchFamily="49" charset="0"/>
              </a:rPr>
              <a:t> </a:t>
            </a:r>
            <a:r>
              <a:rPr lang="en-US" sz="1400" dirty="0">
                <a:solidFill>
                  <a:srgbClr val="002060"/>
                </a:solidFill>
                <a:latin typeface="Courier New" pitchFamily="49" charset="0"/>
                <a:cs typeface="Courier New" pitchFamily="49" charset="0"/>
              </a:rPr>
              <a:t>}</a:t>
            </a:r>
          </a:p>
          <a:p>
            <a:pPr algn="l"/>
            <a:r>
              <a:rPr lang="en-US" sz="1400" dirty="0" smtClean="0">
                <a:solidFill>
                  <a:srgbClr val="002060"/>
                </a:solidFill>
                <a:latin typeface="Courier New" pitchFamily="49" charset="0"/>
                <a:cs typeface="Courier New" pitchFamily="49" charset="0"/>
              </a:rPr>
              <a:t>float </a:t>
            </a:r>
            <a:r>
              <a:rPr lang="en-US" sz="1400" dirty="0" err="1">
                <a:solidFill>
                  <a:srgbClr val="002060"/>
                </a:solidFill>
                <a:latin typeface="Courier New" pitchFamily="49" charset="0"/>
                <a:cs typeface="Courier New" pitchFamily="49" charset="0"/>
              </a:rPr>
              <a:t>getCellPos</a:t>
            </a:r>
            <a:r>
              <a:rPr lang="en-US" sz="1400" dirty="0">
                <a:solidFill>
                  <a:srgbClr val="002060"/>
                </a:solidFill>
                <a:latin typeface="Courier New" pitchFamily="49" charset="0"/>
                <a:cs typeface="Courier New" pitchFamily="49" charset="0"/>
              </a:rPr>
              <a:t>(</a:t>
            </a:r>
            <a:r>
              <a:rPr lang="en-US" sz="1400" dirty="0" err="1">
                <a:solidFill>
                  <a:srgbClr val="002060"/>
                </a:solidFill>
                <a:latin typeface="Courier New" pitchFamily="49" charset="0"/>
                <a:cs typeface="Courier New" pitchFamily="49" charset="0"/>
              </a:rPr>
              <a:t>int</a:t>
            </a:r>
            <a:r>
              <a:rPr lang="en-US" sz="1400" dirty="0">
                <a:solidFill>
                  <a:srgbClr val="002060"/>
                </a:solidFill>
                <a:latin typeface="Courier New" pitchFamily="49" charset="0"/>
                <a:cs typeface="Courier New" pitchFamily="49" charset="0"/>
              </a:rPr>
              <a:t> d, </a:t>
            </a:r>
            <a:r>
              <a:rPr lang="en-US" sz="1400" dirty="0" err="1">
                <a:solidFill>
                  <a:srgbClr val="002060"/>
                </a:solidFill>
                <a:latin typeface="Courier New" pitchFamily="49" charset="0"/>
                <a:cs typeface="Courier New" pitchFamily="49" charset="0"/>
              </a:rPr>
              <a:t>int</a:t>
            </a:r>
            <a:r>
              <a:rPr lang="en-US" sz="1400" dirty="0">
                <a:solidFill>
                  <a:srgbClr val="002060"/>
                </a:solidFill>
                <a:latin typeface="Courier New" pitchFamily="49" charset="0"/>
                <a:cs typeface="Courier New" pitchFamily="49" charset="0"/>
              </a:rPr>
              <a:t> index</a:t>
            </a:r>
            <a:r>
              <a:rPr lang="en-US" sz="1400" dirty="0" smtClean="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a:solidFill>
                  <a:srgbClr val="002060"/>
                </a:solidFill>
                <a:latin typeface="Courier New" pitchFamily="49" charset="0"/>
                <a:cs typeface="Courier New" pitchFamily="49" charset="0"/>
              </a:rPr>
              <a:t>return </a:t>
            </a:r>
            <a:r>
              <a:rPr lang="en-US" sz="1400" b="1" dirty="0" smtClean="0">
                <a:solidFill>
                  <a:srgbClr val="002060"/>
                </a:solidFill>
                <a:latin typeface="Courier New" pitchFamily="49" charset="0"/>
                <a:cs typeface="Courier New" pitchFamily="49" charset="0"/>
              </a:rPr>
              <a:t>((</a:t>
            </a:r>
            <a:r>
              <a:rPr lang="en-US" sz="1400" b="1" dirty="0">
                <a:solidFill>
                  <a:srgbClr val="002060"/>
                </a:solidFill>
                <a:latin typeface="Courier New" pitchFamily="49" charset="0"/>
                <a:cs typeface="Courier New" pitchFamily="49" charset="0"/>
              </a:rPr>
              <a:t>float)index) * </a:t>
            </a:r>
            <a:r>
              <a:rPr lang="en-US" sz="1400" b="1" dirty="0" err="1">
                <a:solidFill>
                  <a:srgbClr val="002060"/>
                </a:solidFill>
                <a:latin typeface="Courier New" pitchFamily="49" charset="0"/>
                <a:cs typeface="Courier New" pitchFamily="49" charset="0"/>
              </a:rPr>
              <a:t>cellSize</a:t>
            </a:r>
            <a:r>
              <a:rPr lang="en-US" sz="1400" b="1" dirty="0">
                <a:solidFill>
                  <a:srgbClr val="002060"/>
                </a:solidFill>
                <a:latin typeface="Courier New" pitchFamily="49" charset="0"/>
                <a:cs typeface="Courier New" pitchFamily="49" charset="0"/>
              </a:rPr>
              <a:t>[d</a:t>
            </a:r>
            <a:r>
              <a:rPr lang="en-US" sz="1400" b="1" dirty="0" smtClean="0">
                <a:solidFill>
                  <a:srgbClr val="002060"/>
                </a:solidFill>
                <a:latin typeface="Courier New" pitchFamily="49" charset="0"/>
                <a:cs typeface="Courier New" pitchFamily="49" charset="0"/>
              </a:rPr>
              <a:t>]; </a:t>
            </a:r>
            <a:r>
              <a:rPr lang="en-US" sz="1400" dirty="0">
                <a:solidFill>
                  <a:srgbClr val="002060"/>
                </a:solidFill>
                <a:latin typeface="Courier New" pitchFamily="49" charset="0"/>
                <a:cs typeface="Courier New" pitchFamily="49" charset="0"/>
              </a:rPr>
              <a:t>}</a:t>
            </a:r>
            <a:endParaRPr lang="en-US" sz="1400" b="1" dirty="0" smtClean="0">
              <a:solidFill>
                <a:srgbClr val="002060"/>
              </a:solidFill>
              <a:latin typeface="Courier New" pitchFamily="49" charset="0"/>
              <a:cs typeface="Courier New" pitchFamily="49" charset="0"/>
            </a:endParaRPr>
          </a:p>
          <a:p>
            <a:pPr algn="l"/>
            <a:endParaRPr lang="en-US" sz="1400" b="1" dirty="0" smtClean="0">
              <a:solidFill>
                <a:srgbClr val="002060"/>
              </a:solidFill>
              <a:latin typeface="Courier New" pitchFamily="49" charset="0"/>
              <a:cs typeface="Courier New" pitchFamily="49" charset="0"/>
            </a:endParaRPr>
          </a:p>
          <a:p>
            <a:pPr algn="l"/>
            <a:r>
              <a:rPr lang="en-US" sz="1400" b="1" dirty="0" err="1" smtClean="0">
                <a:solidFill>
                  <a:srgbClr val="002060"/>
                </a:solidFill>
                <a:latin typeface="Courier New" pitchFamily="49" charset="0"/>
                <a:cs typeface="Courier New" pitchFamily="49" charset="0"/>
              </a:rPr>
              <a:t>int</a:t>
            </a:r>
            <a:r>
              <a:rPr lang="en-US" sz="1400" b="1" dirty="0" smtClean="0">
                <a:solidFill>
                  <a:srgbClr val="002060"/>
                </a:solidFill>
                <a:latin typeface="Courier New" pitchFamily="49" charset="0"/>
                <a:cs typeface="Courier New" pitchFamily="49" charset="0"/>
              </a:rPr>
              <a:t> prime1 </a:t>
            </a:r>
            <a:r>
              <a:rPr lang="en-US" sz="1400" b="1" dirty="0">
                <a:solidFill>
                  <a:srgbClr val="002060"/>
                </a:solidFill>
                <a:latin typeface="Courier New" pitchFamily="49" charset="0"/>
                <a:cs typeface="Courier New" pitchFamily="49" charset="0"/>
              </a:rPr>
              <a:t>= 0xAB1D261;</a:t>
            </a:r>
            <a:endParaRPr lang="en-US" sz="1400" b="1" dirty="0" smtClean="0">
              <a:solidFill>
                <a:srgbClr val="002060"/>
              </a:solidFill>
              <a:latin typeface="Courier New" pitchFamily="49" charset="0"/>
              <a:cs typeface="Courier New" pitchFamily="49" charset="0"/>
            </a:endParaRPr>
          </a:p>
          <a:p>
            <a:pPr algn="l"/>
            <a:r>
              <a:rPr lang="en-US" sz="1400" b="1" dirty="0" err="1" smtClean="0">
                <a:solidFill>
                  <a:srgbClr val="002060"/>
                </a:solidFill>
                <a:latin typeface="Courier New" pitchFamily="49" charset="0"/>
                <a:cs typeface="Courier New" pitchFamily="49" charset="0"/>
              </a:rPr>
              <a:t>int</a:t>
            </a:r>
            <a:r>
              <a:rPr lang="en-US" sz="1400" b="1" dirty="0" smtClean="0">
                <a:solidFill>
                  <a:srgbClr val="002060"/>
                </a:solidFill>
                <a:latin typeface="Courier New" pitchFamily="49" charset="0"/>
                <a:cs typeface="Courier New" pitchFamily="49" charset="0"/>
              </a:rPr>
              <a:t> prime2 </a:t>
            </a:r>
            <a:r>
              <a:rPr lang="en-US" sz="1400" b="1" dirty="0">
                <a:solidFill>
                  <a:srgbClr val="002060"/>
                </a:solidFill>
                <a:latin typeface="Courier New" pitchFamily="49" charset="0"/>
                <a:cs typeface="Courier New" pitchFamily="49" charset="0"/>
              </a:rPr>
              <a:t>= 0x16447CD5;</a:t>
            </a:r>
          </a:p>
          <a:p>
            <a:pPr algn="l"/>
            <a:endParaRPr lang="en-US" sz="1600" b="1" dirty="0">
              <a:solidFill>
                <a:srgbClr val="002060"/>
              </a:solidFill>
              <a:latin typeface="Courier New" pitchFamily="49" charset="0"/>
              <a:cs typeface="Courier New" pitchFamily="49" charset="0"/>
            </a:endParaRPr>
          </a:p>
          <a:p>
            <a:pPr algn="l"/>
            <a:r>
              <a:rPr lang="en-US" sz="1600" b="1" dirty="0" err="1" smtClean="0">
                <a:solidFill>
                  <a:srgbClr val="002060"/>
                </a:solidFill>
                <a:latin typeface="Courier New" pitchFamily="49" charset="0"/>
                <a:cs typeface="Courier New" pitchFamily="49" charset="0"/>
              </a:rPr>
              <a:t>int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bucketAddress</a:t>
            </a:r>
            <a:r>
              <a:rPr lang="en-US" sz="1600" b="1" dirty="0" smtClean="0">
                <a:solidFill>
                  <a:srgbClr val="002060"/>
                </a:solidFill>
                <a:latin typeface="Courier New" pitchFamily="49" charset="0"/>
                <a:cs typeface="Courier New" pitchFamily="49" charset="0"/>
              </a:rPr>
              <a:t> = (prime1 * i + prime2 * j) % </a:t>
            </a:r>
            <a:r>
              <a:rPr lang="en-US" sz="1600" b="1" dirty="0" err="1" smtClean="0">
                <a:solidFill>
                  <a:srgbClr val="002060"/>
                </a:solidFill>
                <a:latin typeface="Courier New" pitchFamily="49" charset="0"/>
                <a:cs typeface="Courier New" pitchFamily="49" charset="0"/>
              </a:rPr>
              <a:t>numBuckets</a:t>
            </a:r>
            <a:r>
              <a:rPr lang="en-US" sz="1600" b="1" dirty="0" smtClean="0">
                <a:solidFill>
                  <a:srgbClr val="002060"/>
                </a:solidFill>
                <a:latin typeface="Courier New" pitchFamily="49" charset="0"/>
                <a:cs typeface="Courier New" pitchFamily="49" charset="0"/>
              </a:rPr>
              <a:t>;</a:t>
            </a:r>
          </a:p>
        </p:txBody>
      </p:sp>
      <p:sp>
        <p:nvSpPr>
          <p:cNvPr id="6" name="Slide Number Placeholder 5"/>
          <p:cNvSpPr>
            <a:spLocks noGrp="1"/>
          </p:cNvSpPr>
          <p:nvPr>
            <p:ph type="sldNum" sz="quarter" idx="11"/>
          </p:nvPr>
        </p:nvSpPr>
        <p:spPr/>
        <p:txBody>
          <a:bodyPr/>
          <a:lstStyle/>
          <a:p>
            <a:fld id="{C99FFD53-9629-4009-892B-34DB58648257}" type="slidenum">
              <a:rPr lang="en-US" smtClean="0"/>
              <a:pPr/>
              <a:t>49</a:t>
            </a:fld>
            <a:endParaRPr lang="en-US"/>
          </a:p>
        </p:txBody>
      </p:sp>
    </p:spTree>
    <p:extLst>
      <p:ext uri="{BB962C8B-B14F-4D97-AF65-F5344CB8AC3E}">
        <p14:creationId xmlns:p14="http://schemas.microsoft.com/office/powerpoint/2010/main" val="3662684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subdivision: what is it for?</a:t>
            </a:r>
            <a:endParaRPr lang="en-US" dirty="0"/>
          </a:p>
        </p:txBody>
      </p:sp>
      <p:sp>
        <p:nvSpPr>
          <p:cNvPr id="3" name="Content Placeholder 2"/>
          <p:cNvSpPr>
            <a:spLocks noGrp="1"/>
          </p:cNvSpPr>
          <p:nvPr>
            <p:ph sz="quarter" idx="10"/>
          </p:nvPr>
        </p:nvSpPr>
        <p:spPr/>
        <p:txBody>
          <a:bodyPr/>
          <a:lstStyle/>
          <a:p>
            <a:r>
              <a:rPr lang="en-US" dirty="0" smtClean="0"/>
              <a:t>Optimization!</a:t>
            </a:r>
          </a:p>
        </p:txBody>
      </p:sp>
      <p:sp>
        <p:nvSpPr>
          <p:cNvPr id="4" name="Slide Number Placeholder 3"/>
          <p:cNvSpPr>
            <a:spLocks noGrp="1"/>
          </p:cNvSpPr>
          <p:nvPr>
            <p:ph type="sldNum" sz="quarter" idx="11"/>
          </p:nvPr>
        </p:nvSpPr>
        <p:spPr/>
        <p:txBody>
          <a:bodyPr/>
          <a:lstStyle/>
          <a:p>
            <a:fld id="{C99FFD53-9629-4009-892B-34DB58648257}" type="slidenum">
              <a:rPr lang="en-US" smtClean="0"/>
              <a:pPr/>
              <a:t>5</a:t>
            </a:fld>
            <a:endParaRPr lang="en-US" dirty="0"/>
          </a:p>
        </p:txBody>
      </p:sp>
      <p:grpSp>
        <p:nvGrpSpPr>
          <p:cNvPr id="17" name="Group 16"/>
          <p:cNvGrpSpPr/>
          <p:nvPr/>
        </p:nvGrpSpPr>
        <p:grpSpPr>
          <a:xfrm>
            <a:off x="2819400" y="2114550"/>
            <a:ext cx="5334000" cy="2438400"/>
            <a:chOff x="2819400" y="2114550"/>
            <a:chExt cx="5334000" cy="2438400"/>
          </a:xfrm>
        </p:grpSpPr>
        <p:sp>
          <p:nvSpPr>
            <p:cNvPr id="5" name="Rectangle 4"/>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grpSp>
          <p:nvGrpSpPr>
            <p:cNvPr id="6" name="Group 5"/>
            <p:cNvGrpSpPr/>
            <p:nvPr/>
          </p:nvGrpSpPr>
          <p:grpSpPr>
            <a:xfrm>
              <a:off x="7010400" y="3105150"/>
              <a:ext cx="1143000" cy="1252954"/>
              <a:chOff x="7010400" y="3105150"/>
              <a:chExt cx="1143000" cy="1252954"/>
            </a:xfrm>
          </p:grpSpPr>
          <p:cxnSp>
            <p:nvCxnSpPr>
              <p:cNvPr id="7" name="Straight Arrow Connector 6"/>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0" name="TextBox 9"/>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1" name="Regular Pentagon 10"/>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2" name="Rectangle 11"/>
            <p:cNvSpPr/>
            <p:nvPr/>
          </p:nvSpPr>
          <p:spPr bwMode="auto">
            <a:xfrm>
              <a:off x="4538444" y="2114550"/>
              <a:ext cx="1709956" cy="2438400"/>
            </a:xfrm>
            <a:prstGeom prst="rect">
              <a:avLst/>
            </a:prstGeom>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3" name="Regular Pentagon 12"/>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4" name="Regular Pentagon 13"/>
            <p:cNvSpPr/>
            <p:nvPr/>
          </p:nvSpPr>
          <p:spPr bwMode="auto">
            <a:xfrm>
              <a:off x="53340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5" name="Rectangle 14"/>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16" name="Straight Connector 15"/>
            <p:cNvCxnSpPr>
              <a:stCxn id="15" idx="0"/>
              <a:endCxn id="15"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spatial hash</a:t>
            </a:r>
          </a:p>
        </p:txBody>
      </p:sp>
      <p:sp>
        <p:nvSpPr>
          <p:cNvPr id="3" name="Content Placeholder 2"/>
          <p:cNvSpPr>
            <a:spLocks noGrp="1"/>
          </p:cNvSpPr>
          <p:nvPr>
            <p:ph sz="quarter" idx="10"/>
          </p:nvPr>
        </p:nvSpPr>
        <p:spPr/>
        <p:txBody>
          <a:bodyPr/>
          <a:lstStyle/>
          <a:p>
            <a:r>
              <a:rPr lang="en-US" dirty="0" smtClean="0"/>
              <a:t>Spatial hash grid</a:t>
            </a:r>
          </a:p>
          <a:p>
            <a:endParaRPr lang="en-US" dirty="0" smtClean="0"/>
          </a:p>
          <a:p>
            <a:endParaRPr lang="en-US" dirty="0" smtClean="0"/>
          </a:p>
          <a:p>
            <a:endParaRPr lang="en-US" dirty="0" smtClean="0"/>
          </a:p>
          <a:p>
            <a:endParaRPr lang="en-US" dirty="0" smtClean="0"/>
          </a:p>
          <a:p>
            <a:endParaRPr lang="en-US" dirty="0" smtClean="0"/>
          </a:p>
        </p:txBody>
      </p:sp>
      <p:sp>
        <p:nvSpPr>
          <p:cNvPr id="7" name="Rectangle 6"/>
          <p:cNvSpPr/>
          <p:nvPr/>
        </p:nvSpPr>
        <p:spPr>
          <a:xfrm>
            <a:off x="571500" y="1962150"/>
            <a:ext cx="8001000" cy="3046988"/>
          </a:xfrm>
          <a:prstGeom prst="rect">
            <a:avLst/>
          </a:prstGeom>
        </p:spPr>
        <p:txBody>
          <a:bodyPr wrap="square">
            <a:spAutoFit/>
          </a:bodyPr>
          <a:lstStyle/>
          <a:p>
            <a:pPr algn="l"/>
            <a:r>
              <a:rPr lang="en-US" sz="1600" dirty="0" smtClean="0">
                <a:solidFill>
                  <a:srgbClr val="002060"/>
                </a:solidFill>
                <a:latin typeface="Courier New" pitchFamily="49" charset="0"/>
                <a:cs typeface="Courier New" pitchFamily="49" charset="0"/>
              </a:rPr>
              <a:t>Cell </a:t>
            </a:r>
            <a:r>
              <a:rPr lang="en-US" sz="1600" dirty="0" err="1" smtClean="0">
                <a:solidFill>
                  <a:srgbClr val="002060"/>
                </a:solidFill>
                <a:latin typeface="Courier New" pitchFamily="49" charset="0"/>
                <a:cs typeface="Courier New" pitchFamily="49" charset="0"/>
              </a:rPr>
              <a:t>getCell</a:t>
            </a:r>
            <a:r>
              <a:rPr lang="en-US" sz="1600" dirty="0" smtClean="0">
                <a:solidFill>
                  <a:srgbClr val="002060"/>
                </a:solidFill>
                <a:latin typeface="Courier New" pitchFamily="49" charset="0"/>
                <a:cs typeface="Courier New" pitchFamily="49" charset="0"/>
              </a:rPr>
              <a:t>(Vector2 </a:t>
            </a:r>
            <a:r>
              <a:rPr lang="en-US" sz="1600" dirty="0" err="1" smtClean="0">
                <a:solidFill>
                  <a:srgbClr val="002060"/>
                </a:solidFill>
                <a:latin typeface="Courier New" pitchFamily="49" charset="0"/>
                <a:cs typeface="Courier New" pitchFamily="49" charset="0"/>
              </a:rPr>
              <a:t>pt</a:t>
            </a:r>
            <a:r>
              <a:rPr lang="en-US" sz="1600" dirty="0" smtClean="0">
                <a:solidFill>
                  <a:srgbClr val="002060"/>
                </a:solidFill>
                <a:latin typeface="Courier New" pitchFamily="49" charset="0"/>
                <a:cs typeface="Courier New" pitchFamily="49" charset="0"/>
              </a:rPr>
              <a:t>)</a:t>
            </a:r>
          </a:p>
          <a:p>
            <a:pPr algn="l"/>
            <a:r>
              <a:rPr lang="en-US" sz="1600" dirty="0" smtClean="0">
                <a:solidFill>
                  <a:srgbClr val="002060"/>
                </a:solidFill>
                <a:latin typeface="Courier New" pitchFamily="49" charset="0"/>
                <a:cs typeface="Courier New" pitchFamily="49" charset="0"/>
              </a:rPr>
              <a:t>{</a:t>
            </a:r>
          </a:p>
          <a:p>
            <a:pPr algn="l"/>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int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bucketAddress</a:t>
            </a:r>
            <a:r>
              <a:rPr lang="en-US" sz="1600" b="1" dirty="0" smtClean="0">
                <a:solidFill>
                  <a:srgbClr val="002060"/>
                </a:solidFill>
                <a:latin typeface="Courier New" pitchFamily="49" charset="0"/>
                <a:cs typeface="Courier New" pitchFamily="49" charset="0"/>
              </a:rPr>
              <a:t> = </a:t>
            </a:r>
            <a:r>
              <a:rPr lang="en-US" sz="1600" b="1" dirty="0" err="1" smtClean="0">
                <a:solidFill>
                  <a:srgbClr val="002060"/>
                </a:solidFill>
                <a:latin typeface="Courier New" pitchFamily="49" charset="0"/>
                <a:cs typeface="Courier New" pitchFamily="49" charset="0"/>
              </a:rPr>
              <a:t>getBucketAddress</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pt</a:t>
            </a:r>
            <a:r>
              <a:rPr lang="en-US" sz="1600" b="1" dirty="0" smtClean="0">
                <a:solidFill>
                  <a:srgbClr val="002060"/>
                </a:solidFill>
                <a:latin typeface="Courier New" pitchFamily="49" charset="0"/>
                <a:cs typeface="Courier New" pitchFamily="49" charset="0"/>
              </a:rPr>
              <a:t>);</a:t>
            </a:r>
          </a:p>
          <a:p>
            <a:pPr algn="l"/>
            <a:r>
              <a:rPr lang="en-US" sz="1600" b="1" dirty="0">
                <a:solidFill>
                  <a:srgbClr val="002060"/>
                </a:solidFill>
                <a:latin typeface="Courier New" pitchFamily="49" charset="0"/>
                <a:cs typeface="Courier New" pitchFamily="49" charset="0"/>
              </a:rPr>
              <a:t> </a:t>
            </a:r>
            <a:r>
              <a:rPr lang="en-US" sz="1600" b="1" dirty="0" smtClean="0">
                <a:solidFill>
                  <a:srgbClr val="002060"/>
                </a:solidFill>
                <a:latin typeface="Courier New" pitchFamily="49" charset="0"/>
                <a:cs typeface="Courier New" pitchFamily="49" charset="0"/>
              </a:rPr>
              <a:t> IntVec2 </a:t>
            </a:r>
            <a:r>
              <a:rPr lang="en-US" sz="1600" b="1" dirty="0">
                <a:solidFill>
                  <a:srgbClr val="002060"/>
                </a:solidFill>
                <a:latin typeface="Courier New" pitchFamily="49" charset="0"/>
                <a:cs typeface="Courier New" pitchFamily="49" charset="0"/>
              </a:rPr>
              <a:t>i</a:t>
            </a:r>
            <a:r>
              <a:rPr lang="en-US" sz="1600" b="1" dirty="0" smtClean="0">
                <a:solidFill>
                  <a:srgbClr val="002060"/>
                </a:solidFill>
                <a:latin typeface="Courier New" pitchFamily="49" charset="0"/>
                <a:cs typeface="Courier New" pitchFamily="49" charset="0"/>
              </a:rPr>
              <a:t>ndex = { </a:t>
            </a:r>
            <a:r>
              <a:rPr lang="en-US" sz="1600" b="1" dirty="0" err="1" smtClean="0">
                <a:solidFill>
                  <a:srgbClr val="002060"/>
                </a:solidFill>
                <a:latin typeface="Courier New" pitchFamily="49" charset="0"/>
                <a:cs typeface="Courier New" pitchFamily="49" charset="0"/>
              </a:rPr>
              <a:t>getCellIndex</a:t>
            </a:r>
            <a:r>
              <a:rPr lang="en-US" sz="1600" b="1" dirty="0" smtClean="0">
                <a:solidFill>
                  <a:srgbClr val="002060"/>
                </a:solidFill>
                <a:latin typeface="Courier New" pitchFamily="49" charset="0"/>
                <a:cs typeface="Courier New" pitchFamily="49" charset="0"/>
              </a:rPr>
              <a:t>(X, </a:t>
            </a:r>
            <a:r>
              <a:rPr lang="en-US" sz="1600" b="1" dirty="0" err="1" smtClean="0">
                <a:solidFill>
                  <a:srgbClr val="002060"/>
                </a:solidFill>
                <a:latin typeface="Courier New" pitchFamily="49" charset="0"/>
                <a:cs typeface="Courier New" pitchFamily="49" charset="0"/>
              </a:rPr>
              <a:t>pt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getCellIndex</a:t>
            </a:r>
            <a:r>
              <a:rPr lang="en-US" sz="1600" b="1" dirty="0" smtClean="0">
                <a:solidFill>
                  <a:srgbClr val="002060"/>
                </a:solidFill>
                <a:latin typeface="Courier New" pitchFamily="49" charset="0"/>
                <a:cs typeface="Courier New" pitchFamily="49" charset="0"/>
              </a:rPr>
              <a:t>(X, </a:t>
            </a:r>
            <a:r>
              <a:rPr lang="en-US" sz="1600" b="1" dirty="0" err="1" smtClean="0">
                <a:solidFill>
                  <a:srgbClr val="002060"/>
                </a:solidFill>
                <a:latin typeface="Courier New" pitchFamily="49" charset="0"/>
                <a:cs typeface="Courier New" pitchFamily="49" charset="0"/>
              </a:rPr>
              <a:t>pt</a:t>
            </a:r>
            <a:r>
              <a:rPr lang="en-US" sz="1600" b="1" dirty="0" smtClean="0">
                <a:solidFill>
                  <a:srgbClr val="002060"/>
                </a:solidFill>
                <a:latin typeface="Courier New" pitchFamily="49" charset="0"/>
                <a:cs typeface="Courier New" pitchFamily="49" charset="0"/>
              </a:rPr>
              <a:t>) };</a:t>
            </a:r>
          </a:p>
          <a:p>
            <a:pPr algn="l"/>
            <a:r>
              <a:rPr lang="en-US" sz="1600" b="1" dirty="0">
                <a:solidFill>
                  <a:srgbClr val="002060"/>
                </a:solidFill>
                <a:latin typeface="Courier New" pitchFamily="49" charset="0"/>
                <a:cs typeface="Courier New" pitchFamily="49" charset="0"/>
              </a:rPr>
              <a:t> </a:t>
            </a:r>
            <a:r>
              <a:rPr lang="en-US" sz="1600" b="1" dirty="0" smtClean="0">
                <a:solidFill>
                  <a:srgbClr val="002060"/>
                </a:solidFill>
                <a:latin typeface="Courier New" pitchFamily="49" charset="0"/>
                <a:cs typeface="Courier New" pitchFamily="49" charset="0"/>
              </a:rPr>
              <a:t> if (!</a:t>
            </a:r>
            <a:r>
              <a:rPr lang="en-US" sz="1600" b="1" dirty="0" err="1" smtClean="0">
                <a:solidFill>
                  <a:srgbClr val="002060"/>
                </a:solidFill>
                <a:latin typeface="Courier New" pitchFamily="49" charset="0"/>
                <a:cs typeface="Courier New" pitchFamily="49" charset="0"/>
              </a:rPr>
              <a:t>cellBuckets</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bucketIndex</a:t>
            </a:r>
            <a:r>
              <a:rPr lang="en-US" sz="1600" b="1" dirty="0" smtClean="0">
                <a:solidFill>
                  <a:srgbClr val="002060"/>
                </a:solidFill>
                <a:latin typeface="Courier New" pitchFamily="49" charset="0"/>
                <a:cs typeface="Courier New" pitchFamily="49" charset="0"/>
              </a:rPr>
              <a:t>].contains(</a:t>
            </a:r>
            <a:r>
              <a:rPr lang="en-US" sz="1600" b="1" dirty="0" err="1" smtClean="0">
                <a:solidFill>
                  <a:srgbClr val="002060"/>
                </a:solidFill>
                <a:latin typeface="Courier New" pitchFamily="49" charset="0"/>
                <a:cs typeface="Courier New" pitchFamily="49" charset="0"/>
              </a:rPr>
              <a:t>bucketAddress</a:t>
            </a:r>
            <a:r>
              <a:rPr lang="en-US" sz="1600" b="1" dirty="0" smtClean="0">
                <a:solidFill>
                  <a:srgbClr val="002060"/>
                </a:solidFill>
                <a:latin typeface="Courier New" pitchFamily="49" charset="0"/>
                <a:cs typeface="Courier New" pitchFamily="49" charset="0"/>
              </a:rPr>
              <a:t>))</a:t>
            </a:r>
          </a:p>
          <a:p>
            <a:pPr algn="l"/>
            <a:r>
              <a:rPr lang="en-US" sz="1600" b="1" dirty="0">
                <a:solidFill>
                  <a:srgbClr val="002060"/>
                </a:solidFill>
                <a:latin typeface="Courier New" pitchFamily="49" charset="0"/>
                <a:cs typeface="Courier New" pitchFamily="49" charset="0"/>
              </a:rPr>
              <a:t> </a:t>
            </a:r>
            <a:r>
              <a:rPr lang="en-US" sz="1600" b="1" dirty="0" smtClean="0">
                <a:solidFill>
                  <a:srgbClr val="002060"/>
                </a:solidFill>
                <a:latin typeface="Courier New" pitchFamily="49" charset="0"/>
                <a:cs typeface="Courier New" pitchFamily="49" charset="0"/>
              </a:rPr>
              <a:t> {</a:t>
            </a:r>
          </a:p>
          <a:p>
            <a:pPr algn="l"/>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cellBuckets</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bucketIndex</a:t>
            </a:r>
            <a:r>
              <a:rPr lang="en-US" sz="1600" b="1" dirty="0">
                <a:solidFill>
                  <a:srgbClr val="002060"/>
                </a:solidFill>
                <a:latin typeface="Courier New" pitchFamily="49" charset="0"/>
                <a:cs typeface="Courier New" pitchFamily="49" charset="0"/>
              </a:rPr>
              <a:t>].insert(new </a:t>
            </a:r>
            <a:r>
              <a:rPr lang="en-US" sz="1600" b="1" dirty="0" err="1">
                <a:solidFill>
                  <a:srgbClr val="002060"/>
                </a:solidFill>
                <a:latin typeface="Courier New" pitchFamily="49" charset="0"/>
                <a:cs typeface="Courier New" pitchFamily="49" charset="0"/>
              </a:rPr>
              <a:t>BucketRecord</a:t>
            </a:r>
            <a:r>
              <a:rPr lang="en-US" sz="1600" b="1" dirty="0">
                <a:solidFill>
                  <a:srgbClr val="002060"/>
                </a:solidFill>
                <a:latin typeface="Courier New" pitchFamily="49" charset="0"/>
                <a:cs typeface="Courier New" pitchFamily="49" charset="0"/>
              </a:rPr>
              <a:t>({</a:t>
            </a:r>
          </a:p>
          <a:p>
            <a:pPr algn="l"/>
            <a:r>
              <a:rPr lang="en-US" sz="1600" b="1" dirty="0">
                <a:solidFill>
                  <a:srgbClr val="002060"/>
                </a:solidFill>
                <a:latin typeface="Courier New" pitchFamily="49" charset="0"/>
                <a:cs typeface="Courier New" pitchFamily="49" charset="0"/>
              </a:rPr>
              <a:t>               </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cellIndex</a:t>
            </a:r>
            <a:r>
              <a:rPr lang="en-US" sz="1600" b="1" dirty="0" smtClean="0">
                <a:solidFill>
                  <a:srgbClr val="002060"/>
                </a:solidFill>
                <a:latin typeface="Courier New" pitchFamily="49" charset="0"/>
                <a:cs typeface="Courier New" pitchFamily="49" charset="0"/>
              </a:rPr>
              <a:t> </a:t>
            </a:r>
            <a:r>
              <a:rPr lang="en-US" sz="1600" b="1" dirty="0">
                <a:solidFill>
                  <a:srgbClr val="002060"/>
                </a:solidFill>
                <a:latin typeface="Courier New" pitchFamily="49" charset="0"/>
                <a:cs typeface="Courier New" pitchFamily="49" charset="0"/>
              </a:rPr>
              <a:t>= index,</a:t>
            </a:r>
          </a:p>
          <a:p>
            <a:pPr algn="l"/>
            <a:r>
              <a:rPr lang="en-US" sz="1600" b="1" dirty="0" smtClean="0">
                <a:solidFill>
                  <a:srgbClr val="002060"/>
                </a:solidFill>
                <a:latin typeface="Courier New" pitchFamily="49" charset="0"/>
                <a:cs typeface="Courier New" pitchFamily="49" charset="0"/>
              </a:rPr>
              <a:t>                                    </a:t>
            </a:r>
            <a:r>
              <a:rPr lang="en-US" sz="1600" b="1" dirty="0" err="1">
                <a:solidFill>
                  <a:srgbClr val="002060"/>
                </a:solidFill>
                <a:latin typeface="Courier New" pitchFamily="49" charset="0"/>
                <a:cs typeface="Courier New" pitchFamily="49" charset="0"/>
              </a:rPr>
              <a:t>cellContents</a:t>
            </a:r>
            <a:r>
              <a:rPr lang="en-US" sz="1600" b="1" dirty="0">
                <a:solidFill>
                  <a:srgbClr val="002060"/>
                </a:solidFill>
                <a:latin typeface="Courier New" pitchFamily="49" charset="0"/>
                <a:cs typeface="Courier New" pitchFamily="49" charset="0"/>
              </a:rPr>
              <a:t> = new Cell</a:t>
            </a:r>
            <a:r>
              <a:rPr lang="en-US" sz="1600" b="1" dirty="0" smtClean="0">
                <a:solidFill>
                  <a:srgbClr val="002060"/>
                </a:solidFill>
                <a:latin typeface="Courier New" pitchFamily="49" charset="0"/>
                <a:cs typeface="Courier New" pitchFamily="49" charset="0"/>
              </a:rPr>
              <a:t>}));</a:t>
            </a:r>
          </a:p>
          <a:p>
            <a:pPr algn="l"/>
            <a:r>
              <a:rPr lang="en-US" sz="1600" b="1" dirty="0" smtClean="0">
                <a:solidFill>
                  <a:srgbClr val="002060"/>
                </a:solidFill>
                <a:latin typeface="Courier New" pitchFamily="49" charset="0"/>
                <a:cs typeface="Courier New" pitchFamily="49" charset="0"/>
              </a:rPr>
              <a:t>  }</a:t>
            </a:r>
          </a:p>
          <a:p>
            <a:pPr algn="l"/>
            <a:r>
              <a:rPr lang="en-US" sz="1600" b="1" dirty="0" smtClean="0">
                <a:solidFill>
                  <a:srgbClr val="002060"/>
                </a:solidFill>
                <a:latin typeface="Courier New" pitchFamily="49" charset="0"/>
                <a:cs typeface="Courier New" pitchFamily="49" charset="0"/>
              </a:rPr>
              <a:t>  return </a:t>
            </a:r>
            <a:r>
              <a:rPr lang="en-US" sz="1600" b="1" dirty="0" err="1">
                <a:solidFill>
                  <a:srgbClr val="002060"/>
                </a:solidFill>
                <a:latin typeface="Courier New" pitchFamily="49" charset="0"/>
                <a:cs typeface="Courier New" pitchFamily="49" charset="0"/>
              </a:rPr>
              <a:t>record.recordAt</a:t>
            </a:r>
            <a:r>
              <a:rPr lang="en-US" sz="1600" b="1" dirty="0">
                <a:solidFill>
                  <a:srgbClr val="002060"/>
                </a:solidFill>
                <a:latin typeface="Courier New" pitchFamily="49" charset="0"/>
                <a:cs typeface="Courier New" pitchFamily="49" charset="0"/>
              </a:rPr>
              <a:t>(</a:t>
            </a:r>
            <a:r>
              <a:rPr lang="en-US" sz="1600" b="1" dirty="0" err="1">
                <a:solidFill>
                  <a:srgbClr val="002060"/>
                </a:solidFill>
                <a:latin typeface="Courier New" pitchFamily="49" charset="0"/>
                <a:cs typeface="Courier New" pitchFamily="49" charset="0"/>
              </a:rPr>
              <a:t>bucketAddress</a:t>
            </a:r>
            <a:r>
              <a:rPr lang="en-US" sz="1600" b="1" dirty="0">
                <a:solidFill>
                  <a:srgbClr val="002060"/>
                </a:solidFill>
                <a:latin typeface="Courier New" pitchFamily="49" charset="0"/>
                <a:cs typeface="Courier New" pitchFamily="49" charset="0"/>
              </a:rPr>
              <a:t>);</a:t>
            </a:r>
            <a:endParaRPr lang="en-US" sz="1600" b="1" dirty="0" smtClean="0">
              <a:solidFill>
                <a:srgbClr val="002060"/>
              </a:solidFill>
              <a:latin typeface="Courier New" pitchFamily="49" charset="0"/>
              <a:cs typeface="Courier New" pitchFamily="49" charset="0"/>
            </a:endParaRPr>
          </a:p>
          <a:p>
            <a:pPr algn="l"/>
            <a:r>
              <a:rPr lang="en-US" sz="1600" dirty="0" smtClean="0">
                <a:solidFill>
                  <a:srgbClr val="002060"/>
                </a:solidFill>
                <a:latin typeface="Courier New" pitchFamily="49" charset="0"/>
                <a:cs typeface="Courier New" pitchFamily="49" charset="0"/>
              </a:rPr>
              <a:t>}</a:t>
            </a:r>
          </a:p>
        </p:txBody>
      </p:sp>
      <p:sp>
        <p:nvSpPr>
          <p:cNvPr id="6" name="Slide Number Placeholder 5"/>
          <p:cNvSpPr>
            <a:spLocks noGrp="1"/>
          </p:cNvSpPr>
          <p:nvPr>
            <p:ph type="sldNum" sz="quarter" idx="11"/>
          </p:nvPr>
        </p:nvSpPr>
        <p:spPr/>
        <p:txBody>
          <a:bodyPr/>
          <a:lstStyle/>
          <a:p>
            <a:fld id="{C99FFD53-9629-4009-892B-34DB58648257}" type="slidenum">
              <a:rPr lang="en-US" smtClean="0"/>
              <a:pPr/>
              <a:t>50</a:t>
            </a:fld>
            <a:endParaRPr lang="en-US"/>
          </a:p>
        </p:txBody>
      </p:sp>
    </p:spTree>
    <p:extLst>
      <p:ext uri="{BB962C8B-B14F-4D97-AF65-F5344CB8AC3E}">
        <p14:creationId xmlns:p14="http://schemas.microsoft.com/office/powerpoint/2010/main" val="274049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33600"/>
            <a:ext cx="8686800" cy="781050"/>
          </a:xfrm>
        </p:spPr>
        <p:txBody>
          <a:bodyPr/>
          <a:lstStyle/>
          <a:p>
            <a:pPr algn="ctr"/>
            <a:r>
              <a:rPr lang="en-US" dirty="0" smtClean="0"/>
              <a:t>Tree-based Spatial Subdivision</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51</a:t>
            </a:fld>
            <a:endParaRPr lang="en-US"/>
          </a:p>
        </p:txBody>
      </p:sp>
    </p:spTree>
    <p:extLst>
      <p:ext uri="{BB962C8B-B14F-4D97-AF65-F5344CB8AC3E}">
        <p14:creationId xmlns:p14="http://schemas.microsoft.com/office/powerpoint/2010/main" val="28858194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hierarchical subdivision</a:t>
            </a:r>
            <a:endParaRPr lang="en-US" dirty="0"/>
          </a:p>
        </p:txBody>
      </p:sp>
      <p:sp>
        <p:nvSpPr>
          <p:cNvPr id="3" name="Content Placeholder 2"/>
          <p:cNvSpPr>
            <a:spLocks noGrp="1"/>
          </p:cNvSpPr>
          <p:nvPr>
            <p:ph sz="quarter" idx="10"/>
          </p:nvPr>
        </p:nvSpPr>
        <p:spPr/>
        <p:txBody>
          <a:bodyPr/>
          <a:lstStyle/>
          <a:p>
            <a:pPr lvl="0"/>
            <a:r>
              <a:rPr lang="en-US" dirty="0" smtClean="0"/>
              <a:t>A recursive partitioning of space</a:t>
            </a:r>
          </a:p>
          <a:p>
            <a:pPr lvl="0"/>
            <a:endParaRPr lang="en-US" dirty="0" smtClean="0"/>
          </a:p>
          <a:p>
            <a:pPr lvl="0"/>
            <a:endParaRPr lang="en-US" dirty="0" smtClean="0"/>
          </a:p>
          <a:p>
            <a:pPr lvl="0"/>
            <a:endParaRPr lang="en-US" dirty="0" smtClean="0"/>
          </a:p>
          <a:p>
            <a:pPr lvl="0"/>
            <a:endParaRPr lang="en-US" dirty="0" smtClean="0"/>
          </a:p>
          <a:p>
            <a:pPr marL="273050" lvl="0" indent="-273050"/>
            <a:r>
              <a:rPr lang="en-US" dirty="0" smtClean="0"/>
              <a:t>Objects appear to the “left” </a:t>
            </a:r>
            <a:r>
              <a:rPr lang="en-US" b="1" dirty="0" smtClean="0"/>
              <a:t>or</a:t>
            </a:r>
            <a:r>
              <a:rPr lang="en-US" dirty="0" smtClean="0"/>
              <a:t> “right” of the partition boundary</a:t>
            </a:r>
          </a:p>
        </p:txBody>
      </p:sp>
      <p:grpSp>
        <p:nvGrpSpPr>
          <p:cNvPr id="4" name="Group 15"/>
          <p:cNvGrpSpPr/>
          <p:nvPr/>
        </p:nvGrpSpPr>
        <p:grpSpPr>
          <a:xfrm>
            <a:off x="7772400" y="13144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15" name="Regular Pentagon 14"/>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2133600" y="-95250"/>
            <a:ext cx="5105400" cy="54864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22" name="Straight Arrow Connector 21"/>
          <p:cNvCxnSpPr/>
          <p:nvPr/>
        </p:nvCxnSpPr>
        <p:spPr bwMode="auto">
          <a:xfrm>
            <a:off x="3657600" y="3790950"/>
            <a:ext cx="205740" cy="228600"/>
          </a:xfrm>
          <a:prstGeom prst="straightConnector1">
            <a:avLst/>
          </a:prstGeom>
          <a:ln w="38100">
            <a:solidFill>
              <a:srgbClr val="00B050"/>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bwMode="auto">
          <a:xfrm flipH="1" flipV="1">
            <a:off x="3420611" y="3528794"/>
            <a:ext cx="205740" cy="228600"/>
          </a:xfrm>
          <a:prstGeom prst="straightConnector1">
            <a:avLst/>
          </a:prstGeom>
          <a:ln w="38100">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6" name="Slide Number Placeholder 15"/>
          <p:cNvSpPr>
            <a:spLocks noGrp="1"/>
          </p:cNvSpPr>
          <p:nvPr>
            <p:ph type="sldNum" sz="quarter" idx="11"/>
          </p:nvPr>
        </p:nvSpPr>
        <p:spPr/>
        <p:txBody>
          <a:bodyPr/>
          <a:lstStyle/>
          <a:p>
            <a:fld id="{C99FFD53-9629-4009-892B-34DB58648257}" type="slidenum">
              <a:rPr lang="en-US" smtClean="0"/>
              <a:pPr/>
              <a:t>52</a:t>
            </a:fld>
            <a:endParaRPr lang="en-US"/>
          </a:p>
        </p:txBody>
      </p:sp>
    </p:spTree>
    <p:extLst>
      <p:ext uri="{BB962C8B-B14F-4D97-AF65-F5344CB8AC3E}">
        <p14:creationId xmlns:p14="http://schemas.microsoft.com/office/powerpoint/2010/main" val="6880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hierarchical subdivision</a:t>
            </a:r>
          </a:p>
        </p:txBody>
      </p:sp>
      <p:sp>
        <p:nvSpPr>
          <p:cNvPr id="3" name="Content Placeholder 2"/>
          <p:cNvSpPr>
            <a:spLocks noGrp="1"/>
          </p:cNvSpPr>
          <p:nvPr>
            <p:ph sz="quarter" idx="10"/>
          </p:nvPr>
        </p:nvSpPr>
        <p:spPr/>
        <p:txBody>
          <a:bodyPr/>
          <a:lstStyle/>
          <a:p>
            <a:r>
              <a:rPr lang="en-US" dirty="0" smtClean="0"/>
              <a:t>Notice that we can represent this as a binary tree</a:t>
            </a:r>
          </a:p>
        </p:txBody>
      </p: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15" name="Regular Pentagon 14"/>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2133600" y="-95250"/>
            <a:ext cx="5105400" cy="54864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22" name="Straight Arrow Connector 21"/>
          <p:cNvCxnSpPr/>
          <p:nvPr/>
        </p:nvCxnSpPr>
        <p:spPr bwMode="auto">
          <a:xfrm>
            <a:off x="3657600" y="3790950"/>
            <a:ext cx="205740" cy="228600"/>
          </a:xfrm>
          <a:prstGeom prst="straightConnector1">
            <a:avLst/>
          </a:prstGeom>
          <a:ln w="38100">
            <a:solidFill>
              <a:srgbClr val="00B050"/>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bwMode="auto">
          <a:xfrm flipH="1" flipV="1">
            <a:off x="3420611" y="3528794"/>
            <a:ext cx="205740" cy="228600"/>
          </a:xfrm>
          <a:prstGeom prst="straightConnector1">
            <a:avLst/>
          </a:prstGeom>
          <a:ln w="38100">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6" name="Oval 15"/>
          <p:cNvSpPr/>
          <p:nvPr/>
        </p:nvSpPr>
        <p:spPr bwMode="auto">
          <a:xfrm>
            <a:off x="685800" y="2495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 name="Oval 16"/>
          <p:cNvSpPr/>
          <p:nvPr/>
        </p:nvSpPr>
        <p:spPr bwMode="auto">
          <a:xfrm>
            <a:off x="457200" y="2952750"/>
            <a:ext cx="228600" cy="228600"/>
          </a:xfrm>
          <a:prstGeom prst="ellipse">
            <a:avLst/>
          </a:prstGeom>
          <a:solidFill>
            <a:srgbClr val="008AB9"/>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9" name="Oval 18"/>
          <p:cNvSpPr/>
          <p:nvPr/>
        </p:nvSpPr>
        <p:spPr bwMode="auto">
          <a:xfrm>
            <a:off x="914400" y="2952750"/>
            <a:ext cx="228600" cy="228600"/>
          </a:xfrm>
          <a:prstGeom prst="ellipse">
            <a:avLst/>
          </a:prstGeom>
          <a:solidFill>
            <a:srgbClr val="00B05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1" name="Straight Arrow Connector 20"/>
          <p:cNvCxnSpPr>
            <a:stCxn id="16" idx="4"/>
            <a:endCxn id="17" idx="7"/>
          </p:cNvCxnSpPr>
          <p:nvPr/>
        </p:nvCxnSpPr>
        <p:spPr bwMode="auto">
          <a:xfrm flipH="1">
            <a:off x="652322" y="27241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a:stCxn id="16" idx="4"/>
            <a:endCxn id="19" idx="1"/>
          </p:cNvCxnSpPr>
          <p:nvPr/>
        </p:nvCxnSpPr>
        <p:spPr bwMode="auto">
          <a:xfrm>
            <a:off x="800100" y="27241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bwMode="auto">
          <a:xfrm flipH="1" flipV="1">
            <a:off x="4724400" y="2606040"/>
            <a:ext cx="1447800" cy="286131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34" name="Oval 33"/>
          <p:cNvSpPr/>
          <p:nvPr/>
        </p:nvSpPr>
        <p:spPr bwMode="auto">
          <a:xfrm>
            <a:off x="685800" y="3409950"/>
            <a:ext cx="228600" cy="228600"/>
          </a:xfrm>
          <a:prstGeom prst="ellipse">
            <a:avLst/>
          </a:prstGeom>
          <a:solidFill>
            <a:srgbClr val="FF000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Oval 34"/>
          <p:cNvSpPr/>
          <p:nvPr/>
        </p:nvSpPr>
        <p:spPr bwMode="auto">
          <a:xfrm>
            <a:off x="1143000" y="3409950"/>
            <a:ext cx="228600" cy="228600"/>
          </a:xfrm>
          <a:prstGeom prst="ellipse">
            <a:avLst/>
          </a:prstGeom>
          <a:solidFill>
            <a:srgbClr val="FFCC0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6" name="Straight Arrow Connector 35"/>
          <p:cNvCxnSpPr>
            <a:stCxn id="19" idx="4"/>
            <a:endCxn id="34" idx="7"/>
          </p:cNvCxnSpPr>
          <p:nvPr/>
        </p:nvCxnSpPr>
        <p:spPr bwMode="auto">
          <a:xfrm flipH="1">
            <a:off x="880922" y="31813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37" name="Straight Arrow Connector 36"/>
          <p:cNvCxnSpPr>
            <a:stCxn id="19" idx="4"/>
            <a:endCxn id="35" idx="1"/>
          </p:cNvCxnSpPr>
          <p:nvPr/>
        </p:nvCxnSpPr>
        <p:spPr bwMode="auto">
          <a:xfrm>
            <a:off x="1028700" y="31813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p:nvPr/>
        </p:nvCxnSpPr>
        <p:spPr bwMode="auto">
          <a:xfrm flipV="1">
            <a:off x="5486400" y="3832860"/>
            <a:ext cx="297180" cy="186690"/>
          </a:xfrm>
          <a:prstGeom prst="straightConnector1">
            <a:avLst/>
          </a:prstGeom>
          <a:ln w="38100">
            <a:solidFill>
              <a:srgbClr val="FFC000"/>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48" name="Straight Arrow Connector 47"/>
          <p:cNvCxnSpPr/>
          <p:nvPr/>
        </p:nvCxnSpPr>
        <p:spPr bwMode="auto">
          <a:xfrm flipH="1">
            <a:off x="5116830" y="4065270"/>
            <a:ext cx="297180" cy="186690"/>
          </a:xfrm>
          <a:prstGeom prst="straightConnector1">
            <a:avLst/>
          </a:prstGeom>
          <a:ln w="38100">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49" name="Regular Pentagon 48"/>
          <p:cNvSpPr/>
          <p:nvPr/>
        </p:nvSpPr>
        <p:spPr bwMode="auto">
          <a:xfrm>
            <a:off x="409575" y="31432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A</a:t>
            </a:r>
            <a:endParaRPr kumimoji="1" lang="en-US" sz="1100" b="0" i="0" u="none" strike="noStrike" cap="none" normalizeH="0" baseline="0" dirty="0">
              <a:ln>
                <a:noFill/>
              </a:ln>
              <a:solidFill>
                <a:srgbClr val="003366"/>
              </a:solidFill>
              <a:effectLst/>
              <a:latin typeface="Verdana" pitchFamily="45" charset="0"/>
            </a:endParaRPr>
          </a:p>
        </p:txBody>
      </p:sp>
      <p:sp>
        <p:nvSpPr>
          <p:cNvPr id="50" name="Regular Pentagon 49"/>
          <p:cNvSpPr/>
          <p:nvPr/>
        </p:nvSpPr>
        <p:spPr bwMode="auto">
          <a:xfrm>
            <a:off x="638175" y="36004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C</a:t>
            </a:r>
            <a:endParaRPr kumimoji="1" lang="en-US" sz="1100" b="0" i="0" u="none" strike="noStrike" cap="none" normalizeH="0" baseline="0" dirty="0">
              <a:ln>
                <a:noFill/>
              </a:ln>
              <a:solidFill>
                <a:srgbClr val="003366"/>
              </a:solidFill>
              <a:effectLst/>
              <a:latin typeface="Verdana" pitchFamily="45" charset="0"/>
            </a:endParaRPr>
          </a:p>
        </p:txBody>
      </p:sp>
      <p:sp>
        <p:nvSpPr>
          <p:cNvPr id="51" name="Regular Pentagon 50"/>
          <p:cNvSpPr/>
          <p:nvPr/>
        </p:nvSpPr>
        <p:spPr bwMode="auto">
          <a:xfrm>
            <a:off x="1095375" y="36004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B</a:t>
            </a:r>
            <a:endParaRPr kumimoji="1" lang="en-US" sz="1100" b="0" i="0" u="none" strike="noStrike" cap="none" normalizeH="0" baseline="0" dirty="0">
              <a:ln>
                <a:noFill/>
              </a:ln>
              <a:solidFill>
                <a:srgbClr val="003366"/>
              </a:solidFill>
              <a:effectLst/>
              <a:latin typeface="Verdana" pitchFamily="45" charset="0"/>
            </a:endParaRPr>
          </a:p>
        </p:txBody>
      </p:sp>
      <p:sp>
        <p:nvSpPr>
          <p:cNvPr id="30" name="Slide Number Placeholder 29"/>
          <p:cNvSpPr>
            <a:spLocks noGrp="1"/>
          </p:cNvSpPr>
          <p:nvPr>
            <p:ph type="sldNum" sz="quarter" idx="11"/>
          </p:nvPr>
        </p:nvSpPr>
        <p:spPr/>
        <p:txBody>
          <a:bodyPr/>
          <a:lstStyle/>
          <a:p>
            <a:fld id="{C99FFD53-9629-4009-892B-34DB58648257}" type="slidenum">
              <a:rPr lang="en-US" smtClean="0"/>
              <a:pPr/>
              <a:t>53</a:t>
            </a:fld>
            <a:endParaRPr lang="en-US"/>
          </a:p>
        </p:txBody>
      </p:sp>
      <p:grpSp>
        <p:nvGrpSpPr>
          <p:cNvPr id="31" name="Group 15"/>
          <p:cNvGrpSpPr/>
          <p:nvPr/>
        </p:nvGrpSpPr>
        <p:grpSpPr>
          <a:xfrm>
            <a:off x="7772400" y="1314450"/>
            <a:ext cx="1143000" cy="1252954"/>
            <a:chOff x="7010400" y="3105150"/>
            <a:chExt cx="1143000" cy="1252954"/>
          </a:xfrm>
        </p:grpSpPr>
        <p:cxnSp>
          <p:nvCxnSpPr>
            <p:cNvPr id="32" name="Straight Arrow Connector 3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8" name="TextBox 37"/>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39" name="TextBox 38"/>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Tree>
    <p:extLst>
      <p:ext uri="{BB962C8B-B14F-4D97-AF65-F5344CB8AC3E}">
        <p14:creationId xmlns:p14="http://schemas.microsoft.com/office/powerpoint/2010/main" val="6880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9" grpId="0" animBg="1"/>
      <p:bldP spid="50" grpId="0" animBg="1"/>
      <p:bldP spid="5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504950"/>
            <a:ext cx="8077200" cy="723900"/>
          </a:xfrm>
        </p:spPr>
        <p:txBody>
          <a:bodyPr/>
          <a:lstStyle/>
          <a:p>
            <a:pPr lvl="0"/>
            <a:r>
              <a:rPr lang="en-US" dirty="0" smtClean="0"/>
              <a:t>A </a:t>
            </a:r>
            <a:r>
              <a:rPr lang="en-US" dirty="0" err="1" smtClean="0"/>
              <a:t>Kd</a:t>
            </a:r>
            <a:r>
              <a:rPr lang="en-US" dirty="0" smtClean="0"/>
              <a:t>-tree is an axis-aligned BSP tree</a:t>
            </a:r>
          </a:p>
          <a:p>
            <a:pPr lvl="0"/>
            <a:endParaRPr lang="en-US" dirty="0" smtClean="0"/>
          </a:p>
          <a:p>
            <a:pPr lvl="0"/>
            <a:endParaRPr lang="en-US" dirty="0" smtClean="0"/>
          </a:p>
          <a:p>
            <a:pPr lvl="0"/>
            <a:endParaRPr lang="en-US" dirty="0" smtClean="0"/>
          </a:p>
          <a:p>
            <a:pPr lvl="0"/>
            <a:endParaRPr lang="en-US" dirty="0" smtClean="0"/>
          </a:p>
        </p:txBody>
      </p: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15" name="Regular Pentagon 14"/>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4343400" y="-171450"/>
            <a:ext cx="0" cy="55626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4343400" y="33337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16" name="Slide Number Placeholder 15"/>
          <p:cNvSpPr>
            <a:spLocks noGrp="1"/>
          </p:cNvSpPr>
          <p:nvPr>
            <p:ph type="sldNum" sz="quarter" idx="11"/>
          </p:nvPr>
        </p:nvSpPr>
        <p:spPr/>
        <p:txBody>
          <a:bodyPr/>
          <a:lstStyle/>
          <a:p>
            <a:fld id="{C99FFD53-9629-4009-892B-34DB58648257}" type="slidenum">
              <a:rPr lang="en-US" smtClean="0"/>
              <a:pPr/>
              <a:t>54</a:t>
            </a:fld>
            <a:endParaRPr lang="en-US"/>
          </a:p>
        </p:txBody>
      </p:sp>
      <p:grpSp>
        <p:nvGrpSpPr>
          <p:cNvPr id="19" name="Group 15"/>
          <p:cNvGrpSpPr/>
          <p:nvPr/>
        </p:nvGrpSpPr>
        <p:grpSpPr>
          <a:xfrm>
            <a:off x="7772400" y="1314450"/>
            <a:ext cx="1143000" cy="1252954"/>
            <a:chOff x="7010400" y="3105150"/>
            <a:chExt cx="1143000" cy="1252954"/>
          </a:xfrm>
        </p:grpSpPr>
        <p:cxnSp>
          <p:nvCxnSpPr>
            <p:cNvPr id="20" name="Straight Arrow Connector 19"/>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1" name="Straight Arrow Connector 20"/>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23" name="TextBox 22"/>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24" name="Oval 23"/>
          <p:cNvSpPr/>
          <p:nvPr/>
        </p:nvSpPr>
        <p:spPr bwMode="auto">
          <a:xfrm>
            <a:off x="685800" y="2495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Oval 24"/>
          <p:cNvSpPr/>
          <p:nvPr/>
        </p:nvSpPr>
        <p:spPr bwMode="auto">
          <a:xfrm>
            <a:off x="457200" y="2952750"/>
            <a:ext cx="228600" cy="228600"/>
          </a:xfrm>
          <a:prstGeom prst="ellipse">
            <a:avLst/>
          </a:prstGeom>
          <a:solidFill>
            <a:srgbClr val="008AB9"/>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6" name="Oval 25"/>
          <p:cNvSpPr/>
          <p:nvPr/>
        </p:nvSpPr>
        <p:spPr bwMode="auto">
          <a:xfrm>
            <a:off x="914400" y="2952750"/>
            <a:ext cx="228600" cy="228600"/>
          </a:xfrm>
          <a:prstGeom prst="ellipse">
            <a:avLst/>
          </a:prstGeom>
          <a:solidFill>
            <a:srgbClr val="00B05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7" name="Straight Arrow Connector 26"/>
          <p:cNvCxnSpPr>
            <a:stCxn id="24" idx="4"/>
            <a:endCxn id="25" idx="7"/>
          </p:cNvCxnSpPr>
          <p:nvPr/>
        </p:nvCxnSpPr>
        <p:spPr bwMode="auto">
          <a:xfrm flipH="1">
            <a:off x="652322" y="27241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a:stCxn id="24" idx="4"/>
            <a:endCxn id="26" idx="1"/>
          </p:cNvCxnSpPr>
          <p:nvPr/>
        </p:nvCxnSpPr>
        <p:spPr bwMode="auto">
          <a:xfrm>
            <a:off x="800100" y="27241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29" name="Oval 28"/>
          <p:cNvSpPr/>
          <p:nvPr/>
        </p:nvSpPr>
        <p:spPr bwMode="auto">
          <a:xfrm>
            <a:off x="685800" y="3409950"/>
            <a:ext cx="228600" cy="228600"/>
          </a:xfrm>
          <a:prstGeom prst="ellipse">
            <a:avLst/>
          </a:prstGeom>
          <a:solidFill>
            <a:srgbClr val="FF000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0" name="Oval 29"/>
          <p:cNvSpPr/>
          <p:nvPr/>
        </p:nvSpPr>
        <p:spPr bwMode="auto">
          <a:xfrm>
            <a:off x="1143000" y="3409950"/>
            <a:ext cx="228600" cy="228600"/>
          </a:xfrm>
          <a:prstGeom prst="ellipse">
            <a:avLst/>
          </a:prstGeom>
          <a:solidFill>
            <a:srgbClr val="FFCC0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1" name="Straight Arrow Connector 30"/>
          <p:cNvCxnSpPr>
            <a:stCxn id="26" idx="4"/>
            <a:endCxn id="29" idx="7"/>
          </p:cNvCxnSpPr>
          <p:nvPr/>
        </p:nvCxnSpPr>
        <p:spPr bwMode="auto">
          <a:xfrm flipH="1">
            <a:off x="880922" y="31813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32" name="Straight Arrow Connector 31"/>
          <p:cNvCxnSpPr>
            <a:stCxn id="26" idx="4"/>
            <a:endCxn id="30" idx="1"/>
          </p:cNvCxnSpPr>
          <p:nvPr/>
        </p:nvCxnSpPr>
        <p:spPr bwMode="auto">
          <a:xfrm>
            <a:off x="1028700" y="31813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33" name="Regular Pentagon 32"/>
          <p:cNvSpPr/>
          <p:nvPr/>
        </p:nvSpPr>
        <p:spPr bwMode="auto">
          <a:xfrm>
            <a:off x="409575" y="31432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A</a:t>
            </a:r>
            <a:endParaRPr kumimoji="1" lang="en-US" sz="1100" b="0" i="0" u="none" strike="noStrike" cap="none" normalizeH="0" baseline="0" dirty="0">
              <a:ln>
                <a:noFill/>
              </a:ln>
              <a:solidFill>
                <a:srgbClr val="003366"/>
              </a:solidFill>
              <a:effectLst/>
              <a:latin typeface="Verdana" pitchFamily="45" charset="0"/>
            </a:endParaRPr>
          </a:p>
        </p:txBody>
      </p:sp>
      <p:sp>
        <p:nvSpPr>
          <p:cNvPr id="34" name="Regular Pentagon 33"/>
          <p:cNvSpPr/>
          <p:nvPr/>
        </p:nvSpPr>
        <p:spPr bwMode="auto">
          <a:xfrm>
            <a:off x="638175" y="36004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C</a:t>
            </a:r>
            <a:endParaRPr kumimoji="1" lang="en-US" sz="1100" b="0" i="0" u="none" strike="noStrike" cap="none" normalizeH="0" baseline="0" dirty="0">
              <a:ln>
                <a:noFill/>
              </a:ln>
              <a:solidFill>
                <a:srgbClr val="003366"/>
              </a:solidFill>
              <a:effectLst/>
              <a:latin typeface="Verdana" pitchFamily="45" charset="0"/>
            </a:endParaRPr>
          </a:p>
        </p:txBody>
      </p:sp>
      <p:sp>
        <p:nvSpPr>
          <p:cNvPr id="35" name="Regular Pentagon 34"/>
          <p:cNvSpPr/>
          <p:nvPr/>
        </p:nvSpPr>
        <p:spPr bwMode="auto">
          <a:xfrm>
            <a:off x="1095375" y="36004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B</a:t>
            </a:r>
            <a:endParaRPr kumimoji="1" lang="en-US" sz="1100" b="0" i="0" u="none" strike="noStrike" cap="none" normalizeH="0" baseline="0" dirty="0">
              <a:ln>
                <a:noFill/>
              </a:ln>
              <a:solidFill>
                <a:srgbClr val="003366"/>
              </a:solidFill>
              <a:effectLst/>
              <a:latin typeface="Verdana" pitchFamily="45" charset="0"/>
            </a:endParaRPr>
          </a:p>
        </p:txBody>
      </p:sp>
    </p:spTree>
    <p:extLst>
      <p:ext uri="{BB962C8B-B14F-4D97-AF65-F5344CB8AC3E}">
        <p14:creationId xmlns:p14="http://schemas.microsoft.com/office/powerpoint/2010/main" val="6880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3" grpId="0" animBg="1"/>
      <p:bldP spid="34"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504950"/>
            <a:ext cx="8077200" cy="609600"/>
          </a:xfrm>
        </p:spPr>
        <p:txBody>
          <a:bodyPr/>
          <a:lstStyle/>
          <a:p>
            <a:r>
              <a:rPr lang="en-US" dirty="0" smtClean="0"/>
              <a:t>Data structures for a </a:t>
            </a:r>
            <a:r>
              <a:rPr lang="en-US" dirty="0" err="1" smtClean="0"/>
              <a:t>Kd</a:t>
            </a:r>
            <a:r>
              <a:rPr lang="en-US" dirty="0" smtClean="0"/>
              <a:t>-tree</a:t>
            </a:r>
          </a:p>
        </p:txBody>
      </p:sp>
      <p:sp>
        <p:nvSpPr>
          <p:cNvPr id="4" name="Slide Number Placeholder 3"/>
          <p:cNvSpPr>
            <a:spLocks noGrp="1"/>
          </p:cNvSpPr>
          <p:nvPr>
            <p:ph type="sldNum" sz="quarter" idx="11"/>
          </p:nvPr>
        </p:nvSpPr>
        <p:spPr/>
        <p:txBody>
          <a:bodyPr/>
          <a:lstStyle/>
          <a:p>
            <a:fld id="{C99FFD53-9629-4009-892B-34DB58648257}" type="slidenum">
              <a:rPr lang="en-US" smtClean="0"/>
              <a:pPr/>
              <a:t>55</a:t>
            </a:fld>
            <a:endParaRPr lang="en-US" dirty="0"/>
          </a:p>
        </p:txBody>
      </p:sp>
      <p:sp>
        <p:nvSpPr>
          <p:cNvPr id="5" name="Rectangle 4"/>
          <p:cNvSpPr/>
          <p:nvPr/>
        </p:nvSpPr>
        <p:spPr>
          <a:xfrm>
            <a:off x="533400" y="2000012"/>
            <a:ext cx="3810000" cy="2893100"/>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KdTree</a:t>
            </a: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KdNode</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rootNode</a:t>
            </a:r>
            <a:r>
              <a:rPr lang="en-US" sz="1400" b="1" dirty="0" smtClean="0">
                <a:solidFill>
                  <a:srgbClr val="002060"/>
                </a:solidFill>
                <a:latin typeface="Courier New" pitchFamily="49" charset="0"/>
                <a:cs typeface="Courier New" pitchFamily="49" charset="0"/>
              </a:rPr>
              <a:t>;</a:t>
            </a: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a:t>
            </a:r>
          </a:p>
          <a:p>
            <a:pPr algn="l">
              <a:tabLst>
                <a:tab pos="227013" algn="l"/>
              </a:tabLst>
            </a:pPr>
            <a:endParaRPr lang="en-US" sz="1400" b="1" dirty="0">
              <a:solidFill>
                <a:srgbClr val="002060"/>
              </a:solidFill>
              <a:latin typeface="Courier New" pitchFamily="49" charset="0"/>
              <a:cs typeface="Courier New" pitchFamily="49" charset="0"/>
            </a:endParaRPr>
          </a:p>
          <a:p>
            <a:pPr algn="l">
              <a:tabLst>
                <a:tab pos="227013" algn="l"/>
              </a:tabLst>
            </a:pPr>
            <a:r>
              <a:rPr lang="en-US" sz="1400" b="1" dirty="0" err="1" smtClean="0">
                <a:solidFill>
                  <a:srgbClr val="002060"/>
                </a:solidFill>
                <a:latin typeface="Courier New" pitchFamily="49" charset="0"/>
                <a:cs typeface="Courier New" pitchFamily="49" charset="0"/>
              </a:rPr>
              <a:t>KdNode</a:t>
            </a:r>
            <a:endParaRPr lang="en-US" sz="1400" b="1" dirty="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int</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nodeType</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int</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splitAxis</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  </a:t>
            </a:r>
            <a:r>
              <a:rPr lang="en-US" sz="1400" b="1" dirty="0">
                <a:solidFill>
                  <a:srgbClr val="002060"/>
                </a:solidFill>
                <a:latin typeface="Courier New" pitchFamily="49" charset="0"/>
                <a:cs typeface="Courier New" pitchFamily="49" charset="0"/>
              </a:rPr>
              <a:t>float </a:t>
            </a:r>
            <a:r>
              <a:rPr lang="en-US" sz="1400" b="1" dirty="0" err="1">
                <a:solidFill>
                  <a:srgbClr val="002060"/>
                </a:solidFill>
                <a:latin typeface="Courier New" pitchFamily="49" charset="0"/>
                <a:cs typeface="Courier New" pitchFamily="49" charset="0"/>
              </a:rPr>
              <a:t>splitPos</a:t>
            </a:r>
            <a:r>
              <a:rPr lang="en-US" sz="1400" b="1" dirty="0">
                <a:solidFill>
                  <a:srgbClr val="002060"/>
                </a:solidFill>
                <a:latin typeface="Courier New" pitchFamily="49" charset="0"/>
                <a:cs typeface="Courier New" pitchFamily="49" charset="0"/>
              </a:rPr>
              <a:t>;</a:t>
            </a:r>
            <a:endParaRPr lang="en-US" sz="1400" b="1" dirty="0" smtClean="0">
              <a:solidFill>
                <a:srgbClr val="002060"/>
              </a:solidFill>
              <a:latin typeface="Courier New" pitchFamily="49" charset="0"/>
              <a:cs typeface="Courier New" pitchFamily="49" charset="0"/>
            </a:endParaRP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union</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p>
          <a:p>
            <a:pPr algn="l">
              <a:tabLst>
                <a:tab pos="227013" algn="l"/>
              </a:tabLst>
            </a:pP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KdNode</a:t>
            </a:r>
            <a:r>
              <a:rPr lang="en-US" sz="1400" b="1" dirty="0" smtClean="0">
                <a:solidFill>
                  <a:srgbClr val="002060"/>
                </a:solidFill>
                <a:latin typeface="Courier New" pitchFamily="49" charset="0"/>
                <a:cs typeface="Courier New" pitchFamily="49" charset="0"/>
              </a:rPr>
              <a:t> </a:t>
            </a:r>
            <a:r>
              <a:rPr lang="en-US" sz="1400" b="1" dirty="0">
                <a:solidFill>
                  <a:srgbClr val="002060"/>
                </a:solidFill>
                <a:latin typeface="Courier New" pitchFamily="49" charset="0"/>
                <a:cs typeface="Courier New" pitchFamily="49" charset="0"/>
              </a:rPr>
              <a:t>*</a:t>
            </a:r>
            <a:r>
              <a:rPr lang="en-US" sz="1400" b="1" dirty="0" err="1">
                <a:solidFill>
                  <a:srgbClr val="002060"/>
                </a:solidFill>
                <a:latin typeface="Courier New" pitchFamily="49" charset="0"/>
                <a:cs typeface="Courier New" pitchFamily="49" charset="0"/>
              </a:rPr>
              <a:t>childNodes</a:t>
            </a:r>
            <a:r>
              <a:rPr lang="en-US" sz="1400" b="1" dirty="0">
                <a:solidFill>
                  <a:srgbClr val="002060"/>
                </a:solidFill>
                <a:latin typeface="Courier New" pitchFamily="49" charset="0"/>
                <a:cs typeface="Courier New" pitchFamily="49" charset="0"/>
              </a:rPr>
              <a:t>;</a:t>
            </a:r>
            <a:endParaRPr lang="en-US" sz="1400" b="1" dirty="0" smtClean="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    Container&lt;Object&gt; </a:t>
            </a:r>
            <a:r>
              <a:rPr lang="en-US" sz="1400" b="1" dirty="0" err="1" smtClean="0">
                <a:solidFill>
                  <a:srgbClr val="002060"/>
                </a:solidFill>
                <a:latin typeface="Courier New" pitchFamily="49" charset="0"/>
                <a:cs typeface="Courier New" pitchFamily="49" charset="0"/>
              </a:rPr>
              <a:t>gameObjects</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  }</a:t>
            </a:r>
          </a:p>
          <a:p>
            <a:pPr algn="l">
              <a:tabLst>
                <a:tab pos="227013" algn="l"/>
              </a:tabLst>
            </a:pPr>
            <a:r>
              <a:rPr lang="en-US" sz="1400" b="1" dirty="0" smtClean="0">
                <a:solidFill>
                  <a:srgbClr val="002060"/>
                </a:solidFill>
                <a:latin typeface="Courier New" pitchFamily="49" charset="0"/>
                <a:cs typeface="Courier New" pitchFamily="49" charset="0"/>
              </a:rPr>
              <a:t>}</a:t>
            </a:r>
          </a:p>
        </p:txBody>
      </p:sp>
      <p:sp>
        <p:nvSpPr>
          <p:cNvPr id="11" name="Regular Pentagon 10"/>
          <p:cNvSpPr/>
          <p:nvPr/>
        </p:nvSpPr>
        <p:spPr bwMode="auto">
          <a:xfrm>
            <a:off x="474345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12" name="Regular Pentagon 11"/>
          <p:cNvSpPr/>
          <p:nvPr/>
        </p:nvSpPr>
        <p:spPr bwMode="auto">
          <a:xfrm>
            <a:off x="603885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13" name="Regular Pentagon 12"/>
          <p:cNvSpPr/>
          <p:nvPr/>
        </p:nvSpPr>
        <p:spPr bwMode="auto">
          <a:xfrm>
            <a:off x="680085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14" name="Straight Connector 13"/>
          <p:cNvCxnSpPr/>
          <p:nvPr/>
        </p:nvCxnSpPr>
        <p:spPr bwMode="auto">
          <a:xfrm flipV="1">
            <a:off x="5734050" y="-171450"/>
            <a:ext cx="0" cy="55626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8" name="Straight Arrow Connector 17"/>
          <p:cNvCxnSpPr/>
          <p:nvPr/>
        </p:nvCxnSpPr>
        <p:spPr bwMode="auto">
          <a:xfrm>
            <a:off x="5734050" y="4400550"/>
            <a:ext cx="304800" cy="0"/>
          </a:xfrm>
          <a:prstGeom prst="straightConnector1">
            <a:avLst/>
          </a:prstGeom>
          <a:ln>
            <a:solidFill>
              <a:srgbClr val="00B05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4710089" y="4514850"/>
            <a:ext cx="1481495" cy="338554"/>
          </a:xfrm>
          <a:prstGeom prst="rect">
            <a:avLst/>
          </a:prstGeom>
          <a:noFill/>
        </p:spPr>
        <p:txBody>
          <a:bodyPr wrap="none" rtlCol="0">
            <a:spAutoFit/>
          </a:bodyPr>
          <a:lstStyle/>
          <a:p>
            <a:r>
              <a:rPr lang="en-US" sz="1600" dirty="0" err="1" smtClean="0">
                <a:solidFill>
                  <a:srgbClr val="002060"/>
                </a:solidFill>
              </a:rPr>
              <a:t>splitAxis</a:t>
            </a:r>
            <a:r>
              <a:rPr lang="en-US" sz="1600" dirty="0" smtClean="0">
                <a:solidFill>
                  <a:srgbClr val="002060"/>
                </a:solidFill>
              </a:rPr>
              <a:t> = x</a:t>
            </a:r>
          </a:p>
        </p:txBody>
      </p:sp>
      <p:sp>
        <p:nvSpPr>
          <p:cNvPr id="20" name="TextBox 19"/>
          <p:cNvSpPr txBox="1"/>
          <p:nvPr/>
        </p:nvSpPr>
        <p:spPr>
          <a:xfrm>
            <a:off x="4190141" y="3169563"/>
            <a:ext cx="1614352" cy="338554"/>
          </a:xfrm>
          <a:prstGeom prst="rect">
            <a:avLst/>
          </a:prstGeom>
          <a:noFill/>
        </p:spPr>
        <p:txBody>
          <a:bodyPr wrap="none" rtlCol="0">
            <a:spAutoFit/>
          </a:bodyPr>
          <a:lstStyle/>
          <a:p>
            <a:r>
              <a:rPr lang="en-US" sz="1600" dirty="0" err="1" smtClean="0">
                <a:solidFill>
                  <a:srgbClr val="002060"/>
                </a:solidFill>
              </a:rPr>
              <a:t>A.x</a:t>
            </a:r>
            <a:r>
              <a:rPr lang="en-US" sz="1600" dirty="0" smtClean="0">
                <a:solidFill>
                  <a:srgbClr val="002060"/>
                </a:solidFill>
              </a:rPr>
              <a:t> &lt; </a:t>
            </a:r>
            <a:r>
              <a:rPr lang="en-US" sz="1600" dirty="0" err="1" smtClean="0">
                <a:solidFill>
                  <a:srgbClr val="002060"/>
                </a:solidFill>
              </a:rPr>
              <a:t>splitPos</a:t>
            </a:r>
            <a:endParaRPr lang="en-US" sz="1600" dirty="0" smtClean="0">
              <a:solidFill>
                <a:srgbClr val="002060"/>
              </a:solidFill>
            </a:endParaRPr>
          </a:p>
        </p:txBody>
      </p:sp>
      <p:sp>
        <p:nvSpPr>
          <p:cNvPr id="21" name="TextBox 20"/>
          <p:cNvSpPr txBox="1"/>
          <p:nvPr/>
        </p:nvSpPr>
        <p:spPr>
          <a:xfrm>
            <a:off x="6272348" y="2918996"/>
            <a:ext cx="1614352" cy="338554"/>
          </a:xfrm>
          <a:prstGeom prst="rect">
            <a:avLst/>
          </a:prstGeom>
          <a:noFill/>
        </p:spPr>
        <p:txBody>
          <a:bodyPr wrap="none" rtlCol="0">
            <a:spAutoFit/>
          </a:bodyPr>
          <a:lstStyle/>
          <a:p>
            <a:r>
              <a:rPr lang="en-US" sz="1600" dirty="0" err="1" smtClean="0">
                <a:solidFill>
                  <a:srgbClr val="002060"/>
                </a:solidFill>
              </a:rPr>
              <a:t>B.x</a:t>
            </a:r>
            <a:r>
              <a:rPr lang="en-US" sz="1600" dirty="0" smtClean="0">
                <a:solidFill>
                  <a:srgbClr val="002060"/>
                </a:solidFill>
              </a:rPr>
              <a:t> &gt; </a:t>
            </a:r>
            <a:r>
              <a:rPr lang="en-US" sz="1600" dirty="0" err="1" smtClean="0">
                <a:solidFill>
                  <a:srgbClr val="002060"/>
                </a:solidFill>
              </a:rPr>
              <a:t>splitPos</a:t>
            </a:r>
            <a:endParaRPr lang="en-US" sz="1600" dirty="0" smtClean="0">
              <a:solidFill>
                <a:srgbClr val="002060"/>
              </a:solidFill>
            </a:endParaRPr>
          </a:p>
        </p:txBody>
      </p:sp>
      <p:sp>
        <p:nvSpPr>
          <p:cNvPr id="22" name="TextBox 21"/>
          <p:cNvSpPr txBox="1"/>
          <p:nvPr/>
        </p:nvSpPr>
        <p:spPr>
          <a:xfrm>
            <a:off x="5440817" y="4747796"/>
            <a:ext cx="1417183" cy="338554"/>
          </a:xfrm>
          <a:prstGeom prst="rect">
            <a:avLst/>
          </a:prstGeom>
          <a:noFill/>
        </p:spPr>
        <p:txBody>
          <a:bodyPr wrap="none" rtlCol="0">
            <a:spAutoFit/>
          </a:bodyPr>
          <a:lstStyle/>
          <a:p>
            <a:r>
              <a:rPr lang="en-US" sz="1600" dirty="0" smtClean="0">
                <a:solidFill>
                  <a:srgbClr val="002060"/>
                </a:solidFill>
              </a:rPr>
              <a:t>x = </a:t>
            </a:r>
            <a:r>
              <a:rPr lang="en-US" sz="1600" dirty="0" err="1" smtClean="0">
                <a:solidFill>
                  <a:srgbClr val="002060"/>
                </a:solidFill>
              </a:rPr>
              <a:t>splitPos</a:t>
            </a:r>
            <a:endParaRPr lang="en-US" sz="1600" dirty="0" smtClean="0">
              <a:solidFill>
                <a:srgbClr val="002060"/>
              </a:solidFill>
            </a:endParaRPr>
          </a:p>
        </p:txBody>
      </p:sp>
      <p:grpSp>
        <p:nvGrpSpPr>
          <p:cNvPr id="23" name="Group 15"/>
          <p:cNvGrpSpPr/>
          <p:nvPr/>
        </p:nvGrpSpPr>
        <p:grpSpPr>
          <a:xfrm>
            <a:off x="7772400" y="1314450"/>
            <a:ext cx="1143000" cy="1252954"/>
            <a:chOff x="7010400" y="3105150"/>
            <a:chExt cx="1143000" cy="1252954"/>
          </a:xfrm>
        </p:grpSpPr>
        <p:cxnSp>
          <p:nvCxnSpPr>
            <p:cNvPr id="24" name="Straight Arrow Connector 23"/>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27" name="TextBox 26"/>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auto">
          <a:xfrm>
            <a:off x="5735955" y="0"/>
            <a:ext cx="3979545" cy="5391150"/>
          </a:xfrm>
          <a:prstGeom prst="rect">
            <a:avLst/>
          </a:prstGeom>
          <a:solidFill>
            <a:schemeClr val="tx2">
              <a:lumMod val="20000"/>
              <a:lumOff val="80000"/>
              <a:alpha val="50000"/>
            </a:schemeClr>
          </a:solidFill>
          <a:ln w="19050" cap="flat" cmpd="sng" algn="ctr">
            <a:noFill/>
            <a:prstDash val="solid"/>
            <a:round/>
            <a:headEnd type="none" w="med" len="med"/>
            <a:tailEnd type="none" w="med" len="med"/>
          </a:ln>
          <a:effectLst/>
        </p:spPr>
        <p:txBody>
          <a:bodyPr rtlCol="0" anchor="ctr"/>
          <a:lstStyle/>
          <a:p>
            <a:pPr algn="ctr"/>
            <a:endParaRPr lang="en-US"/>
          </a:p>
        </p:txBody>
      </p:sp>
      <p:sp>
        <p:nvSpPr>
          <p:cNvPr id="51" name="Rectangle 50"/>
          <p:cNvSpPr/>
          <p:nvPr/>
        </p:nvSpPr>
        <p:spPr bwMode="auto">
          <a:xfrm>
            <a:off x="5735955" y="3336472"/>
            <a:ext cx="3979545" cy="2038350"/>
          </a:xfrm>
          <a:prstGeom prst="rect">
            <a:avLst/>
          </a:prstGeom>
          <a:solidFill>
            <a:srgbClr val="FF0000">
              <a:alpha val="10000"/>
            </a:srgbClr>
          </a:solidFill>
          <a:ln w="19050" cap="flat" cmpd="sng" algn="ctr">
            <a:noFill/>
            <a:prstDash val="solid"/>
            <a:round/>
            <a:headEnd type="none" w="med" len="med"/>
            <a:tailEnd type="none" w="med" len="med"/>
          </a:ln>
          <a:effectLst/>
        </p:spPr>
        <p:txBody>
          <a:bodyPr rtlCol="0" anchor="ctr"/>
          <a:lstStyle/>
          <a:p>
            <a:pPr algn="ctr"/>
            <a:endParaRPr lang="en-US" dirty="0"/>
          </a:p>
        </p:txBody>
      </p:sp>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504950"/>
            <a:ext cx="8077200" cy="495300"/>
          </a:xfrm>
        </p:spPr>
        <p:txBody>
          <a:bodyPr/>
          <a:lstStyle/>
          <a:p>
            <a:r>
              <a:rPr lang="en-US" dirty="0" smtClean="0"/>
              <a:t>Locating a node given a point</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56</a:t>
            </a:fld>
            <a:endParaRPr lang="en-US"/>
          </a:p>
        </p:txBody>
      </p:sp>
      <p:cxnSp>
        <p:nvCxnSpPr>
          <p:cNvPr id="26" name="Straight Connector 25"/>
          <p:cNvCxnSpPr/>
          <p:nvPr/>
        </p:nvCxnSpPr>
        <p:spPr bwMode="auto">
          <a:xfrm>
            <a:off x="5735955" y="3333750"/>
            <a:ext cx="4322445"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5" name="Oval 4"/>
          <p:cNvSpPr/>
          <p:nvPr/>
        </p:nvSpPr>
        <p:spPr bwMode="auto">
          <a:xfrm>
            <a:off x="848857" y="2301332"/>
            <a:ext cx="418723" cy="418723"/>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i="0" u="none" strike="noStrike" normalizeH="0" baseline="0" dirty="0" smtClean="0">
                <a:ln w="12700">
                  <a:noFill/>
                  <a:prstDash val="solid"/>
                </a:ln>
                <a:solidFill>
                  <a:srgbClr val="000000"/>
                </a:solidFill>
                <a:latin typeface="Verdana" pitchFamily="45" charset="0"/>
              </a:rPr>
              <a:t>0</a:t>
            </a:r>
            <a:endParaRPr kumimoji="1" lang="en-US" sz="1600" i="0" u="none" strike="noStrike" normalizeH="0" baseline="0" dirty="0">
              <a:ln w="12700">
                <a:noFill/>
                <a:prstDash val="solid"/>
              </a:ln>
              <a:solidFill>
                <a:srgbClr val="000000"/>
              </a:solidFill>
              <a:latin typeface="Verdana" pitchFamily="45" charset="0"/>
            </a:endParaRPr>
          </a:p>
        </p:txBody>
      </p:sp>
      <p:sp>
        <p:nvSpPr>
          <p:cNvPr id="6" name="Oval 5"/>
          <p:cNvSpPr/>
          <p:nvPr/>
        </p:nvSpPr>
        <p:spPr bwMode="auto">
          <a:xfrm>
            <a:off x="430134" y="3138778"/>
            <a:ext cx="418723" cy="418723"/>
          </a:xfrm>
          <a:prstGeom prst="ellipse">
            <a:avLst/>
          </a:prstGeom>
          <a:solidFill>
            <a:srgbClr val="008AB9"/>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i="0" u="none" strike="noStrike" normalizeH="0" baseline="0" dirty="0" smtClean="0">
                <a:ln w="12700">
                  <a:noFill/>
                  <a:prstDash val="solid"/>
                </a:ln>
                <a:solidFill>
                  <a:srgbClr val="000000"/>
                </a:solidFill>
                <a:latin typeface="Verdana" pitchFamily="45" charset="0"/>
              </a:rPr>
              <a:t>1</a:t>
            </a:r>
            <a:endParaRPr kumimoji="1" lang="en-US" sz="1600" i="0" u="none" strike="noStrike" normalizeH="0" baseline="0" dirty="0">
              <a:ln w="12700">
                <a:noFill/>
                <a:prstDash val="solid"/>
              </a:ln>
              <a:solidFill>
                <a:srgbClr val="000000"/>
              </a:solidFill>
              <a:latin typeface="Verdana" pitchFamily="45" charset="0"/>
            </a:endParaRPr>
          </a:p>
        </p:txBody>
      </p:sp>
      <p:sp>
        <p:nvSpPr>
          <p:cNvPr id="7" name="Oval 6"/>
          <p:cNvSpPr/>
          <p:nvPr/>
        </p:nvSpPr>
        <p:spPr bwMode="auto">
          <a:xfrm>
            <a:off x="1267580" y="3138778"/>
            <a:ext cx="418723" cy="418723"/>
          </a:xfrm>
          <a:prstGeom prst="ellipse">
            <a:avLst/>
          </a:prstGeom>
          <a:solidFill>
            <a:srgbClr val="00B05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i="0" u="none" strike="noStrike" normalizeH="0" baseline="0" dirty="0" smtClean="0">
                <a:ln w="12700">
                  <a:noFill/>
                  <a:prstDash val="solid"/>
                </a:ln>
                <a:solidFill>
                  <a:srgbClr val="000000"/>
                </a:solidFill>
                <a:latin typeface="Verdana" pitchFamily="45" charset="0"/>
              </a:rPr>
              <a:t>2</a:t>
            </a:r>
            <a:endParaRPr kumimoji="1" lang="en-US" sz="1600" i="0" u="none" strike="noStrike" normalizeH="0" baseline="0" dirty="0">
              <a:ln w="12700">
                <a:noFill/>
                <a:prstDash val="solid"/>
              </a:ln>
              <a:solidFill>
                <a:srgbClr val="000000"/>
              </a:solidFill>
              <a:latin typeface="Verdana" pitchFamily="45" charset="0"/>
            </a:endParaRPr>
          </a:p>
        </p:txBody>
      </p:sp>
      <p:cxnSp>
        <p:nvCxnSpPr>
          <p:cNvPr id="8" name="Straight Arrow Connector 7"/>
          <p:cNvCxnSpPr>
            <a:stCxn id="5" idx="4"/>
            <a:endCxn id="6" idx="7"/>
          </p:cNvCxnSpPr>
          <p:nvPr/>
        </p:nvCxnSpPr>
        <p:spPr bwMode="auto">
          <a:xfrm flipH="1">
            <a:off x="787536" y="2720055"/>
            <a:ext cx="270683" cy="480044"/>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a:stCxn id="5" idx="4"/>
            <a:endCxn id="7" idx="1"/>
          </p:cNvCxnSpPr>
          <p:nvPr/>
        </p:nvCxnSpPr>
        <p:spPr bwMode="auto">
          <a:xfrm>
            <a:off x="1058218" y="2720055"/>
            <a:ext cx="270683" cy="480044"/>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0" name="Oval 9"/>
          <p:cNvSpPr/>
          <p:nvPr/>
        </p:nvSpPr>
        <p:spPr bwMode="auto">
          <a:xfrm>
            <a:off x="848857" y="3976224"/>
            <a:ext cx="418723" cy="418723"/>
          </a:xfrm>
          <a:prstGeom prst="ellipse">
            <a:avLst/>
          </a:prstGeom>
          <a:solidFill>
            <a:srgbClr val="FF000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i="0" u="none" strike="noStrike" normalizeH="0" baseline="0" dirty="0" smtClean="0">
                <a:ln w="12700">
                  <a:noFill/>
                  <a:prstDash val="solid"/>
                </a:ln>
                <a:solidFill>
                  <a:srgbClr val="000000"/>
                </a:solidFill>
                <a:latin typeface="Verdana" pitchFamily="45" charset="0"/>
              </a:rPr>
              <a:t>3</a:t>
            </a:r>
            <a:endParaRPr kumimoji="1" lang="en-US" sz="1600" i="0" u="none" strike="noStrike" normalizeH="0" baseline="0" dirty="0">
              <a:ln w="12700">
                <a:noFill/>
                <a:prstDash val="solid"/>
              </a:ln>
              <a:solidFill>
                <a:srgbClr val="000000"/>
              </a:solidFill>
              <a:latin typeface="Verdana" pitchFamily="45" charset="0"/>
            </a:endParaRPr>
          </a:p>
        </p:txBody>
      </p:sp>
      <p:sp>
        <p:nvSpPr>
          <p:cNvPr id="11" name="Oval 10"/>
          <p:cNvSpPr/>
          <p:nvPr/>
        </p:nvSpPr>
        <p:spPr bwMode="auto">
          <a:xfrm>
            <a:off x="1686303" y="3976224"/>
            <a:ext cx="418723" cy="418723"/>
          </a:xfrm>
          <a:prstGeom prst="ellipse">
            <a:avLst/>
          </a:prstGeom>
          <a:solidFill>
            <a:srgbClr val="FFCC00"/>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i="0" u="none" strike="noStrike" normalizeH="0" baseline="0" dirty="0" smtClean="0">
                <a:ln w="12700">
                  <a:noFill/>
                  <a:prstDash val="solid"/>
                </a:ln>
                <a:solidFill>
                  <a:srgbClr val="000000"/>
                </a:solidFill>
                <a:latin typeface="Verdana" pitchFamily="45" charset="0"/>
              </a:rPr>
              <a:t>4</a:t>
            </a:r>
            <a:endParaRPr kumimoji="1" lang="en-US" sz="1600" i="0" u="none" strike="noStrike" normalizeH="0" baseline="0" dirty="0">
              <a:ln w="12700">
                <a:noFill/>
                <a:prstDash val="solid"/>
              </a:ln>
              <a:solidFill>
                <a:srgbClr val="000000"/>
              </a:solidFill>
              <a:latin typeface="Verdana" pitchFamily="45" charset="0"/>
            </a:endParaRPr>
          </a:p>
        </p:txBody>
      </p:sp>
      <p:cxnSp>
        <p:nvCxnSpPr>
          <p:cNvPr id="12" name="Straight Arrow Connector 11"/>
          <p:cNvCxnSpPr>
            <a:stCxn id="7" idx="4"/>
            <a:endCxn id="10" idx="7"/>
          </p:cNvCxnSpPr>
          <p:nvPr/>
        </p:nvCxnSpPr>
        <p:spPr bwMode="auto">
          <a:xfrm flipH="1">
            <a:off x="1206259" y="3557501"/>
            <a:ext cx="270683" cy="480044"/>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a:stCxn id="7" idx="4"/>
            <a:endCxn id="11" idx="1"/>
          </p:cNvCxnSpPr>
          <p:nvPr/>
        </p:nvCxnSpPr>
        <p:spPr bwMode="auto">
          <a:xfrm>
            <a:off x="1476941" y="3557501"/>
            <a:ext cx="270683" cy="480044"/>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5" name="Regular Pentagon 14"/>
          <p:cNvSpPr/>
          <p:nvPr/>
        </p:nvSpPr>
        <p:spPr bwMode="auto">
          <a:xfrm>
            <a:off x="761623" y="4325159"/>
            <a:ext cx="366383" cy="348936"/>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C</a:t>
            </a:r>
            <a:endParaRPr kumimoji="1" lang="en-US" sz="1100" b="0" i="0" u="none" strike="noStrike" cap="none" normalizeH="0" baseline="0" dirty="0">
              <a:ln>
                <a:noFill/>
              </a:ln>
              <a:solidFill>
                <a:srgbClr val="003366"/>
              </a:solidFill>
              <a:effectLst/>
              <a:latin typeface="Verdana" pitchFamily="45" charset="0"/>
            </a:endParaRPr>
          </a:p>
        </p:txBody>
      </p:sp>
      <p:sp>
        <p:nvSpPr>
          <p:cNvPr id="27" name="TextBox 26"/>
          <p:cNvSpPr txBox="1"/>
          <p:nvPr/>
        </p:nvSpPr>
        <p:spPr>
          <a:xfrm>
            <a:off x="1183819" y="2190345"/>
            <a:ext cx="1151276" cy="277000"/>
          </a:xfrm>
          <a:prstGeom prst="rect">
            <a:avLst/>
          </a:prstGeom>
          <a:noFill/>
        </p:spPr>
        <p:txBody>
          <a:bodyPr wrap="none" rtlCol="0">
            <a:spAutoFit/>
          </a:bodyPr>
          <a:lstStyle/>
          <a:p>
            <a:pPr algn="ctr"/>
            <a:r>
              <a:rPr lang="en-US" sz="1200" dirty="0" err="1" smtClean="0">
                <a:solidFill>
                  <a:srgbClr val="002060"/>
                </a:solidFill>
              </a:rPr>
              <a:t>splitAxis</a:t>
            </a:r>
            <a:r>
              <a:rPr lang="en-US" sz="1200" dirty="0" smtClean="0">
                <a:solidFill>
                  <a:srgbClr val="002060"/>
                </a:solidFill>
              </a:rPr>
              <a:t> = x</a:t>
            </a:r>
          </a:p>
        </p:txBody>
      </p:sp>
      <p:sp>
        <p:nvSpPr>
          <p:cNvPr id="28" name="TextBox 27"/>
          <p:cNvSpPr txBox="1"/>
          <p:nvPr/>
        </p:nvSpPr>
        <p:spPr>
          <a:xfrm>
            <a:off x="1583871" y="3025096"/>
            <a:ext cx="1151276" cy="276998"/>
          </a:xfrm>
          <a:prstGeom prst="rect">
            <a:avLst/>
          </a:prstGeom>
          <a:noFill/>
        </p:spPr>
        <p:txBody>
          <a:bodyPr wrap="none" rtlCol="0">
            <a:spAutoFit/>
          </a:bodyPr>
          <a:lstStyle/>
          <a:p>
            <a:r>
              <a:rPr lang="en-US" sz="1200" dirty="0" err="1" smtClean="0">
                <a:solidFill>
                  <a:srgbClr val="002060"/>
                </a:solidFill>
              </a:rPr>
              <a:t>splitAxis</a:t>
            </a:r>
            <a:r>
              <a:rPr lang="en-US" sz="1200" dirty="0" smtClean="0">
                <a:solidFill>
                  <a:srgbClr val="002060"/>
                </a:solidFill>
              </a:rPr>
              <a:t> = y</a:t>
            </a:r>
          </a:p>
        </p:txBody>
      </p:sp>
      <p:cxnSp>
        <p:nvCxnSpPr>
          <p:cNvPr id="30" name="Straight Arrow Connector 29"/>
          <p:cNvCxnSpPr/>
          <p:nvPr/>
        </p:nvCxnSpPr>
        <p:spPr bwMode="auto">
          <a:xfrm rot="16200000">
            <a:off x="7391400" y="3157498"/>
            <a:ext cx="304800" cy="0"/>
          </a:xfrm>
          <a:prstGeom prst="straightConnector1">
            <a:avLst/>
          </a:prstGeom>
          <a:ln>
            <a:solidFill>
              <a:srgbClr val="FFC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6" name="Regular Pentagon 35"/>
          <p:cNvSpPr/>
          <p:nvPr/>
        </p:nvSpPr>
        <p:spPr bwMode="auto">
          <a:xfrm>
            <a:off x="474345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37" name="Regular Pentagon 36"/>
          <p:cNvSpPr/>
          <p:nvPr/>
        </p:nvSpPr>
        <p:spPr bwMode="auto">
          <a:xfrm>
            <a:off x="603885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38" name="Regular Pentagon 37"/>
          <p:cNvSpPr/>
          <p:nvPr/>
        </p:nvSpPr>
        <p:spPr bwMode="auto">
          <a:xfrm>
            <a:off x="680085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39" name="Straight Connector 38"/>
          <p:cNvCxnSpPr/>
          <p:nvPr/>
        </p:nvCxnSpPr>
        <p:spPr bwMode="auto">
          <a:xfrm flipV="1">
            <a:off x="5734050" y="-171450"/>
            <a:ext cx="0" cy="55626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40" name="Straight Arrow Connector 39"/>
          <p:cNvCxnSpPr/>
          <p:nvPr/>
        </p:nvCxnSpPr>
        <p:spPr bwMode="auto">
          <a:xfrm>
            <a:off x="5734050" y="4400550"/>
            <a:ext cx="304800" cy="0"/>
          </a:xfrm>
          <a:prstGeom prst="straightConnector1">
            <a:avLst/>
          </a:prstGeom>
          <a:ln>
            <a:solidFill>
              <a:srgbClr val="00B050"/>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p:nvPr/>
        </p:nvCxnSpPr>
        <p:spPr bwMode="auto">
          <a:xfrm flipH="1">
            <a:off x="5426528" y="4400550"/>
            <a:ext cx="304800" cy="0"/>
          </a:xfrm>
          <a:prstGeom prst="straightConnector1">
            <a:avLst/>
          </a:prstGeom>
          <a:ln>
            <a:solidFill>
              <a:srgbClr val="008AB9"/>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p:nvPr/>
        </p:nvCxnSpPr>
        <p:spPr bwMode="auto">
          <a:xfrm rot="5400000" flipV="1">
            <a:off x="7391400" y="3483430"/>
            <a:ext cx="304800" cy="0"/>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46" name="Group 45"/>
          <p:cNvGrpSpPr/>
          <p:nvPr/>
        </p:nvGrpSpPr>
        <p:grpSpPr>
          <a:xfrm>
            <a:off x="7170686" y="3943350"/>
            <a:ext cx="449314" cy="338554"/>
            <a:chOff x="7170686" y="3943350"/>
            <a:chExt cx="449314" cy="338554"/>
          </a:xfrm>
        </p:grpSpPr>
        <p:sp>
          <p:nvSpPr>
            <p:cNvPr id="44" name="Oval 43"/>
            <p:cNvSpPr/>
            <p:nvPr/>
          </p:nvSpPr>
          <p:spPr bwMode="auto">
            <a:xfrm>
              <a:off x="7467600" y="3981653"/>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mc:AlternateContent xmlns:mc="http://schemas.openxmlformats.org/markup-compatibility/2006" xmlns:a14="http://schemas.microsoft.com/office/drawing/2010/main">
          <mc:Choice Requires="a14">
            <p:sp>
              <p:nvSpPr>
                <p:cNvPr id="45" name="TextBox 44"/>
                <p:cNvSpPr txBox="1"/>
                <p:nvPr/>
              </p:nvSpPr>
              <p:spPr>
                <a:xfrm>
                  <a:off x="7170686" y="3943350"/>
                  <a:ext cx="3731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solidFill>
                                  <a:srgbClr val="002060"/>
                                </a:solidFill>
                                <a:latin typeface="Cambria Math"/>
                              </a:rPr>
                            </m:ctrlPr>
                          </m:accPr>
                          <m:e>
                            <m:r>
                              <a:rPr lang="en-US" sz="1600" b="0" i="1" smtClean="0">
                                <a:solidFill>
                                  <a:srgbClr val="002060"/>
                                </a:solidFill>
                                <a:latin typeface="Cambria Math"/>
                              </a:rPr>
                              <m:t>𝑝</m:t>
                            </m:r>
                          </m:e>
                        </m:acc>
                      </m:oMath>
                    </m:oMathPara>
                  </a14:m>
                  <a:endParaRPr lang="en-US" sz="1600" dirty="0" smtClean="0">
                    <a:solidFill>
                      <a:srgbClr val="00206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170686" y="3943350"/>
                  <a:ext cx="373114" cy="338554"/>
                </a:xfrm>
                <a:prstGeom prst="rect">
                  <a:avLst/>
                </a:prstGeom>
                <a:blipFill rotWithShape="1">
                  <a:blip r:embed="rId3"/>
                  <a:stretch>
                    <a:fillRect t="-10909" r="-22581" b="-727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 name="TextBox 46"/>
              <p:cNvSpPr txBox="1"/>
              <p:nvPr/>
            </p:nvSpPr>
            <p:spPr>
              <a:xfrm>
                <a:off x="1828800" y="2445468"/>
                <a:ext cx="2485680" cy="338554"/>
              </a:xfrm>
              <a:prstGeom prst="rect">
                <a:avLst/>
              </a:prstGeom>
              <a:noFill/>
            </p:spPr>
            <p:txBody>
              <a:bodyPr wrap="none" rtlCol="0">
                <a:spAutoFit/>
              </a:bodyPr>
              <a:lstStyle/>
              <a:p>
                <a14:m>
                  <m:oMath xmlns:m="http://schemas.openxmlformats.org/officeDocument/2006/math">
                    <m:acc>
                      <m:accPr>
                        <m:chr m:val="⃗"/>
                        <m:ctrlPr>
                          <a:rPr lang="en-US" sz="1600" i="1" smtClean="0">
                            <a:solidFill>
                              <a:srgbClr val="000000"/>
                            </a:solidFill>
                            <a:latin typeface="Cambria Math"/>
                          </a:rPr>
                        </m:ctrlPr>
                      </m:accPr>
                      <m:e>
                        <m:r>
                          <a:rPr lang="en-US" sz="1600" b="0" i="1" smtClean="0">
                            <a:solidFill>
                              <a:srgbClr val="000000"/>
                            </a:solidFill>
                            <a:latin typeface="Cambria Math"/>
                          </a:rPr>
                          <m:t>𝑝</m:t>
                        </m:r>
                      </m:e>
                    </m:acc>
                  </m:oMath>
                </a14:m>
                <a:r>
                  <a:rPr lang="en-US" sz="1600" dirty="0" smtClean="0">
                    <a:solidFill>
                      <a:srgbClr val="000000"/>
                    </a:solidFill>
                  </a:rPr>
                  <a:t>.x &gt; node[0].</a:t>
                </a:r>
                <a:r>
                  <a:rPr lang="en-US" sz="1600" dirty="0" err="1" smtClean="0">
                    <a:solidFill>
                      <a:srgbClr val="000000"/>
                    </a:solidFill>
                  </a:rPr>
                  <a:t>splitPos</a:t>
                </a:r>
                <a:endParaRPr lang="en-US" sz="1600" dirty="0" smtClean="0">
                  <a:solidFill>
                    <a:srgbClr val="00000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828800" y="2445468"/>
                <a:ext cx="2485680" cy="338554"/>
              </a:xfrm>
              <a:prstGeom prst="rect">
                <a:avLst/>
              </a:prstGeom>
              <a:blipFill rotWithShape="1">
                <a:blip r:embed="rId4"/>
                <a:stretch>
                  <a:fillRect t="-10714" r="-1225"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828800" y="3261896"/>
                <a:ext cx="2485680" cy="338554"/>
              </a:xfrm>
              <a:prstGeom prst="rect">
                <a:avLst/>
              </a:prstGeom>
              <a:noFill/>
            </p:spPr>
            <p:txBody>
              <a:bodyPr wrap="none" rtlCol="0">
                <a:spAutoFit/>
              </a:bodyPr>
              <a:lstStyle/>
              <a:p>
                <a14:m>
                  <m:oMath xmlns:m="http://schemas.openxmlformats.org/officeDocument/2006/math">
                    <m:acc>
                      <m:accPr>
                        <m:chr m:val="⃗"/>
                        <m:ctrlPr>
                          <a:rPr lang="en-US" sz="1600" i="1" smtClean="0">
                            <a:solidFill>
                              <a:srgbClr val="000000"/>
                            </a:solidFill>
                            <a:latin typeface="Cambria Math"/>
                          </a:rPr>
                        </m:ctrlPr>
                      </m:accPr>
                      <m:e>
                        <m:r>
                          <a:rPr lang="en-US" sz="1600" b="0" i="1" smtClean="0">
                            <a:solidFill>
                              <a:srgbClr val="000000"/>
                            </a:solidFill>
                            <a:latin typeface="Cambria Math"/>
                          </a:rPr>
                          <m:t>𝑝</m:t>
                        </m:r>
                      </m:e>
                    </m:acc>
                  </m:oMath>
                </a14:m>
                <a:r>
                  <a:rPr lang="en-US" sz="1600" dirty="0" smtClean="0">
                    <a:solidFill>
                      <a:srgbClr val="000000"/>
                    </a:solidFill>
                  </a:rPr>
                  <a:t>.y &lt; node[2].</a:t>
                </a:r>
                <a:r>
                  <a:rPr lang="en-US" sz="1600" dirty="0" err="1" smtClean="0">
                    <a:solidFill>
                      <a:srgbClr val="000000"/>
                    </a:solidFill>
                  </a:rPr>
                  <a:t>splitPos</a:t>
                </a:r>
                <a:endParaRPr lang="en-US" sz="1600" dirty="0" smtClean="0">
                  <a:solidFill>
                    <a:srgbClr val="00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828800" y="3261896"/>
                <a:ext cx="2485680" cy="338554"/>
              </a:xfrm>
              <a:prstGeom prst="rect">
                <a:avLst/>
              </a:prstGeom>
              <a:blipFill rotWithShape="1">
                <a:blip r:embed="rId5"/>
                <a:stretch>
                  <a:fillRect t="-10714" r="-1225" b="-21429"/>
                </a:stretch>
              </a:blipFill>
            </p:spPr>
            <p:txBody>
              <a:bodyPr/>
              <a:lstStyle/>
              <a:p>
                <a:r>
                  <a:rPr lang="en-US">
                    <a:noFill/>
                  </a:rPr>
                  <a:t> </a:t>
                </a:r>
              </a:p>
            </p:txBody>
          </p:sp>
        </mc:Fallback>
      </mc:AlternateContent>
      <p:sp>
        <p:nvSpPr>
          <p:cNvPr id="49" name="Oval 48"/>
          <p:cNvSpPr/>
          <p:nvPr/>
        </p:nvSpPr>
        <p:spPr bwMode="auto">
          <a:xfrm>
            <a:off x="432708" y="3135086"/>
            <a:ext cx="418723" cy="418723"/>
          </a:xfrm>
          <a:prstGeom prst="ellipse">
            <a:avLst/>
          </a:prstGeom>
          <a:pattFill prst="openDmnd">
            <a:fgClr>
              <a:schemeClr val="tx1">
                <a:lumMod val="50000"/>
              </a:schemeClr>
            </a:fgClr>
            <a:bgClr>
              <a:schemeClr val="tx1">
                <a:lumMod val="85000"/>
              </a:schemeClr>
            </a:bgClr>
          </a:patt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600" i="0" u="none" strike="noStrike" normalizeH="0" baseline="0" dirty="0">
              <a:ln w="12700">
                <a:noFill/>
                <a:prstDash val="solid"/>
              </a:ln>
              <a:solidFill>
                <a:srgbClr val="000000"/>
              </a:solidFill>
              <a:latin typeface="Verdana" pitchFamily="45" charset="0"/>
            </a:endParaRPr>
          </a:p>
        </p:txBody>
      </p:sp>
      <p:sp>
        <p:nvSpPr>
          <p:cNvPr id="14" name="Regular Pentagon 13"/>
          <p:cNvSpPr/>
          <p:nvPr/>
        </p:nvSpPr>
        <p:spPr bwMode="auto">
          <a:xfrm>
            <a:off x="342900" y="3487714"/>
            <a:ext cx="366383" cy="348936"/>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A</a:t>
            </a:r>
            <a:endParaRPr kumimoji="1" lang="en-US" sz="1100" b="0" i="0" u="none" strike="noStrike" cap="none" normalizeH="0" baseline="0" dirty="0">
              <a:ln>
                <a:noFill/>
              </a:ln>
              <a:solidFill>
                <a:srgbClr val="003366"/>
              </a:solidFill>
              <a:effectLst/>
              <a:latin typeface="Verdana" pitchFamily="45" charset="0"/>
            </a:endParaRPr>
          </a:p>
        </p:txBody>
      </p:sp>
      <p:grpSp>
        <p:nvGrpSpPr>
          <p:cNvPr id="31" name="Group 15"/>
          <p:cNvGrpSpPr/>
          <p:nvPr/>
        </p:nvGrpSpPr>
        <p:grpSpPr>
          <a:xfrm>
            <a:off x="7772400" y="1314450"/>
            <a:ext cx="1143000" cy="1252954"/>
            <a:chOff x="7010400" y="3105150"/>
            <a:chExt cx="1143000" cy="1252954"/>
          </a:xfrm>
        </p:grpSpPr>
        <p:cxnSp>
          <p:nvCxnSpPr>
            <p:cNvPr id="32" name="Straight Arrow Connector 3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34" name="TextBox 3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35" name="TextBox 3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52" name="Oval 51"/>
          <p:cNvSpPr/>
          <p:nvPr/>
        </p:nvSpPr>
        <p:spPr bwMode="auto">
          <a:xfrm>
            <a:off x="1690008" y="3973663"/>
            <a:ext cx="418723" cy="418723"/>
          </a:xfrm>
          <a:prstGeom prst="ellipse">
            <a:avLst/>
          </a:prstGeom>
          <a:pattFill prst="openDmnd">
            <a:fgClr>
              <a:schemeClr val="tx1">
                <a:lumMod val="50000"/>
              </a:schemeClr>
            </a:fgClr>
            <a:bgClr>
              <a:schemeClr val="tx1">
                <a:lumMod val="85000"/>
              </a:schemeClr>
            </a:bgClr>
          </a:patt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sz="1600" i="0" u="none" strike="noStrike" normalizeH="0" baseline="0" dirty="0">
              <a:ln w="12700">
                <a:noFill/>
                <a:prstDash val="solid"/>
              </a:ln>
              <a:solidFill>
                <a:srgbClr val="000000"/>
              </a:solidFill>
              <a:latin typeface="Verdana" pitchFamily="45" charset="0"/>
            </a:endParaRPr>
          </a:p>
        </p:txBody>
      </p:sp>
      <p:sp>
        <p:nvSpPr>
          <p:cNvPr id="16" name="Regular Pentagon 15"/>
          <p:cNvSpPr/>
          <p:nvPr/>
        </p:nvSpPr>
        <p:spPr bwMode="auto">
          <a:xfrm>
            <a:off x="1599069" y="4325159"/>
            <a:ext cx="366383" cy="348936"/>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B</a:t>
            </a:r>
            <a:endParaRPr kumimoji="1" lang="en-US" sz="1100" b="0" i="0" u="none" strike="noStrike" cap="none" normalizeH="0" baseline="0" dirty="0">
              <a:ln>
                <a:noFill/>
              </a:ln>
              <a:solidFill>
                <a:srgbClr val="003366"/>
              </a:solidFill>
              <a:effectLst/>
              <a:latin typeface="Verdana" pitchFamily="45" charset="0"/>
            </a:endParaRPr>
          </a:p>
        </p:txBody>
      </p:sp>
      <p:grpSp>
        <p:nvGrpSpPr>
          <p:cNvPr id="53" name="Group 52"/>
          <p:cNvGrpSpPr/>
          <p:nvPr/>
        </p:nvGrpSpPr>
        <p:grpSpPr>
          <a:xfrm>
            <a:off x="481692" y="4180114"/>
            <a:ext cx="449314" cy="338554"/>
            <a:chOff x="7170686" y="3943350"/>
            <a:chExt cx="449314" cy="338554"/>
          </a:xfrm>
        </p:grpSpPr>
        <p:sp>
          <p:nvSpPr>
            <p:cNvPr id="54" name="Oval 53"/>
            <p:cNvSpPr/>
            <p:nvPr/>
          </p:nvSpPr>
          <p:spPr bwMode="auto">
            <a:xfrm>
              <a:off x="7467600" y="3981653"/>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mc:AlternateContent xmlns:mc="http://schemas.openxmlformats.org/markup-compatibility/2006" xmlns:a14="http://schemas.microsoft.com/office/drawing/2010/main">
          <mc:Choice Requires="a14">
            <p:sp>
              <p:nvSpPr>
                <p:cNvPr id="55" name="TextBox 54"/>
                <p:cNvSpPr txBox="1"/>
                <p:nvPr/>
              </p:nvSpPr>
              <p:spPr>
                <a:xfrm>
                  <a:off x="7170686" y="3943350"/>
                  <a:ext cx="37311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solidFill>
                                  <a:srgbClr val="002060"/>
                                </a:solidFill>
                                <a:latin typeface="Cambria Math"/>
                              </a:rPr>
                            </m:ctrlPr>
                          </m:accPr>
                          <m:e>
                            <m:r>
                              <a:rPr lang="en-US" sz="1600" b="0" i="1" smtClean="0">
                                <a:solidFill>
                                  <a:srgbClr val="002060"/>
                                </a:solidFill>
                                <a:latin typeface="Cambria Math"/>
                              </a:rPr>
                              <m:t>𝑝</m:t>
                            </m:r>
                          </m:e>
                        </m:acc>
                      </m:oMath>
                    </m:oMathPara>
                  </a14:m>
                  <a:endParaRPr lang="en-US" sz="1600" dirty="0" smtClean="0">
                    <a:solidFill>
                      <a:srgbClr val="00206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170686" y="3943350"/>
                  <a:ext cx="373114" cy="338554"/>
                </a:xfrm>
                <a:prstGeom prst="rect">
                  <a:avLst/>
                </a:prstGeom>
                <a:blipFill rotWithShape="1">
                  <a:blip r:embed="rId6"/>
                  <a:stretch>
                    <a:fillRect t="-10909" r="-24590" b="-7273"/>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47" grpId="0"/>
      <p:bldP spid="48" grpId="0"/>
      <p:bldP spid="49" grpId="0" animBg="1"/>
      <p:bldP spid="5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p:txBody>
          <a:bodyPr/>
          <a:lstStyle/>
          <a:p>
            <a:r>
              <a:rPr lang="en-US" dirty="0" smtClean="0"/>
              <a:t>Locating a node given a point</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57</a:t>
            </a:fld>
            <a:endParaRPr lang="en-US"/>
          </a:p>
        </p:txBody>
      </p:sp>
      <p:sp>
        <p:nvSpPr>
          <p:cNvPr id="5" name="Rectangle 4"/>
          <p:cNvSpPr/>
          <p:nvPr/>
        </p:nvSpPr>
        <p:spPr>
          <a:xfrm>
            <a:off x="533400" y="2000012"/>
            <a:ext cx="6553200" cy="2893100"/>
          </a:xfrm>
          <a:prstGeom prst="rect">
            <a:avLst/>
          </a:prstGeom>
        </p:spPr>
        <p:txBody>
          <a:bodyPr wrap="square">
            <a:spAutoFit/>
          </a:bodyPr>
          <a:lstStyle/>
          <a:p>
            <a:pPr algn="l">
              <a:tabLst>
                <a:tab pos="227013" algn="l"/>
              </a:tabLst>
            </a:pPr>
            <a:r>
              <a:rPr lang="en-US" sz="1400" b="1" dirty="0" err="1" smtClean="0">
                <a:solidFill>
                  <a:srgbClr val="002060"/>
                </a:solidFill>
                <a:latin typeface="Courier New" pitchFamily="49" charset="0"/>
                <a:cs typeface="Courier New" pitchFamily="49" charset="0"/>
              </a:rPr>
              <a:t>KdNode</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findNode</a:t>
            </a:r>
            <a:r>
              <a:rPr lang="en-US" sz="1400" b="1" dirty="0" smtClean="0">
                <a:solidFill>
                  <a:srgbClr val="002060"/>
                </a:solidFill>
                <a:latin typeface="Courier New" pitchFamily="49" charset="0"/>
                <a:cs typeface="Courier New" pitchFamily="49" charset="0"/>
              </a:rPr>
              <a:t>(Vector2 </a:t>
            </a:r>
            <a:r>
              <a:rPr lang="en-US" sz="1400" b="1" dirty="0" err="1" smtClean="0">
                <a:solidFill>
                  <a:srgbClr val="002060"/>
                </a:solidFill>
                <a:latin typeface="Courier New" pitchFamily="49" charset="0"/>
                <a:cs typeface="Courier New" pitchFamily="49" charset="0"/>
              </a:rPr>
              <a:t>pt</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currentNode</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rootNode</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  while (</a:t>
            </a:r>
            <a:r>
              <a:rPr lang="en-US" sz="1400" b="1" dirty="0" err="1" smtClean="0">
                <a:solidFill>
                  <a:srgbClr val="002060"/>
                </a:solidFill>
                <a:latin typeface="Courier New" pitchFamily="49" charset="0"/>
                <a:cs typeface="Courier New" pitchFamily="49" charset="0"/>
              </a:rPr>
              <a:t>currentNode.hasChildren</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if (</a:t>
            </a:r>
            <a:r>
              <a:rPr lang="en-US" sz="1400" b="1" dirty="0" err="1">
                <a:solidFill>
                  <a:srgbClr val="002060"/>
                </a:solidFill>
                <a:latin typeface="Courier New" pitchFamily="49" charset="0"/>
                <a:cs typeface="Courier New" pitchFamily="49" charset="0"/>
              </a:rPr>
              <a:t>pt</a:t>
            </a:r>
            <a:r>
              <a:rPr lang="en-US" sz="1400" b="1" dirty="0">
                <a:solidFill>
                  <a:srgbClr val="002060"/>
                </a:solidFill>
                <a:latin typeface="Courier New" pitchFamily="49" charset="0"/>
                <a:cs typeface="Courier New" pitchFamily="49" charset="0"/>
              </a:rPr>
              <a:t>[</a:t>
            </a:r>
            <a:r>
              <a:rPr lang="en-US" sz="1400" b="1" dirty="0" err="1">
                <a:solidFill>
                  <a:srgbClr val="002060"/>
                </a:solidFill>
                <a:latin typeface="Courier New" pitchFamily="49" charset="0"/>
                <a:cs typeface="Courier New" pitchFamily="49" charset="0"/>
              </a:rPr>
              <a:t>currentNode.splitAxis</a:t>
            </a: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&lt;= </a:t>
            </a:r>
            <a:r>
              <a:rPr lang="en-US" sz="1400" b="1" dirty="0" err="1" smtClean="0">
                <a:solidFill>
                  <a:srgbClr val="002060"/>
                </a:solidFill>
                <a:latin typeface="Courier New" pitchFamily="49" charset="0"/>
                <a:cs typeface="Courier New" pitchFamily="49" charset="0"/>
              </a:rPr>
              <a:t>currentNode.splitPos</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currentNode</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currentNode.childNodes</a:t>
            </a:r>
            <a:r>
              <a:rPr lang="en-US" sz="1400" b="1" dirty="0" smtClean="0">
                <a:solidFill>
                  <a:srgbClr val="002060"/>
                </a:solidFill>
                <a:latin typeface="Courier New" pitchFamily="49" charset="0"/>
                <a:cs typeface="Courier New" pitchFamily="49" charset="0"/>
              </a:rPr>
              <a:t>[0];</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else</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a:t>
            </a:r>
            <a:r>
              <a:rPr lang="en-US" sz="1400" b="1" dirty="0" err="1" smtClean="0">
                <a:solidFill>
                  <a:srgbClr val="002060"/>
                </a:solidFill>
                <a:latin typeface="Courier New" pitchFamily="49" charset="0"/>
                <a:cs typeface="Courier New" pitchFamily="49" charset="0"/>
              </a:rPr>
              <a:t>currentNode</a:t>
            </a:r>
            <a:r>
              <a:rPr lang="en-US" sz="1400" b="1" dirty="0" smtClean="0">
                <a:solidFill>
                  <a:srgbClr val="002060"/>
                </a:solidFill>
                <a:latin typeface="Courier New" pitchFamily="49" charset="0"/>
                <a:cs typeface="Courier New" pitchFamily="49" charset="0"/>
              </a:rPr>
              <a:t> = </a:t>
            </a:r>
            <a:r>
              <a:rPr lang="en-US" sz="1400" b="1" dirty="0" err="1" smtClean="0">
                <a:solidFill>
                  <a:srgbClr val="002060"/>
                </a:solidFill>
                <a:latin typeface="Courier New" pitchFamily="49" charset="0"/>
                <a:cs typeface="Courier New" pitchFamily="49" charset="0"/>
              </a:rPr>
              <a:t>currentNode.childNodes</a:t>
            </a:r>
            <a:r>
              <a:rPr lang="en-US" sz="1400" b="1" dirty="0" smtClean="0">
                <a:solidFill>
                  <a:srgbClr val="002060"/>
                </a:solidFill>
                <a:latin typeface="Courier New" pitchFamily="49" charset="0"/>
                <a:cs typeface="Courier New" pitchFamily="49" charset="0"/>
              </a:rPr>
              <a:t>[1];</a:t>
            </a:r>
          </a:p>
          <a:p>
            <a:pPr algn="l">
              <a:tabLst>
                <a:tab pos="227013" algn="l"/>
              </a:tabLst>
            </a:pPr>
            <a:r>
              <a:rPr lang="en-US" sz="1400" b="1" dirty="0" smtClean="0">
                <a:solidFill>
                  <a:srgbClr val="002060"/>
                </a:solidFill>
                <a:latin typeface="Courier New" pitchFamily="49" charset="0"/>
                <a:cs typeface="Courier New" pitchFamily="49" charset="0"/>
              </a:rPr>
              <a:t>  }</a:t>
            </a:r>
          </a:p>
          <a:p>
            <a:pPr algn="l">
              <a:tabLst>
                <a:tab pos="227013" algn="l"/>
              </a:tabLst>
            </a:pPr>
            <a:endParaRPr lang="en-US" sz="1400" b="1" dirty="0" smtClean="0">
              <a:solidFill>
                <a:srgbClr val="002060"/>
              </a:solidFill>
              <a:latin typeface="Courier New" pitchFamily="49" charset="0"/>
              <a:cs typeface="Courier New" pitchFamily="49" charset="0"/>
            </a:endParaRP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return </a:t>
            </a:r>
            <a:r>
              <a:rPr lang="en-US" sz="1400" b="1" dirty="0" err="1" smtClean="0">
                <a:solidFill>
                  <a:srgbClr val="002060"/>
                </a:solidFill>
                <a:latin typeface="Courier New" pitchFamily="49" charset="0"/>
                <a:cs typeface="Courier New" pitchFamily="49" charset="0"/>
              </a:rPr>
              <a:t>currentNode</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a:t>
            </a:r>
            <a:endParaRPr lang="en-US" sz="1400" b="1" dirty="0" smtClean="0">
              <a:solidFill>
                <a:srgbClr val="00206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504950"/>
            <a:ext cx="8077200" cy="723900"/>
          </a:xfrm>
        </p:spPr>
        <p:txBody>
          <a:bodyPr/>
          <a:lstStyle/>
          <a:p>
            <a:r>
              <a:rPr lang="en-US" dirty="0" smtClean="0"/>
              <a:t>Ray intersection</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58</a:t>
            </a:fld>
            <a:endParaRPr lang="en-US"/>
          </a:p>
        </p:txBody>
      </p:sp>
      <p:sp>
        <p:nvSpPr>
          <p:cNvPr id="6" name="Regular Pentagon 5"/>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7" name="Regular Pentagon 6"/>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8" name="Regular Pentagon 7"/>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9" name="Straight Connector 8"/>
          <p:cNvCxnSpPr/>
          <p:nvPr/>
        </p:nvCxnSpPr>
        <p:spPr bwMode="auto">
          <a:xfrm flipV="1">
            <a:off x="4343400" y="-171450"/>
            <a:ext cx="0" cy="55626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bwMode="auto">
          <a:xfrm>
            <a:off x="4343400" y="33337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grpSp>
        <p:nvGrpSpPr>
          <p:cNvPr id="11" name="Group 15"/>
          <p:cNvGrpSpPr/>
          <p:nvPr/>
        </p:nvGrpSpPr>
        <p:grpSpPr>
          <a:xfrm>
            <a:off x="7772400" y="1314450"/>
            <a:ext cx="1143000" cy="1252954"/>
            <a:chOff x="7010400" y="3105150"/>
            <a:chExt cx="1143000" cy="1252954"/>
          </a:xfrm>
        </p:grpSpPr>
        <p:cxnSp>
          <p:nvCxnSpPr>
            <p:cNvPr id="12" name="Straight Arrow Connector 1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5" name="TextBox 1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6" name="Regular Pentagon 15"/>
          <p:cNvSpPr/>
          <p:nvPr/>
        </p:nvSpPr>
        <p:spPr bwMode="auto">
          <a:xfrm>
            <a:off x="5210175" y="349526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D</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5715000" y="3346008"/>
            <a:ext cx="0" cy="2045142"/>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20" name="Regular Pentagon 19"/>
          <p:cNvSpPr/>
          <p:nvPr/>
        </p:nvSpPr>
        <p:spPr bwMode="auto">
          <a:xfrm>
            <a:off x="6526861" y="434373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F</a:t>
            </a:r>
            <a:endParaRPr kumimoji="1" lang="en-US" sz="2000" b="0" i="0" u="none" strike="noStrike" cap="none" normalizeH="0" baseline="0" dirty="0">
              <a:ln>
                <a:noFill/>
              </a:ln>
              <a:solidFill>
                <a:srgbClr val="003366"/>
              </a:solidFill>
              <a:effectLst/>
              <a:latin typeface="Verdana" pitchFamily="45" charset="0"/>
            </a:endParaRPr>
          </a:p>
        </p:txBody>
      </p:sp>
      <p:cxnSp>
        <p:nvCxnSpPr>
          <p:cNvPr id="21" name="Straight Connector 20"/>
          <p:cNvCxnSpPr/>
          <p:nvPr/>
        </p:nvCxnSpPr>
        <p:spPr bwMode="auto">
          <a:xfrm>
            <a:off x="5715000" y="4275153"/>
            <a:ext cx="3657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23" name="Oval 22"/>
          <p:cNvSpPr/>
          <p:nvPr/>
        </p:nvSpPr>
        <p:spPr bwMode="auto">
          <a:xfrm>
            <a:off x="1654121" y="2343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4" name="Oval 23"/>
          <p:cNvSpPr/>
          <p:nvPr/>
        </p:nvSpPr>
        <p:spPr bwMode="auto">
          <a:xfrm>
            <a:off x="11430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Oval 24"/>
          <p:cNvSpPr/>
          <p:nvPr/>
        </p:nvSpPr>
        <p:spPr bwMode="auto">
          <a:xfrm>
            <a:off x="21717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6" name="Straight Arrow Connector 25"/>
          <p:cNvCxnSpPr>
            <a:stCxn id="23" idx="4"/>
            <a:endCxn id="24" idx="7"/>
          </p:cNvCxnSpPr>
          <p:nvPr/>
        </p:nvCxnSpPr>
        <p:spPr bwMode="auto">
          <a:xfrm flipH="1">
            <a:off x="1338122" y="2571750"/>
            <a:ext cx="430299"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27" name="Straight Arrow Connector 26"/>
          <p:cNvCxnSpPr>
            <a:stCxn id="23" idx="4"/>
            <a:endCxn id="25" idx="1"/>
          </p:cNvCxnSpPr>
          <p:nvPr/>
        </p:nvCxnSpPr>
        <p:spPr bwMode="auto">
          <a:xfrm>
            <a:off x="1768421" y="2571750"/>
            <a:ext cx="436757"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28" name="Oval 27"/>
          <p:cNvSpPr/>
          <p:nvPr/>
        </p:nvSpPr>
        <p:spPr bwMode="auto">
          <a:xfrm>
            <a:off x="1659584"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9" name="Oval 28"/>
          <p:cNvSpPr/>
          <p:nvPr/>
        </p:nvSpPr>
        <p:spPr bwMode="auto">
          <a:xfrm>
            <a:off x="2743200"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0" name="Straight Arrow Connector 29"/>
          <p:cNvCxnSpPr>
            <a:stCxn id="25" idx="4"/>
            <a:endCxn id="28" idx="7"/>
          </p:cNvCxnSpPr>
          <p:nvPr/>
        </p:nvCxnSpPr>
        <p:spPr bwMode="auto">
          <a:xfrm flipH="1">
            <a:off x="1854706" y="3028950"/>
            <a:ext cx="431294"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a:stCxn id="25" idx="4"/>
            <a:endCxn id="29" idx="1"/>
          </p:cNvCxnSpPr>
          <p:nvPr/>
        </p:nvCxnSpPr>
        <p:spPr bwMode="auto">
          <a:xfrm>
            <a:off x="2286000" y="3028950"/>
            <a:ext cx="4906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35" name="Oval 34"/>
          <p:cNvSpPr/>
          <p:nvPr/>
        </p:nvSpPr>
        <p:spPr bwMode="auto">
          <a:xfrm>
            <a:off x="14309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Oval 35"/>
          <p:cNvSpPr/>
          <p:nvPr/>
        </p:nvSpPr>
        <p:spPr bwMode="auto">
          <a:xfrm>
            <a:off x="18881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7" name="Straight Arrow Connector 36"/>
          <p:cNvCxnSpPr>
            <a:stCxn id="28" idx="4"/>
            <a:endCxn id="35" idx="7"/>
          </p:cNvCxnSpPr>
          <p:nvPr/>
        </p:nvCxnSpPr>
        <p:spPr bwMode="auto">
          <a:xfrm flipH="1">
            <a:off x="1626106"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38" name="Straight Arrow Connector 37"/>
          <p:cNvCxnSpPr>
            <a:stCxn id="28" idx="4"/>
            <a:endCxn id="36" idx="1"/>
          </p:cNvCxnSpPr>
          <p:nvPr/>
        </p:nvCxnSpPr>
        <p:spPr bwMode="auto">
          <a:xfrm>
            <a:off x="1773884"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41" name="Oval 40"/>
          <p:cNvSpPr/>
          <p:nvPr/>
        </p:nvSpPr>
        <p:spPr bwMode="auto">
          <a:xfrm>
            <a:off x="1672296"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2" name="Oval 41"/>
          <p:cNvSpPr/>
          <p:nvPr/>
        </p:nvSpPr>
        <p:spPr bwMode="auto">
          <a:xfrm>
            <a:off x="2113672"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3" name="Straight Arrow Connector 42"/>
          <p:cNvCxnSpPr>
            <a:stCxn id="36" idx="4"/>
            <a:endCxn id="41" idx="7"/>
          </p:cNvCxnSpPr>
          <p:nvPr/>
        </p:nvCxnSpPr>
        <p:spPr bwMode="auto">
          <a:xfrm flipH="1">
            <a:off x="1867418" y="3955942"/>
            <a:ext cx="1350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44" name="Straight Arrow Connector 43"/>
          <p:cNvCxnSpPr>
            <a:stCxn id="36" idx="4"/>
            <a:endCxn id="42" idx="1"/>
          </p:cNvCxnSpPr>
          <p:nvPr/>
        </p:nvCxnSpPr>
        <p:spPr bwMode="auto">
          <a:xfrm>
            <a:off x="2002484" y="3955942"/>
            <a:ext cx="1446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32" name="Regular Pentagon 31"/>
          <p:cNvSpPr/>
          <p:nvPr/>
        </p:nvSpPr>
        <p:spPr bwMode="auto">
          <a:xfrm>
            <a:off x="1028700" y="29146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A</a:t>
            </a:r>
            <a:endParaRPr kumimoji="1" lang="en-US" sz="1100" b="0" i="0" u="none" strike="noStrike" cap="none" normalizeH="0" baseline="0" dirty="0">
              <a:ln>
                <a:noFill/>
              </a:ln>
              <a:solidFill>
                <a:srgbClr val="003366"/>
              </a:solidFill>
              <a:effectLst/>
              <a:latin typeface="Verdana" pitchFamily="45" charset="0"/>
            </a:endParaRPr>
          </a:p>
        </p:txBody>
      </p:sp>
      <p:sp>
        <p:nvSpPr>
          <p:cNvPr id="33" name="Regular Pentagon 32"/>
          <p:cNvSpPr/>
          <p:nvPr/>
        </p:nvSpPr>
        <p:spPr bwMode="auto">
          <a:xfrm>
            <a:off x="1339795" y="386334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D</a:t>
            </a:r>
            <a:endParaRPr kumimoji="1" lang="en-US" sz="1100" b="0" i="0" u="none" strike="noStrike" cap="none" normalizeH="0" baseline="0" dirty="0">
              <a:ln>
                <a:noFill/>
              </a:ln>
              <a:solidFill>
                <a:srgbClr val="003366"/>
              </a:solidFill>
              <a:effectLst/>
              <a:latin typeface="Verdana" pitchFamily="45" charset="0"/>
            </a:endParaRPr>
          </a:p>
        </p:txBody>
      </p:sp>
      <p:sp>
        <p:nvSpPr>
          <p:cNvPr id="47" name="Regular Pentagon 46"/>
          <p:cNvSpPr/>
          <p:nvPr/>
        </p:nvSpPr>
        <p:spPr bwMode="auto">
          <a:xfrm>
            <a:off x="1143000" y="3865495"/>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C</a:t>
            </a:r>
            <a:endParaRPr kumimoji="1" lang="en-US" sz="1100" b="0" i="0" u="none" strike="noStrike" cap="none" normalizeH="0" baseline="0" dirty="0">
              <a:ln>
                <a:noFill/>
              </a:ln>
              <a:solidFill>
                <a:srgbClr val="003366"/>
              </a:solidFill>
              <a:effectLst/>
              <a:latin typeface="Verdana" pitchFamily="45" charset="0"/>
            </a:endParaRPr>
          </a:p>
        </p:txBody>
      </p:sp>
      <p:cxnSp>
        <p:nvCxnSpPr>
          <p:cNvPr id="45" name="Straight Connector 44"/>
          <p:cNvCxnSpPr/>
          <p:nvPr/>
        </p:nvCxnSpPr>
        <p:spPr bwMode="auto">
          <a:xfrm rot="16200000">
            <a:off x="4000501" y="822080"/>
            <a:ext cx="50292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52" name="Regular Pentagon 51"/>
          <p:cNvSpPr/>
          <p:nvPr/>
        </p:nvSpPr>
        <p:spPr bwMode="auto">
          <a:xfrm>
            <a:off x="6526861" y="2038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G</a:t>
            </a:r>
            <a:endParaRPr kumimoji="1" lang="en-US" sz="2000" b="0" i="0" u="none" strike="noStrike" cap="none" normalizeH="0" baseline="0" dirty="0">
              <a:ln>
                <a:noFill/>
              </a:ln>
              <a:solidFill>
                <a:srgbClr val="003366"/>
              </a:solidFill>
              <a:effectLst/>
              <a:latin typeface="Verdana" pitchFamily="45" charset="0"/>
            </a:endParaRPr>
          </a:p>
        </p:txBody>
      </p:sp>
      <p:sp>
        <p:nvSpPr>
          <p:cNvPr id="53" name="Oval 52"/>
          <p:cNvSpPr/>
          <p:nvPr/>
        </p:nvSpPr>
        <p:spPr bwMode="auto">
          <a:xfrm>
            <a:off x="25146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4" name="Oval 53"/>
          <p:cNvSpPr/>
          <p:nvPr/>
        </p:nvSpPr>
        <p:spPr bwMode="auto">
          <a:xfrm>
            <a:off x="29718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5" name="Straight Arrow Connector 54"/>
          <p:cNvCxnSpPr>
            <a:stCxn id="29" idx="4"/>
            <a:endCxn id="53" idx="7"/>
          </p:cNvCxnSpPr>
          <p:nvPr/>
        </p:nvCxnSpPr>
        <p:spPr bwMode="auto">
          <a:xfrm flipH="1">
            <a:off x="2709722"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56" name="Straight Arrow Connector 55"/>
          <p:cNvCxnSpPr>
            <a:stCxn id="29" idx="4"/>
            <a:endCxn id="54" idx="1"/>
          </p:cNvCxnSpPr>
          <p:nvPr/>
        </p:nvCxnSpPr>
        <p:spPr bwMode="auto">
          <a:xfrm>
            <a:off x="2857500"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34" name="Regular Pentagon 33"/>
          <p:cNvSpPr/>
          <p:nvPr/>
        </p:nvSpPr>
        <p:spPr bwMode="auto">
          <a:xfrm>
            <a:off x="2428875" y="38671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B</a:t>
            </a:r>
            <a:endParaRPr kumimoji="1" lang="en-US" sz="1100" b="0" i="0" u="none" strike="noStrike" cap="none" normalizeH="0" baseline="0" dirty="0">
              <a:ln>
                <a:noFill/>
              </a:ln>
              <a:solidFill>
                <a:srgbClr val="003366"/>
              </a:solidFill>
              <a:effectLst/>
              <a:latin typeface="Verdana" pitchFamily="45" charset="0"/>
            </a:endParaRPr>
          </a:p>
        </p:txBody>
      </p:sp>
      <p:sp>
        <p:nvSpPr>
          <p:cNvPr id="59" name="Regular Pentagon 58"/>
          <p:cNvSpPr/>
          <p:nvPr/>
        </p:nvSpPr>
        <p:spPr bwMode="auto">
          <a:xfrm>
            <a:off x="6679261"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H</a:t>
            </a:r>
            <a:endParaRPr kumimoji="1" lang="en-US" sz="2000" b="0" i="0" u="none" strike="noStrike" cap="none" normalizeH="0" baseline="0" dirty="0">
              <a:ln>
                <a:noFill/>
              </a:ln>
              <a:solidFill>
                <a:srgbClr val="003366"/>
              </a:solidFill>
              <a:effectLst/>
              <a:latin typeface="Verdana" pitchFamily="45" charset="0"/>
            </a:endParaRPr>
          </a:p>
        </p:txBody>
      </p:sp>
      <p:cxnSp>
        <p:nvCxnSpPr>
          <p:cNvPr id="60" name="Straight Connector 59"/>
          <p:cNvCxnSpPr/>
          <p:nvPr/>
        </p:nvCxnSpPr>
        <p:spPr bwMode="auto">
          <a:xfrm>
            <a:off x="6515100" y="12001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61" name="Oval 60"/>
          <p:cNvSpPr/>
          <p:nvPr/>
        </p:nvSpPr>
        <p:spPr bwMode="auto">
          <a:xfrm>
            <a:off x="27432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2" name="Oval 61"/>
          <p:cNvSpPr/>
          <p:nvPr/>
        </p:nvSpPr>
        <p:spPr bwMode="auto">
          <a:xfrm>
            <a:off x="32004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63" name="Straight Arrow Connector 62"/>
          <p:cNvCxnSpPr>
            <a:stCxn id="54" idx="4"/>
            <a:endCxn id="61" idx="7"/>
          </p:cNvCxnSpPr>
          <p:nvPr/>
        </p:nvCxnSpPr>
        <p:spPr bwMode="auto">
          <a:xfrm flipH="1">
            <a:off x="2938322"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64" name="Straight Arrow Connector 63"/>
          <p:cNvCxnSpPr>
            <a:stCxn id="54" idx="4"/>
            <a:endCxn id="62" idx="1"/>
          </p:cNvCxnSpPr>
          <p:nvPr/>
        </p:nvCxnSpPr>
        <p:spPr bwMode="auto">
          <a:xfrm>
            <a:off x="3086100"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69" name="Straight Connector 68"/>
          <p:cNvCxnSpPr/>
          <p:nvPr/>
        </p:nvCxnSpPr>
        <p:spPr bwMode="auto">
          <a:xfrm flipV="1">
            <a:off x="8629650" y="4278540"/>
            <a:ext cx="0" cy="9291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72" name="Oval 71"/>
          <p:cNvSpPr/>
          <p:nvPr/>
        </p:nvSpPr>
        <p:spPr bwMode="auto">
          <a:xfrm>
            <a:off x="1462011"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3" name="Oval 72"/>
          <p:cNvSpPr/>
          <p:nvPr/>
        </p:nvSpPr>
        <p:spPr bwMode="auto">
          <a:xfrm>
            <a:off x="1903387"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74" name="Straight Arrow Connector 73"/>
          <p:cNvCxnSpPr>
            <a:stCxn id="41" idx="4"/>
            <a:endCxn id="72" idx="7"/>
          </p:cNvCxnSpPr>
          <p:nvPr/>
        </p:nvCxnSpPr>
        <p:spPr bwMode="auto">
          <a:xfrm flipH="1">
            <a:off x="1657133" y="4419931"/>
            <a:ext cx="129463"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75" name="Straight Arrow Connector 74"/>
          <p:cNvCxnSpPr>
            <a:stCxn id="41" idx="4"/>
            <a:endCxn id="73" idx="1"/>
          </p:cNvCxnSpPr>
          <p:nvPr/>
        </p:nvCxnSpPr>
        <p:spPr bwMode="auto">
          <a:xfrm>
            <a:off x="1786596" y="4419931"/>
            <a:ext cx="150269"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7" name="Regular Pentagon 16"/>
          <p:cNvSpPr/>
          <p:nvPr/>
        </p:nvSpPr>
        <p:spPr bwMode="auto">
          <a:xfrm>
            <a:off x="6354003" y="382524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E</a:t>
            </a:r>
            <a:endParaRPr kumimoji="1" lang="en-US" sz="2000" b="0" i="0" u="none" strike="noStrike" cap="none" normalizeH="0" baseline="0" dirty="0">
              <a:ln>
                <a:noFill/>
              </a:ln>
              <a:solidFill>
                <a:srgbClr val="003366"/>
              </a:solidFill>
              <a:effectLst/>
              <a:latin typeface="Verdana" pitchFamily="45" charset="0"/>
            </a:endParaRPr>
          </a:p>
        </p:txBody>
      </p:sp>
      <p:cxnSp>
        <p:nvCxnSpPr>
          <p:cNvPr id="50" name="Straight Arrow Connector 49"/>
          <p:cNvCxnSpPr/>
          <p:nvPr/>
        </p:nvCxnSpPr>
        <p:spPr bwMode="auto">
          <a:xfrm>
            <a:off x="3991060" y="2331217"/>
            <a:ext cx="3515641" cy="2298264"/>
          </a:xfrm>
          <a:prstGeom prst="straightConnector1">
            <a:avLst/>
          </a:prstGeom>
          <a:ln>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51" name="Oval 50"/>
          <p:cNvSpPr/>
          <p:nvPr/>
        </p:nvSpPr>
        <p:spPr bwMode="auto">
          <a:xfrm>
            <a:off x="3925942" y="226663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8" name="Regular Pentagon 57"/>
          <p:cNvSpPr/>
          <p:nvPr/>
        </p:nvSpPr>
        <p:spPr bwMode="auto">
          <a:xfrm>
            <a:off x="2657475" y="43243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G</a:t>
            </a:r>
            <a:endParaRPr kumimoji="1" lang="en-US" sz="1100" b="0" i="0" u="none" strike="noStrike" cap="none" normalizeH="0" baseline="0" dirty="0">
              <a:ln>
                <a:noFill/>
              </a:ln>
              <a:solidFill>
                <a:srgbClr val="003366"/>
              </a:solidFill>
              <a:effectLst/>
              <a:latin typeface="Verdana" pitchFamily="45" charset="0"/>
            </a:endParaRPr>
          </a:p>
        </p:txBody>
      </p:sp>
      <p:sp>
        <p:nvSpPr>
          <p:cNvPr id="48" name="Regular Pentagon 47"/>
          <p:cNvSpPr/>
          <p:nvPr/>
        </p:nvSpPr>
        <p:spPr bwMode="auto">
          <a:xfrm>
            <a:off x="2032635" y="4327478"/>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E</a:t>
            </a:r>
            <a:endParaRPr kumimoji="1" lang="en-US" sz="1100" b="0" i="0" u="none" strike="noStrike" cap="none" normalizeH="0" baseline="0" dirty="0">
              <a:ln>
                <a:noFill/>
              </a:ln>
              <a:solidFill>
                <a:srgbClr val="003366"/>
              </a:solidFill>
              <a:effectLst/>
              <a:latin typeface="Verdana" pitchFamily="45" charset="0"/>
            </a:endParaRPr>
          </a:p>
        </p:txBody>
      </p:sp>
      <p:sp>
        <p:nvSpPr>
          <p:cNvPr id="78" name="Regular Pentagon 77"/>
          <p:cNvSpPr/>
          <p:nvPr/>
        </p:nvSpPr>
        <p:spPr bwMode="auto">
          <a:xfrm>
            <a:off x="8743950" y="4400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rgbClr val="003366"/>
                </a:solidFill>
                <a:latin typeface="Verdana" pitchFamily="45" charset="0"/>
              </a:rPr>
              <a:t>I</a:t>
            </a:r>
            <a:endParaRPr kumimoji="1" lang="en-US" sz="2000" b="0" i="0" u="none" strike="noStrike" cap="none" normalizeH="0" baseline="0" dirty="0">
              <a:ln>
                <a:noFill/>
              </a:ln>
              <a:solidFill>
                <a:srgbClr val="003366"/>
              </a:solidFill>
              <a:effectLst/>
              <a:latin typeface="Verdana" pitchFamily="45" charset="0"/>
            </a:endParaRPr>
          </a:p>
        </p:txBody>
      </p:sp>
      <p:sp>
        <p:nvSpPr>
          <p:cNvPr id="79" name="Regular Pentagon 78"/>
          <p:cNvSpPr/>
          <p:nvPr/>
        </p:nvSpPr>
        <p:spPr bwMode="auto">
          <a:xfrm>
            <a:off x="184711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I</a:t>
            </a:r>
            <a:endParaRPr kumimoji="1" lang="en-US" sz="1100" b="0" i="0" u="none" strike="noStrike" cap="none" normalizeH="0" baseline="0" dirty="0">
              <a:ln>
                <a:noFill/>
              </a:ln>
              <a:solidFill>
                <a:srgbClr val="003366"/>
              </a:solidFill>
              <a:effectLst/>
              <a:latin typeface="Verdana" pitchFamily="45" charset="0"/>
            </a:endParaRPr>
          </a:p>
        </p:txBody>
      </p:sp>
      <p:cxnSp>
        <p:nvCxnSpPr>
          <p:cNvPr id="80" name="Straight Connector 79"/>
          <p:cNvCxnSpPr/>
          <p:nvPr/>
        </p:nvCxnSpPr>
        <p:spPr bwMode="auto">
          <a:xfrm flipV="1">
            <a:off x="7715250" y="-185518"/>
            <a:ext cx="0" cy="13863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81" name="Regular Pentagon 80"/>
          <p:cNvSpPr/>
          <p:nvPr/>
        </p:nvSpPr>
        <p:spPr bwMode="auto">
          <a:xfrm>
            <a:off x="7604462"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3366"/>
                </a:solidFill>
                <a:latin typeface="Verdana" pitchFamily="45" charset="0"/>
              </a:rPr>
              <a:t>J</a:t>
            </a:r>
            <a:endParaRPr kumimoji="1" lang="en-US" sz="2000" b="0" i="0" u="none" strike="noStrike" cap="none" normalizeH="0" baseline="0" dirty="0">
              <a:ln>
                <a:noFill/>
              </a:ln>
              <a:solidFill>
                <a:srgbClr val="003366"/>
              </a:solidFill>
              <a:effectLst/>
              <a:latin typeface="Verdana" pitchFamily="45" charset="0"/>
            </a:endParaRPr>
          </a:p>
        </p:txBody>
      </p:sp>
      <p:sp>
        <p:nvSpPr>
          <p:cNvPr id="83" name="Oval 82"/>
          <p:cNvSpPr/>
          <p:nvPr/>
        </p:nvSpPr>
        <p:spPr bwMode="auto">
          <a:xfrm>
            <a:off x="29718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4" name="Oval 83"/>
          <p:cNvSpPr/>
          <p:nvPr/>
        </p:nvSpPr>
        <p:spPr bwMode="auto">
          <a:xfrm>
            <a:off x="34290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85" name="Straight Arrow Connector 84"/>
          <p:cNvCxnSpPr>
            <a:endCxn id="83" idx="7"/>
          </p:cNvCxnSpPr>
          <p:nvPr/>
        </p:nvCxnSpPr>
        <p:spPr bwMode="auto">
          <a:xfrm flipH="1">
            <a:off x="3166922"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86" name="Straight Arrow Connector 85"/>
          <p:cNvCxnSpPr>
            <a:endCxn id="84" idx="1"/>
          </p:cNvCxnSpPr>
          <p:nvPr/>
        </p:nvCxnSpPr>
        <p:spPr bwMode="auto">
          <a:xfrm>
            <a:off x="3314700"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68" name="Regular Pentagon 67"/>
          <p:cNvSpPr/>
          <p:nvPr/>
        </p:nvSpPr>
        <p:spPr bwMode="auto">
          <a:xfrm>
            <a:off x="28860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H</a:t>
            </a:r>
            <a:endParaRPr kumimoji="1" lang="en-US" sz="1100" b="0" i="0" u="none" strike="noStrike" cap="none" normalizeH="0" baseline="0" dirty="0">
              <a:ln>
                <a:noFill/>
              </a:ln>
              <a:solidFill>
                <a:srgbClr val="003366"/>
              </a:solidFill>
              <a:effectLst/>
              <a:latin typeface="Verdana" pitchFamily="45" charset="0"/>
            </a:endParaRPr>
          </a:p>
        </p:txBody>
      </p:sp>
      <p:sp>
        <p:nvSpPr>
          <p:cNvPr id="87" name="Regular Pentagon 86"/>
          <p:cNvSpPr/>
          <p:nvPr/>
        </p:nvSpPr>
        <p:spPr bwMode="auto">
          <a:xfrm>
            <a:off x="33432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88" name="Regular Pentagon 87"/>
          <p:cNvSpPr/>
          <p:nvPr/>
        </p:nvSpPr>
        <p:spPr bwMode="auto">
          <a:xfrm>
            <a:off x="2686928"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49" name="Regular Pentagon 48"/>
          <p:cNvSpPr/>
          <p:nvPr/>
        </p:nvSpPr>
        <p:spPr bwMode="auto">
          <a:xfrm>
            <a:off x="1371600" y="4786434"/>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F</a:t>
            </a:r>
            <a:endParaRPr kumimoji="1" lang="en-US" sz="1100" b="0" i="0" u="none" strike="noStrike" cap="none" normalizeH="0" baseline="0" dirty="0">
              <a:ln>
                <a:noFill/>
              </a:ln>
              <a:solidFill>
                <a:srgbClr val="003366"/>
              </a:solidFill>
              <a:effectLst/>
              <a:latin typeface="Verdana" pitchFamily="45" charset="0"/>
            </a:endParaRPr>
          </a:p>
        </p:txBody>
      </p:sp>
    </p:spTree>
    <p:extLst>
      <p:ext uri="{BB962C8B-B14F-4D97-AF65-F5344CB8AC3E}">
        <p14:creationId xmlns:p14="http://schemas.microsoft.com/office/powerpoint/2010/main" val="21087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1" grpId="0" animBg="1"/>
      <p:bldP spid="42" grpId="0" animBg="1"/>
      <p:bldP spid="32" grpId="0" animBg="1"/>
      <p:bldP spid="33" grpId="0" animBg="1"/>
      <p:bldP spid="47" grpId="0" animBg="1"/>
      <p:bldP spid="53" grpId="0" animBg="1"/>
      <p:bldP spid="54" grpId="0" animBg="1"/>
      <p:bldP spid="34" grpId="0" animBg="1"/>
      <p:bldP spid="61" grpId="0" animBg="1"/>
      <p:bldP spid="62" grpId="0" animBg="1"/>
      <p:bldP spid="72" grpId="0" animBg="1"/>
      <p:bldP spid="73" grpId="0" animBg="1"/>
      <p:bldP spid="51" grpId="0" animBg="1"/>
      <p:bldP spid="58" grpId="0" animBg="1"/>
      <p:bldP spid="48" grpId="0" animBg="1"/>
      <p:bldP spid="79" grpId="0" animBg="1"/>
      <p:bldP spid="83" grpId="0" animBg="1"/>
      <p:bldP spid="84" grpId="0" animBg="1"/>
      <p:bldP spid="68" grpId="0" animBg="1"/>
      <p:bldP spid="87" grpId="0" animBg="1"/>
      <p:bldP spid="88" grpId="0" animBg="1"/>
      <p:bldP spid="4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val 177"/>
          <p:cNvSpPr/>
          <p:nvPr/>
        </p:nvSpPr>
        <p:spPr bwMode="auto">
          <a:xfrm>
            <a:off x="1655027" y="23442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9" name="Oval 178"/>
          <p:cNvSpPr/>
          <p:nvPr/>
        </p:nvSpPr>
        <p:spPr bwMode="auto">
          <a:xfrm>
            <a:off x="1144905" y="28014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80" name="Oval 179"/>
          <p:cNvSpPr/>
          <p:nvPr/>
        </p:nvSpPr>
        <p:spPr bwMode="auto">
          <a:xfrm>
            <a:off x="2171700" y="28014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504950"/>
            <a:ext cx="8077200" cy="723900"/>
          </a:xfrm>
        </p:spPr>
        <p:txBody>
          <a:bodyPr/>
          <a:lstStyle/>
          <a:p>
            <a:r>
              <a:rPr lang="en-US" dirty="0"/>
              <a:t>Ray intersection</a:t>
            </a:r>
          </a:p>
        </p:txBody>
      </p:sp>
      <p:sp>
        <p:nvSpPr>
          <p:cNvPr id="4" name="Slide Number Placeholder 3"/>
          <p:cNvSpPr>
            <a:spLocks noGrp="1"/>
          </p:cNvSpPr>
          <p:nvPr>
            <p:ph type="sldNum" sz="quarter" idx="11"/>
          </p:nvPr>
        </p:nvSpPr>
        <p:spPr/>
        <p:txBody>
          <a:bodyPr/>
          <a:lstStyle/>
          <a:p>
            <a:fld id="{C99FFD53-9629-4009-892B-34DB58648257}" type="slidenum">
              <a:rPr lang="en-US" smtClean="0"/>
              <a:pPr/>
              <a:t>59</a:t>
            </a:fld>
            <a:endParaRPr lang="en-US"/>
          </a:p>
        </p:txBody>
      </p:sp>
      <p:sp>
        <p:nvSpPr>
          <p:cNvPr id="6" name="Regular Pentagon 5"/>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7" name="Regular Pentagon 6"/>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8" name="Regular Pentagon 7"/>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9" name="Straight Connector 8"/>
          <p:cNvCxnSpPr/>
          <p:nvPr/>
        </p:nvCxnSpPr>
        <p:spPr bwMode="auto">
          <a:xfrm flipV="1">
            <a:off x="4343400" y="-171450"/>
            <a:ext cx="0" cy="5562600"/>
          </a:xfrm>
          <a:prstGeom prst="line">
            <a:avLst/>
          </a:prstGeom>
          <a:ln w="2540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bwMode="auto">
          <a:xfrm>
            <a:off x="4343400" y="33337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grpSp>
        <p:nvGrpSpPr>
          <p:cNvPr id="11" name="Group 15"/>
          <p:cNvGrpSpPr/>
          <p:nvPr/>
        </p:nvGrpSpPr>
        <p:grpSpPr>
          <a:xfrm>
            <a:off x="7772400" y="1314450"/>
            <a:ext cx="1143000" cy="1252954"/>
            <a:chOff x="7010400" y="3105150"/>
            <a:chExt cx="1143000" cy="1252954"/>
          </a:xfrm>
        </p:grpSpPr>
        <p:cxnSp>
          <p:nvCxnSpPr>
            <p:cNvPr id="12" name="Straight Arrow Connector 1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5" name="TextBox 1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6" name="Regular Pentagon 15"/>
          <p:cNvSpPr/>
          <p:nvPr/>
        </p:nvSpPr>
        <p:spPr bwMode="auto">
          <a:xfrm>
            <a:off x="5210175" y="349526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D</a:t>
            </a:r>
            <a:endParaRPr kumimoji="1" lang="en-US" sz="2000" b="0" i="0" u="none" strike="noStrike" cap="none" normalizeH="0" baseline="0" dirty="0">
              <a:ln>
                <a:noFill/>
              </a:ln>
              <a:solidFill>
                <a:srgbClr val="003366"/>
              </a:solidFill>
              <a:effectLst/>
              <a:latin typeface="Verdana" pitchFamily="45" charset="0"/>
            </a:endParaRPr>
          </a:p>
        </p:txBody>
      </p:sp>
      <p:sp>
        <p:nvSpPr>
          <p:cNvPr id="17" name="Regular Pentagon 16"/>
          <p:cNvSpPr/>
          <p:nvPr/>
        </p:nvSpPr>
        <p:spPr bwMode="auto">
          <a:xfrm>
            <a:off x="6354003" y="382524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E</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5715000" y="3346008"/>
            <a:ext cx="0" cy="2045142"/>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20" name="Regular Pentagon 19"/>
          <p:cNvSpPr/>
          <p:nvPr/>
        </p:nvSpPr>
        <p:spPr bwMode="auto">
          <a:xfrm>
            <a:off x="6526861" y="434373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F</a:t>
            </a:r>
            <a:endParaRPr kumimoji="1" lang="en-US" sz="2000" b="0" i="0" u="none" strike="noStrike" cap="none" normalizeH="0" baseline="0" dirty="0">
              <a:ln>
                <a:noFill/>
              </a:ln>
              <a:solidFill>
                <a:srgbClr val="003366"/>
              </a:solidFill>
              <a:effectLst/>
              <a:latin typeface="Verdana" pitchFamily="45" charset="0"/>
            </a:endParaRPr>
          </a:p>
        </p:txBody>
      </p:sp>
      <p:cxnSp>
        <p:nvCxnSpPr>
          <p:cNvPr id="21" name="Straight Connector 20"/>
          <p:cNvCxnSpPr/>
          <p:nvPr/>
        </p:nvCxnSpPr>
        <p:spPr bwMode="auto">
          <a:xfrm>
            <a:off x="5715000" y="4275153"/>
            <a:ext cx="3657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50" name="Straight Arrow Connector 49"/>
          <p:cNvCxnSpPr/>
          <p:nvPr/>
        </p:nvCxnSpPr>
        <p:spPr bwMode="auto">
          <a:xfrm>
            <a:off x="3991060" y="2331217"/>
            <a:ext cx="3515641" cy="2298264"/>
          </a:xfrm>
          <a:prstGeom prst="straightConnector1">
            <a:avLst/>
          </a:prstGeom>
          <a:ln w="12700">
            <a:solidFill>
              <a:schemeClr val="tx1">
                <a:lumMod val="65000"/>
                <a:alpha val="55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46" name="Straight Arrow Connector 45"/>
          <p:cNvCxnSpPr/>
          <p:nvPr/>
        </p:nvCxnSpPr>
        <p:spPr bwMode="auto">
          <a:xfrm>
            <a:off x="4000500" y="2336116"/>
            <a:ext cx="558156" cy="364881"/>
          </a:xfrm>
          <a:prstGeom prst="straightConnector1">
            <a:avLst/>
          </a:prstGeom>
          <a:ln>
            <a:solidFill>
              <a:srgbClr val="FF0000"/>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51" name="Oval 50"/>
          <p:cNvSpPr/>
          <p:nvPr/>
        </p:nvSpPr>
        <p:spPr bwMode="auto">
          <a:xfrm>
            <a:off x="3925942" y="226663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4" name="Straight Connector 53"/>
          <p:cNvCxnSpPr/>
          <p:nvPr/>
        </p:nvCxnSpPr>
        <p:spPr bwMode="auto">
          <a:xfrm rot="16200000">
            <a:off x="4000501" y="822080"/>
            <a:ext cx="50292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55" name="Regular Pentagon 54"/>
          <p:cNvSpPr/>
          <p:nvPr/>
        </p:nvSpPr>
        <p:spPr bwMode="auto">
          <a:xfrm>
            <a:off x="6526861" y="2038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G</a:t>
            </a:r>
            <a:endParaRPr kumimoji="1" lang="en-US" sz="2000" b="0" i="0" u="none" strike="noStrike" cap="none" normalizeH="0" baseline="0" dirty="0">
              <a:ln>
                <a:noFill/>
              </a:ln>
              <a:solidFill>
                <a:srgbClr val="003366"/>
              </a:solidFill>
              <a:effectLst/>
              <a:latin typeface="Verdana" pitchFamily="45" charset="0"/>
            </a:endParaRPr>
          </a:p>
        </p:txBody>
      </p:sp>
      <p:sp>
        <p:nvSpPr>
          <p:cNvPr id="84" name="Regular Pentagon 83"/>
          <p:cNvSpPr/>
          <p:nvPr/>
        </p:nvSpPr>
        <p:spPr bwMode="auto">
          <a:xfrm>
            <a:off x="6679261"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H</a:t>
            </a:r>
            <a:endParaRPr kumimoji="1" lang="en-US" sz="2000" b="0" i="0" u="none" strike="noStrike" cap="none" normalizeH="0" baseline="0" dirty="0">
              <a:ln>
                <a:noFill/>
              </a:ln>
              <a:solidFill>
                <a:srgbClr val="003366"/>
              </a:solidFill>
              <a:effectLst/>
              <a:latin typeface="Verdana" pitchFamily="45" charset="0"/>
            </a:endParaRPr>
          </a:p>
        </p:txBody>
      </p:sp>
      <p:cxnSp>
        <p:nvCxnSpPr>
          <p:cNvPr id="85" name="Straight Connector 84"/>
          <p:cNvCxnSpPr/>
          <p:nvPr/>
        </p:nvCxnSpPr>
        <p:spPr bwMode="auto">
          <a:xfrm>
            <a:off x="6515100" y="12001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86" name="Straight Connector 85"/>
          <p:cNvCxnSpPr/>
          <p:nvPr/>
        </p:nvCxnSpPr>
        <p:spPr bwMode="auto">
          <a:xfrm flipV="1">
            <a:off x="8629650" y="4278540"/>
            <a:ext cx="0" cy="9291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87" name="Regular Pentagon 86"/>
          <p:cNvSpPr/>
          <p:nvPr/>
        </p:nvSpPr>
        <p:spPr bwMode="auto">
          <a:xfrm>
            <a:off x="8743950" y="4400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rgbClr val="003366"/>
                </a:solidFill>
                <a:latin typeface="Verdana" pitchFamily="45" charset="0"/>
              </a:rPr>
              <a:t>I</a:t>
            </a:r>
            <a:endParaRPr kumimoji="1" lang="en-US" sz="2000" b="0" i="0" u="none" strike="noStrike" cap="none" normalizeH="0" baseline="0" dirty="0">
              <a:ln>
                <a:noFill/>
              </a:ln>
              <a:solidFill>
                <a:srgbClr val="003366"/>
              </a:solidFill>
              <a:effectLst/>
              <a:latin typeface="Verdana" pitchFamily="45" charset="0"/>
            </a:endParaRPr>
          </a:p>
        </p:txBody>
      </p:sp>
      <p:cxnSp>
        <p:nvCxnSpPr>
          <p:cNvPr id="88" name="Straight Connector 87"/>
          <p:cNvCxnSpPr/>
          <p:nvPr/>
        </p:nvCxnSpPr>
        <p:spPr bwMode="auto">
          <a:xfrm flipV="1">
            <a:off x="7715250" y="-185518"/>
            <a:ext cx="0" cy="13863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89" name="Regular Pentagon 88"/>
          <p:cNvSpPr/>
          <p:nvPr/>
        </p:nvSpPr>
        <p:spPr bwMode="auto">
          <a:xfrm>
            <a:off x="7604462"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3366"/>
                </a:solidFill>
                <a:latin typeface="Verdana" pitchFamily="45" charset="0"/>
              </a:rPr>
              <a:t>J</a:t>
            </a:r>
            <a:endParaRPr kumimoji="1" lang="en-US" sz="2000" b="0" i="0" u="none" strike="noStrike" cap="none" normalizeH="0" baseline="0" dirty="0">
              <a:ln>
                <a:noFill/>
              </a:ln>
              <a:solidFill>
                <a:srgbClr val="003366"/>
              </a:solidFill>
              <a:effectLst/>
              <a:latin typeface="Verdana" pitchFamily="45" charset="0"/>
            </a:endParaRPr>
          </a:p>
        </p:txBody>
      </p:sp>
      <p:sp>
        <p:nvSpPr>
          <p:cNvPr id="134" name="Oval 133"/>
          <p:cNvSpPr/>
          <p:nvPr/>
        </p:nvSpPr>
        <p:spPr bwMode="auto">
          <a:xfrm>
            <a:off x="1654121" y="2343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5" name="Oval 134"/>
          <p:cNvSpPr/>
          <p:nvPr/>
        </p:nvSpPr>
        <p:spPr bwMode="auto">
          <a:xfrm>
            <a:off x="11430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6" name="Oval 135"/>
          <p:cNvSpPr/>
          <p:nvPr/>
        </p:nvSpPr>
        <p:spPr bwMode="auto">
          <a:xfrm>
            <a:off x="21717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7" name="Straight Arrow Connector 136"/>
          <p:cNvCxnSpPr>
            <a:stCxn id="134" idx="4"/>
            <a:endCxn id="135" idx="7"/>
          </p:cNvCxnSpPr>
          <p:nvPr/>
        </p:nvCxnSpPr>
        <p:spPr bwMode="auto">
          <a:xfrm flipH="1">
            <a:off x="1338122" y="2571750"/>
            <a:ext cx="430299"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38" name="Straight Arrow Connector 137"/>
          <p:cNvCxnSpPr>
            <a:stCxn id="134" idx="4"/>
            <a:endCxn id="136" idx="1"/>
          </p:cNvCxnSpPr>
          <p:nvPr/>
        </p:nvCxnSpPr>
        <p:spPr bwMode="auto">
          <a:xfrm>
            <a:off x="1768421" y="2571750"/>
            <a:ext cx="436757"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39" name="Oval 138"/>
          <p:cNvSpPr/>
          <p:nvPr/>
        </p:nvSpPr>
        <p:spPr bwMode="auto">
          <a:xfrm>
            <a:off x="1659584"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0" name="Oval 139"/>
          <p:cNvSpPr/>
          <p:nvPr/>
        </p:nvSpPr>
        <p:spPr bwMode="auto">
          <a:xfrm>
            <a:off x="2743200"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41" name="Straight Arrow Connector 140"/>
          <p:cNvCxnSpPr>
            <a:stCxn id="136" idx="4"/>
            <a:endCxn id="139" idx="7"/>
          </p:cNvCxnSpPr>
          <p:nvPr/>
        </p:nvCxnSpPr>
        <p:spPr bwMode="auto">
          <a:xfrm flipH="1">
            <a:off x="1854706" y="3028950"/>
            <a:ext cx="431294"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42" name="Straight Arrow Connector 141"/>
          <p:cNvCxnSpPr>
            <a:stCxn id="136" idx="4"/>
            <a:endCxn id="140" idx="1"/>
          </p:cNvCxnSpPr>
          <p:nvPr/>
        </p:nvCxnSpPr>
        <p:spPr bwMode="auto">
          <a:xfrm>
            <a:off x="2286000" y="3028950"/>
            <a:ext cx="4906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43" name="Oval 142"/>
          <p:cNvSpPr/>
          <p:nvPr/>
        </p:nvSpPr>
        <p:spPr bwMode="auto">
          <a:xfrm>
            <a:off x="14309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4" name="Oval 143"/>
          <p:cNvSpPr/>
          <p:nvPr/>
        </p:nvSpPr>
        <p:spPr bwMode="auto">
          <a:xfrm>
            <a:off x="18881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45" name="Straight Arrow Connector 144"/>
          <p:cNvCxnSpPr>
            <a:stCxn id="139" idx="4"/>
            <a:endCxn id="143" idx="7"/>
          </p:cNvCxnSpPr>
          <p:nvPr/>
        </p:nvCxnSpPr>
        <p:spPr bwMode="auto">
          <a:xfrm flipH="1">
            <a:off x="1626106"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46" name="Straight Arrow Connector 145"/>
          <p:cNvCxnSpPr>
            <a:stCxn id="139" idx="4"/>
            <a:endCxn id="144" idx="1"/>
          </p:cNvCxnSpPr>
          <p:nvPr/>
        </p:nvCxnSpPr>
        <p:spPr bwMode="auto">
          <a:xfrm>
            <a:off x="1773884"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47" name="Oval 146"/>
          <p:cNvSpPr/>
          <p:nvPr/>
        </p:nvSpPr>
        <p:spPr bwMode="auto">
          <a:xfrm>
            <a:off x="1672296"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8" name="Oval 147"/>
          <p:cNvSpPr/>
          <p:nvPr/>
        </p:nvSpPr>
        <p:spPr bwMode="auto">
          <a:xfrm>
            <a:off x="2113672"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49" name="Straight Arrow Connector 148"/>
          <p:cNvCxnSpPr>
            <a:stCxn id="144" idx="4"/>
            <a:endCxn id="147" idx="7"/>
          </p:cNvCxnSpPr>
          <p:nvPr/>
        </p:nvCxnSpPr>
        <p:spPr bwMode="auto">
          <a:xfrm flipH="1">
            <a:off x="1867418" y="3955942"/>
            <a:ext cx="1350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50" name="Straight Arrow Connector 149"/>
          <p:cNvCxnSpPr>
            <a:stCxn id="144" idx="4"/>
            <a:endCxn id="148" idx="1"/>
          </p:cNvCxnSpPr>
          <p:nvPr/>
        </p:nvCxnSpPr>
        <p:spPr bwMode="auto">
          <a:xfrm>
            <a:off x="2002484" y="3955942"/>
            <a:ext cx="1446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51" name="Regular Pentagon 150"/>
          <p:cNvSpPr/>
          <p:nvPr/>
        </p:nvSpPr>
        <p:spPr bwMode="auto">
          <a:xfrm>
            <a:off x="1028700" y="29146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A</a:t>
            </a:r>
            <a:endParaRPr kumimoji="1" lang="en-US" sz="1100" b="0" i="0" u="none" strike="noStrike" cap="none" normalizeH="0" baseline="0" dirty="0">
              <a:ln>
                <a:noFill/>
              </a:ln>
              <a:solidFill>
                <a:srgbClr val="003366"/>
              </a:solidFill>
              <a:effectLst/>
              <a:latin typeface="Verdana" pitchFamily="45" charset="0"/>
            </a:endParaRPr>
          </a:p>
        </p:txBody>
      </p:sp>
      <p:sp>
        <p:nvSpPr>
          <p:cNvPr id="152" name="Regular Pentagon 151"/>
          <p:cNvSpPr/>
          <p:nvPr/>
        </p:nvSpPr>
        <p:spPr bwMode="auto">
          <a:xfrm>
            <a:off x="1339795" y="386334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D</a:t>
            </a:r>
            <a:endParaRPr kumimoji="1" lang="en-US" sz="1100" b="0" i="0" u="none" strike="noStrike" cap="none" normalizeH="0" baseline="0" dirty="0">
              <a:ln>
                <a:noFill/>
              </a:ln>
              <a:solidFill>
                <a:srgbClr val="003366"/>
              </a:solidFill>
              <a:effectLst/>
              <a:latin typeface="Verdana" pitchFamily="45" charset="0"/>
            </a:endParaRPr>
          </a:p>
        </p:txBody>
      </p:sp>
      <p:sp>
        <p:nvSpPr>
          <p:cNvPr id="153" name="Regular Pentagon 152"/>
          <p:cNvSpPr/>
          <p:nvPr/>
        </p:nvSpPr>
        <p:spPr bwMode="auto">
          <a:xfrm>
            <a:off x="1143000" y="3865495"/>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C</a:t>
            </a:r>
            <a:endParaRPr kumimoji="1" lang="en-US" sz="1100" b="0" i="0" u="none" strike="noStrike" cap="none" normalizeH="0" baseline="0" dirty="0">
              <a:ln>
                <a:noFill/>
              </a:ln>
              <a:solidFill>
                <a:srgbClr val="003366"/>
              </a:solidFill>
              <a:effectLst/>
              <a:latin typeface="Verdana" pitchFamily="45" charset="0"/>
            </a:endParaRPr>
          </a:p>
        </p:txBody>
      </p:sp>
      <p:sp>
        <p:nvSpPr>
          <p:cNvPr id="154" name="Oval 153"/>
          <p:cNvSpPr/>
          <p:nvPr/>
        </p:nvSpPr>
        <p:spPr bwMode="auto">
          <a:xfrm>
            <a:off x="25146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5" name="Oval 154"/>
          <p:cNvSpPr/>
          <p:nvPr/>
        </p:nvSpPr>
        <p:spPr bwMode="auto">
          <a:xfrm>
            <a:off x="29718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6" name="Straight Arrow Connector 155"/>
          <p:cNvCxnSpPr>
            <a:stCxn id="140" idx="4"/>
            <a:endCxn id="154" idx="7"/>
          </p:cNvCxnSpPr>
          <p:nvPr/>
        </p:nvCxnSpPr>
        <p:spPr bwMode="auto">
          <a:xfrm flipH="1">
            <a:off x="2709722"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57" name="Straight Arrow Connector 156"/>
          <p:cNvCxnSpPr>
            <a:stCxn id="140" idx="4"/>
            <a:endCxn id="155" idx="1"/>
          </p:cNvCxnSpPr>
          <p:nvPr/>
        </p:nvCxnSpPr>
        <p:spPr bwMode="auto">
          <a:xfrm>
            <a:off x="2857500"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58" name="Regular Pentagon 157"/>
          <p:cNvSpPr/>
          <p:nvPr/>
        </p:nvSpPr>
        <p:spPr bwMode="auto">
          <a:xfrm>
            <a:off x="2428875" y="38671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B</a:t>
            </a:r>
            <a:endParaRPr kumimoji="1" lang="en-US" sz="1100" b="0" i="0" u="none" strike="noStrike" cap="none" normalizeH="0" baseline="0" dirty="0">
              <a:ln>
                <a:noFill/>
              </a:ln>
              <a:solidFill>
                <a:srgbClr val="003366"/>
              </a:solidFill>
              <a:effectLst/>
              <a:latin typeface="Verdana" pitchFamily="45" charset="0"/>
            </a:endParaRPr>
          </a:p>
        </p:txBody>
      </p:sp>
      <p:sp>
        <p:nvSpPr>
          <p:cNvPr id="159" name="Oval 158"/>
          <p:cNvSpPr/>
          <p:nvPr/>
        </p:nvSpPr>
        <p:spPr bwMode="auto">
          <a:xfrm>
            <a:off x="27432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0" name="Oval 159"/>
          <p:cNvSpPr/>
          <p:nvPr/>
        </p:nvSpPr>
        <p:spPr bwMode="auto">
          <a:xfrm>
            <a:off x="32004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61" name="Straight Arrow Connector 160"/>
          <p:cNvCxnSpPr>
            <a:stCxn id="155" idx="4"/>
            <a:endCxn id="159" idx="7"/>
          </p:cNvCxnSpPr>
          <p:nvPr/>
        </p:nvCxnSpPr>
        <p:spPr bwMode="auto">
          <a:xfrm flipH="1">
            <a:off x="2938322"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62" name="Straight Arrow Connector 161"/>
          <p:cNvCxnSpPr>
            <a:stCxn id="155" idx="4"/>
            <a:endCxn id="160" idx="1"/>
          </p:cNvCxnSpPr>
          <p:nvPr/>
        </p:nvCxnSpPr>
        <p:spPr bwMode="auto">
          <a:xfrm>
            <a:off x="3086100"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63" name="Oval 162"/>
          <p:cNvSpPr/>
          <p:nvPr/>
        </p:nvSpPr>
        <p:spPr bwMode="auto">
          <a:xfrm>
            <a:off x="1462011"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4" name="Oval 163"/>
          <p:cNvSpPr/>
          <p:nvPr/>
        </p:nvSpPr>
        <p:spPr bwMode="auto">
          <a:xfrm>
            <a:off x="1903387"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65" name="Straight Arrow Connector 164"/>
          <p:cNvCxnSpPr>
            <a:stCxn id="147" idx="4"/>
            <a:endCxn id="163" idx="7"/>
          </p:cNvCxnSpPr>
          <p:nvPr/>
        </p:nvCxnSpPr>
        <p:spPr bwMode="auto">
          <a:xfrm flipH="1">
            <a:off x="1657133" y="4419931"/>
            <a:ext cx="129463"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66" name="Straight Arrow Connector 165"/>
          <p:cNvCxnSpPr>
            <a:stCxn id="147" idx="4"/>
            <a:endCxn id="164" idx="1"/>
          </p:cNvCxnSpPr>
          <p:nvPr/>
        </p:nvCxnSpPr>
        <p:spPr bwMode="auto">
          <a:xfrm>
            <a:off x="1786596" y="4419931"/>
            <a:ext cx="150269"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67" name="Regular Pentagon 166"/>
          <p:cNvSpPr/>
          <p:nvPr/>
        </p:nvSpPr>
        <p:spPr bwMode="auto">
          <a:xfrm>
            <a:off x="2657475" y="43243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G</a:t>
            </a:r>
            <a:endParaRPr kumimoji="1" lang="en-US" sz="1100" b="0" i="0" u="none" strike="noStrike" cap="none" normalizeH="0" baseline="0" dirty="0">
              <a:ln>
                <a:noFill/>
              </a:ln>
              <a:solidFill>
                <a:srgbClr val="003366"/>
              </a:solidFill>
              <a:effectLst/>
              <a:latin typeface="Verdana" pitchFamily="45" charset="0"/>
            </a:endParaRPr>
          </a:p>
        </p:txBody>
      </p:sp>
      <p:sp>
        <p:nvSpPr>
          <p:cNvPr id="168" name="Regular Pentagon 167"/>
          <p:cNvSpPr/>
          <p:nvPr/>
        </p:nvSpPr>
        <p:spPr bwMode="auto">
          <a:xfrm>
            <a:off x="2032635" y="4327478"/>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E</a:t>
            </a:r>
            <a:endParaRPr kumimoji="1" lang="en-US" sz="1100" b="0" i="0" u="none" strike="noStrike" cap="none" normalizeH="0" baseline="0" dirty="0">
              <a:ln>
                <a:noFill/>
              </a:ln>
              <a:solidFill>
                <a:srgbClr val="003366"/>
              </a:solidFill>
              <a:effectLst/>
              <a:latin typeface="Verdana" pitchFamily="45" charset="0"/>
            </a:endParaRPr>
          </a:p>
        </p:txBody>
      </p:sp>
      <p:sp>
        <p:nvSpPr>
          <p:cNvPr id="169" name="Regular Pentagon 168"/>
          <p:cNvSpPr/>
          <p:nvPr/>
        </p:nvSpPr>
        <p:spPr bwMode="auto">
          <a:xfrm>
            <a:off x="184711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I</a:t>
            </a:r>
            <a:endParaRPr kumimoji="1" lang="en-US" sz="1100" b="0" i="0" u="none" strike="noStrike" cap="none" normalizeH="0" baseline="0" dirty="0">
              <a:ln>
                <a:noFill/>
              </a:ln>
              <a:solidFill>
                <a:srgbClr val="003366"/>
              </a:solidFill>
              <a:effectLst/>
              <a:latin typeface="Verdana" pitchFamily="45" charset="0"/>
            </a:endParaRPr>
          </a:p>
        </p:txBody>
      </p:sp>
      <p:sp>
        <p:nvSpPr>
          <p:cNvPr id="170" name="Oval 169"/>
          <p:cNvSpPr/>
          <p:nvPr/>
        </p:nvSpPr>
        <p:spPr bwMode="auto">
          <a:xfrm>
            <a:off x="29718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1" name="Oval 170"/>
          <p:cNvSpPr/>
          <p:nvPr/>
        </p:nvSpPr>
        <p:spPr bwMode="auto">
          <a:xfrm>
            <a:off x="34290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72" name="Straight Arrow Connector 171"/>
          <p:cNvCxnSpPr>
            <a:endCxn id="170" idx="7"/>
          </p:cNvCxnSpPr>
          <p:nvPr/>
        </p:nvCxnSpPr>
        <p:spPr bwMode="auto">
          <a:xfrm flipH="1">
            <a:off x="3166922"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73" name="Straight Arrow Connector 172"/>
          <p:cNvCxnSpPr>
            <a:endCxn id="171" idx="1"/>
          </p:cNvCxnSpPr>
          <p:nvPr/>
        </p:nvCxnSpPr>
        <p:spPr bwMode="auto">
          <a:xfrm>
            <a:off x="3314700"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74" name="Regular Pentagon 173"/>
          <p:cNvSpPr/>
          <p:nvPr/>
        </p:nvSpPr>
        <p:spPr bwMode="auto">
          <a:xfrm>
            <a:off x="28860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H</a:t>
            </a:r>
            <a:endParaRPr kumimoji="1" lang="en-US" sz="1100" b="0" i="0" u="none" strike="noStrike" cap="none" normalizeH="0" baseline="0" dirty="0">
              <a:ln>
                <a:noFill/>
              </a:ln>
              <a:solidFill>
                <a:srgbClr val="003366"/>
              </a:solidFill>
              <a:effectLst/>
              <a:latin typeface="Verdana" pitchFamily="45" charset="0"/>
            </a:endParaRPr>
          </a:p>
        </p:txBody>
      </p:sp>
      <p:sp>
        <p:nvSpPr>
          <p:cNvPr id="175" name="Regular Pentagon 174"/>
          <p:cNvSpPr/>
          <p:nvPr/>
        </p:nvSpPr>
        <p:spPr bwMode="auto">
          <a:xfrm>
            <a:off x="33432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176" name="Regular Pentagon 175"/>
          <p:cNvSpPr/>
          <p:nvPr/>
        </p:nvSpPr>
        <p:spPr bwMode="auto">
          <a:xfrm>
            <a:off x="2686928"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177" name="Regular Pentagon 176"/>
          <p:cNvSpPr/>
          <p:nvPr/>
        </p:nvSpPr>
        <p:spPr bwMode="auto">
          <a:xfrm>
            <a:off x="1371600" y="4786434"/>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F</a:t>
            </a:r>
            <a:endParaRPr kumimoji="1" lang="en-US" sz="1100" b="0" i="0" u="none" strike="noStrike" cap="none" normalizeH="0" baseline="0" dirty="0">
              <a:ln>
                <a:noFill/>
              </a:ln>
              <a:solidFill>
                <a:srgbClr val="003366"/>
              </a:solidFill>
              <a:effectLst/>
              <a:latin typeface="Verdana" pitchFamily="45" charset="0"/>
            </a:endParaRPr>
          </a:p>
        </p:txBody>
      </p:sp>
    </p:spTree>
    <p:extLst>
      <p:ext uri="{BB962C8B-B14F-4D97-AF65-F5344CB8AC3E}">
        <p14:creationId xmlns:p14="http://schemas.microsoft.com/office/powerpoint/2010/main" val="8249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subdivision: what is it for?</a:t>
            </a:r>
            <a:endParaRPr lang="en-US" dirty="0"/>
          </a:p>
        </p:txBody>
      </p:sp>
      <p:sp>
        <p:nvSpPr>
          <p:cNvPr id="3" name="Content Placeholder 2"/>
          <p:cNvSpPr>
            <a:spLocks noGrp="1"/>
          </p:cNvSpPr>
          <p:nvPr>
            <p:ph sz="quarter" idx="10"/>
          </p:nvPr>
        </p:nvSpPr>
        <p:spPr/>
        <p:txBody>
          <a:bodyPr/>
          <a:lstStyle/>
          <a:p>
            <a:r>
              <a:rPr lang="en-US" dirty="0" smtClean="0"/>
              <a:t>Optimization!</a:t>
            </a:r>
          </a:p>
          <a:p>
            <a:pPr lvl="1"/>
            <a:r>
              <a:rPr lang="en-US" dirty="0" smtClean="0"/>
              <a:t>Manage rendering overhead</a:t>
            </a:r>
          </a:p>
          <a:p>
            <a:pPr lvl="1"/>
            <a:r>
              <a:rPr lang="en-US" dirty="0" smtClean="0"/>
              <a:t>Support a geometry paging system</a:t>
            </a:r>
          </a:p>
          <a:p>
            <a:pPr lvl="1"/>
            <a:r>
              <a:rPr lang="en-US" dirty="0" smtClean="0"/>
              <a:t>Minimize unnecessary geometry interrogation and pair-wise object tests for physics and AI</a:t>
            </a:r>
          </a:p>
          <a:p>
            <a:r>
              <a:rPr lang="en-US" b="1" dirty="0" smtClean="0"/>
              <a:t>Not all games need this!</a:t>
            </a:r>
          </a:p>
          <a:p>
            <a:pPr lvl="1"/>
            <a:r>
              <a:rPr lang="en-US" dirty="0" smtClean="0"/>
              <a:t>(many do)</a:t>
            </a:r>
          </a:p>
          <a:p>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6</a:t>
            </a:fld>
            <a:endParaRPr lang="en-US" dirty="0"/>
          </a:p>
        </p:txBody>
      </p:sp>
    </p:spTree>
    <p:extLst>
      <p:ext uri="{BB962C8B-B14F-4D97-AF65-F5344CB8AC3E}">
        <p14:creationId xmlns:p14="http://schemas.microsoft.com/office/powerpoint/2010/main" val="3073375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Oval 142"/>
          <p:cNvSpPr/>
          <p:nvPr/>
        </p:nvSpPr>
        <p:spPr bwMode="auto">
          <a:xfrm>
            <a:off x="2516505" y="372237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4" name="Oval 143"/>
          <p:cNvSpPr/>
          <p:nvPr/>
        </p:nvSpPr>
        <p:spPr bwMode="auto">
          <a:xfrm>
            <a:off x="2743200" y="325755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5" name="Oval 144"/>
          <p:cNvSpPr/>
          <p:nvPr/>
        </p:nvSpPr>
        <p:spPr bwMode="auto">
          <a:xfrm>
            <a:off x="1661160" y="325755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504950"/>
            <a:ext cx="8077200" cy="723900"/>
          </a:xfrm>
        </p:spPr>
        <p:txBody>
          <a:bodyPr/>
          <a:lstStyle/>
          <a:p>
            <a:r>
              <a:rPr lang="en-US" dirty="0"/>
              <a:t>Ray intersection</a:t>
            </a:r>
          </a:p>
        </p:txBody>
      </p:sp>
      <p:sp>
        <p:nvSpPr>
          <p:cNvPr id="4" name="Slide Number Placeholder 3"/>
          <p:cNvSpPr>
            <a:spLocks noGrp="1"/>
          </p:cNvSpPr>
          <p:nvPr>
            <p:ph type="sldNum" sz="quarter" idx="11"/>
          </p:nvPr>
        </p:nvSpPr>
        <p:spPr/>
        <p:txBody>
          <a:bodyPr/>
          <a:lstStyle/>
          <a:p>
            <a:fld id="{C99FFD53-9629-4009-892B-34DB58648257}" type="slidenum">
              <a:rPr lang="en-US" smtClean="0"/>
              <a:pPr/>
              <a:t>60</a:t>
            </a:fld>
            <a:endParaRPr lang="en-US"/>
          </a:p>
        </p:txBody>
      </p:sp>
      <p:sp>
        <p:nvSpPr>
          <p:cNvPr id="6" name="Regular Pentagon 5"/>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7" name="Regular Pentagon 6"/>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8" name="Regular Pentagon 7"/>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9" name="Straight Connector 8"/>
          <p:cNvCxnSpPr/>
          <p:nvPr/>
        </p:nvCxnSpPr>
        <p:spPr bwMode="auto">
          <a:xfrm flipV="1">
            <a:off x="4343400" y="-171450"/>
            <a:ext cx="0" cy="55626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bwMode="auto">
          <a:xfrm>
            <a:off x="4343400" y="3333750"/>
            <a:ext cx="5181600" cy="0"/>
          </a:xfrm>
          <a:prstGeom prst="line">
            <a:avLst/>
          </a:prstGeom>
          <a:ln w="2540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grpSp>
        <p:nvGrpSpPr>
          <p:cNvPr id="11" name="Group 15"/>
          <p:cNvGrpSpPr/>
          <p:nvPr/>
        </p:nvGrpSpPr>
        <p:grpSpPr>
          <a:xfrm>
            <a:off x="7772400" y="1314450"/>
            <a:ext cx="1143000" cy="1252954"/>
            <a:chOff x="7010400" y="3105150"/>
            <a:chExt cx="1143000" cy="1252954"/>
          </a:xfrm>
        </p:grpSpPr>
        <p:cxnSp>
          <p:nvCxnSpPr>
            <p:cNvPr id="12" name="Straight Arrow Connector 1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5" name="TextBox 1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6" name="Regular Pentagon 15"/>
          <p:cNvSpPr/>
          <p:nvPr/>
        </p:nvSpPr>
        <p:spPr bwMode="auto">
          <a:xfrm>
            <a:off x="5210175" y="349526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D</a:t>
            </a:r>
            <a:endParaRPr kumimoji="1" lang="en-US" sz="2000" b="0" i="0" u="none" strike="noStrike" cap="none" normalizeH="0" baseline="0" dirty="0">
              <a:ln>
                <a:noFill/>
              </a:ln>
              <a:solidFill>
                <a:srgbClr val="003366"/>
              </a:solidFill>
              <a:effectLst/>
              <a:latin typeface="Verdana" pitchFamily="45" charset="0"/>
            </a:endParaRPr>
          </a:p>
        </p:txBody>
      </p:sp>
      <p:sp>
        <p:nvSpPr>
          <p:cNvPr id="17" name="Regular Pentagon 16"/>
          <p:cNvSpPr/>
          <p:nvPr/>
        </p:nvSpPr>
        <p:spPr bwMode="auto">
          <a:xfrm>
            <a:off x="6354003" y="382524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E</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5715000" y="3346008"/>
            <a:ext cx="0" cy="2045142"/>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20" name="Regular Pentagon 19"/>
          <p:cNvSpPr/>
          <p:nvPr/>
        </p:nvSpPr>
        <p:spPr bwMode="auto">
          <a:xfrm>
            <a:off x="6526861" y="434373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F</a:t>
            </a:r>
            <a:endParaRPr kumimoji="1" lang="en-US" sz="2000" b="0" i="0" u="none" strike="noStrike" cap="none" normalizeH="0" baseline="0" dirty="0">
              <a:ln>
                <a:noFill/>
              </a:ln>
              <a:solidFill>
                <a:srgbClr val="003366"/>
              </a:solidFill>
              <a:effectLst/>
              <a:latin typeface="Verdana" pitchFamily="45" charset="0"/>
            </a:endParaRPr>
          </a:p>
        </p:txBody>
      </p:sp>
      <p:cxnSp>
        <p:nvCxnSpPr>
          <p:cNvPr id="21" name="Straight Connector 20"/>
          <p:cNvCxnSpPr/>
          <p:nvPr/>
        </p:nvCxnSpPr>
        <p:spPr bwMode="auto">
          <a:xfrm>
            <a:off x="5715000" y="4275153"/>
            <a:ext cx="3657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50" name="Straight Arrow Connector 49"/>
          <p:cNvCxnSpPr/>
          <p:nvPr/>
        </p:nvCxnSpPr>
        <p:spPr bwMode="auto">
          <a:xfrm>
            <a:off x="3991060" y="2331217"/>
            <a:ext cx="3515641" cy="2298264"/>
          </a:xfrm>
          <a:prstGeom prst="straightConnector1">
            <a:avLst/>
          </a:prstGeom>
          <a:ln w="12700">
            <a:solidFill>
              <a:schemeClr val="tx1">
                <a:lumMod val="65000"/>
                <a:alpha val="55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46" name="Straight Arrow Connector 45"/>
          <p:cNvCxnSpPr/>
          <p:nvPr/>
        </p:nvCxnSpPr>
        <p:spPr bwMode="auto">
          <a:xfrm>
            <a:off x="5268791" y="3165231"/>
            <a:ext cx="376586" cy="246184"/>
          </a:xfrm>
          <a:prstGeom prst="straightConnector1">
            <a:avLst/>
          </a:prstGeom>
          <a:ln>
            <a:solidFill>
              <a:srgbClr val="FF0000"/>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51" name="Oval 50"/>
          <p:cNvSpPr/>
          <p:nvPr/>
        </p:nvSpPr>
        <p:spPr bwMode="auto">
          <a:xfrm>
            <a:off x="3925942" y="226663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4" name="Straight Connector 53"/>
          <p:cNvCxnSpPr/>
          <p:nvPr/>
        </p:nvCxnSpPr>
        <p:spPr bwMode="auto">
          <a:xfrm rot="16200000">
            <a:off x="4000501" y="822080"/>
            <a:ext cx="50292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57" name="Regular Pentagon 56"/>
          <p:cNvSpPr/>
          <p:nvPr/>
        </p:nvSpPr>
        <p:spPr bwMode="auto">
          <a:xfrm>
            <a:off x="6526861" y="2038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G</a:t>
            </a:r>
            <a:endParaRPr kumimoji="1" lang="en-US" sz="2000" b="0" i="0" u="none" strike="noStrike" cap="none" normalizeH="0" baseline="0" dirty="0">
              <a:ln>
                <a:noFill/>
              </a:ln>
              <a:solidFill>
                <a:srgbClr val="003366"/>
              </a:solidFill>
              <a:effectLst/>
              <a:latin typeface="Verdana" pitchFamily="45" charset="0"/>
            </a:endParaRPr>
          </a:p>
        </p:txBody>
      </p:sp>
      <p:sp>
        <p:nvSpPr>
          <p:cNvPr id="90" name="Regular Pentagon 89"/>
          <p:cNvSpPr/>
          <p:nvPr/>
        </p:nvSpPr>
        <p:spPr bwMode="auto">
          <a:xfrm>
            <a:off x="6679261"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H</a:t>
            </a:r>
            <a:endParaRPr kumimoji="1" lang="en-US" sz="2000" b="0" i="0" u="none" strike="noStrike" cap="none" normalizeH="0" baseline="0" dirty="0">
              <a:ln>
                <a:noFill/>
              </a:ln>
              <a:solidFill>
                <a:srgbClr val="003366"/>
              </a:solidFill>
              <a:effectLst/>
              <a:latin typeface="Verdana" pitchFamily="45" charset="0"/>
            </a:endParaRPr>
          </a:p>
        </p:txBody>
      </p:sp>
      <p:cxnSp>
        <p:nvCxnSpPr>
          <p:cNvPr id="91" name="Straight Connector 90"/>
          <p:cNvCxnSpPr/>
          <p:nvPr/>
        </p:nvCxnSpPr>
        <p:spPr bwMode="auto">
          <a:xfrm>
            <a:off x="6515100" y="12001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92" name="Straight Connector 91"/>
          <p:cNvCxnSpPr/>
          <p:nvPr/>
        </p:nvCxnSpPr>
        <p:spPr bwMode="auto">
          <a:xfrm flipV="1">
            <a:off x="8629650" y="4278540"/>
            <a:ext cx="0" cy="9291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93" name="Regular Pentagon 92"/>
          <p:cNvSpPr/>
          <p:nvPr/>
        </p:nvSpPr>
        <p:spPr bwMode="auto">
          <a:xfrm>
            <a:off x="8743950" y="4400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rgbClr val="003366"/>
                </a:solidFill>
                <a:latin typeface="Verdana" pitchFamily="45" charset="0"/>
              </a:rPr>
              <a:t>I</a:t>
            </a:r>
            <a:endParaRPr kumimoji="1" lang="en-US" sz="2000" b="0" i="0" u="none" strike="noStrike" cap="none" normalizeH="0" baseline="0" dirty="0">
              <a:ln>
                <a:noFill/>
              </a:ln>
              <a:solidFill>
                <a:srgbClr val="003366"/>
              </a:solidFill>
              <a:effectLst/>
              <a:latin typeface="Verdana" pitchFamily="45" charset="0"/>
            </a:endParaRPr>
          </a:p>
        </p:txBody>
      </p:sp>
      <p:cxnSp>
        <p:nvCxnSpPr>
          <p:cNvPr id="94" name="Straight Connector 93"/>
          <p:cNvCxnSpPr/>
          <p:nvPr/>
        </p:nvCxnSpPr>
        <p:spPr bwMode="auto">
          <a:xfrm flipV="1">
            <a:off x="7715250" y="-185518"/>
            <a:ext cx="0" cy="13863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95" name="Regular Pentagon 94"/>
          <p:cNvSpPr/>
          <p:nvPr/>
        </p:nvSpPr>
        <p:spPr bwMode="auto">
          <a:xfrm>
            <a:off x="7604462"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3366"/>
                </a:solidFill>
                <a:latin typeface="Verdana" pitchFamily="45" charset="0"/>
              </a:rPr>
              <a:t>J</a:t>
            </a:r>
            <a:endParaRPr kumimoji="1" lang="en-US" sz="2000" b="0" i="0" u="none" strike="noStrike" cap="none" normalizeH="0" baseline="0" dirty="0">
              <a:ln>
                <a:noFill/>
              </a:ln>
              <a:solidFill>
                <a:srgbClr val="003366"/>
              </a:solidFill>
              <a:effectLst/>
              <a:latin typeface="Verdana" pitchFamily="45" charset="0"/>
            </a:endParaRPr>
          </a:p>
        </p:txBody>
      </p:sp>
      <p:sp>
        <p:nvSpPr>
          <p:cNvPr id="96" name="Oval 95"/>
          <p:cNvSpPr/>
          <p:nvPr/>
        </p:nvSpPr>
        <p:spPr bwMode="auto">
          <a:xfrm>
            <a:off x="1655027" y="23442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7" name="Oval 96"/>
          <p:cNvSpPr/>
          <p:nvPr/>
        </p:nvSpPr>
        <p:spPr bwMode="auto">
          <a:xfrm>
            <a:off x="1144905" y="28014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8" name="Oval 97"/>
          <p:cNvSpPr/>
          <p:nvPr/>
        </p:nvSpPr>
        <p:spPr bwMode="auto">
          <a:xfrm>
            <a:off x="2171700" y="28014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9" name="Oval 98"/>
          <p:cNvSpPr/>
          <p:nvPr/>
        </p:nvSpPr>
        <p:spPr bwMode="auto">
          <a:xfrm>
            <a:off x="1654121" y="2343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0" name="Oval 99"/>
          <p:cNvSpPr/>
          <p:nvPr/>
        </p:nvSpPr>
        <p:spPr bwMode="auto">
          <a:xfrm>
            <a:off x="11430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1" name="Oval 100"/>
          <p:cNvSpPr/>
          <p:nvPr/>
        </p:nvSpPr>
        <p:spPr bwMode="auto">
          <a:xfrm>
            <a:off x="21717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02" name="Straight Arrow Connector 101"/>
          <p:cNvCxnSpPr>
            <a:stCxn id="99" idx="4"/>
            <a:endCxn id="100" idx="7"/>
          </p:cNvCxnSpPr>
          <p:nvPr/>
        </p:nvCxnSpPr>
        <p:spPr bwMode="auto">
          <a:xfrm flipH="1">
            <a:off x="1338122" y="2571750"/>
            <a:ext cx="430299"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03" name="Straight Arrow Connector 102"/>
          <p:cNvCxnSpPr>
            <a:stCxn id="99" idx="4"/>
            <a:endCxn id="101" idx="1"/>
          </p:cNvCxnSpPr>
          <p:nvPr/>
        </p:nvCxnSpPr>
        <p:spPr bwMode="auto">
          <a:xfrm>
            <a:off x="1768421" y="2571750"/>
            <a:ext cx="436757"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04" name="Oval 103"/>
          <p:cNvSpPr/>
          <p:nvPr/>
        </p:nvSpPr>
        <p:spPr bwMode="auto">
          <a:xfrm>
            <a:off x="1659584"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5" name="Oval 104"/>
          <p:cNvSpPr/>
          <p:nvPr/>
        </p:nvSpPr>
        <p:spPr bwMode="auto">
          <a:xfrm>
            <a:off x="2743200"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06" name="Straight Arrow Connector 105"/>
          <p:cNvCxnSpPr>
            <a:stCxn id="101" idx="4"/>
            <a:endCxn id="104" idx="7"/>
          </p:cNvCxnSpPr>
          <p:nvPr/>
        </p:nvCxnSpPr>
        <p:spPr bwMode="auto">
          <a:xfrm flipH="1">
            <a:off x="1854706" y="3028950"/>
            <a:ext cx="431294"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07" name="Straight Arrow Connector 106"/>
          <p:cNvCxnSpPr>
            <a:stCxn id="101" idx="4"/>
            <a:endCxn id="105" idx="1"/>
          </p:cNvCxnSpPr>
          <p:nvPr/>
        </p:nvCxnSpPr>
        <p:spPr bwMode="auto">
          <a:xfrm>
            <a:off x="2286000" y="3028950"/>
            <a:ext cx="4906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08" name="Oval 107"/>
          <p:cNvSpPr/>
          <p:nvPr/>
        </p:nvSpPr>
        <p:spPr bwMode="auto">
          <a:xfrm>
            <a:off x="14309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9" name="Oval 108"/>
          <p:cNvSpPr/>
          <p:nvPr/>
        </p:nvSpPr>
        <p:spPr bwMode="auto">
          <a:xfrm>
            <a:off x="18881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10" name="Straight Arrow Connector 109"/>
          <p:cNvCxnSpPr>
            <a:stCxn id="104" idx="4"/>
            <a:endCxn id="108" idx="7"/>
          </p:cNvCxnSpPr>
          <p:nvPr/>
        </p:nvCxnSpPr>
        <p:spPr bwMode="auto">
          <a:xfrm flipH="1">
            <a:off x="1626106"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11" name="Straight Arrow Connector 110"/>
          <p:cNvCxnSpPr>
            <a:stCxn id="104" idx="4"/>
            <a:endCxn id="109" idx="1"/>
          </p:cNvCxnSpPr>
          <p:nvPr/>
        </p:nvCxnSpPr>
        <p:spPr bwMode="auto">
          <a:xfrm>
            <a:off x="1773884"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12" name="Oval 111"/>
          <p:cNvSpPr/>
          <p:nvPr/>
        </p:nvSpPr>
        <p:spPr bwMode="auto">
          <a:xfrm>
            <a:off x="1672296"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3" name="Oval 112"/>
          <p:cNvSpPr/>
          <p:nvPr/>
        </p:nvSpPr>
        <p:spPr bwMode="auto">
          <a:xfrm>
            <a:off x="2113672"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14" name="Straight Arrow Connector 113"/>
          <p:cNvCxnSpPr>
            <a:stCxn id="109" idx="4"/>
            <a:endCxn id="112" idx="7"/>
          </p:cNvCxnSpPr>
          <p:nvPr/>
        </p:nvCxnSpPr>
        <p:spPr bwMode="auto">
          <a:xfrm flipH="1">
            <a:off x="1867418" y="3955942"/>
            <a:ext cx="1350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15" name="Straight Arrow Connector 114"/>
          <p:cNvCxnSpPr>
            <a:stCxn id="109" idx="4"/>
            <a:endCxn id="113" idx="1"/>
          </p:cNvCxnSpPr>
          <p:nvPr/>
        </p:nvCxnSpPr>
        <p:spPr bwMode="auto">
          <a:xfrm>
            <a:off x="2002484" y="3955942"/>
            <a:ext cx="1446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16" name="Regular Pentagon 115"/>
          <p:cNvSpPr/>
          <p:nvPr/>
        </p:nvSpPr>
        <p:spPr bwMode="auto">
          <a:xfrm>
            <a:off x="1028700" y="29146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A</a:t>
            </a:r>
            <a:endParaRPr kumimoji="1" lang="en-US" sz="1100" b="0" i="0" u="none" strike="noStrike" cap="none" normalizeH="0" baseline="0" dirty="0">
              <a:ln>
                <a:noFill/>
              </a:ln>
              <a:solidFill>
                <a:srgbClr val="003366"/>
              </a:solidFill>
              <a:effectLst/>
              <a:latin typeface="Verdana" pitchFamily="45" charset="0"/>
            </a:endParaRPr>
          </a:p>
        </p:txBody>
      </p:sp>
      <p:sp>
        <p:nvSpPr>
          <p:cNvPr id="117" name="Regular Pentagon 116"/>
          <p:cNvSpPr/>
          <p:nvPr/>
        </p:nvSpPr>
        <p:spPr bwMode="auto">
          <a:xfrm>
            <a:off x="1339795" y="386334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D</a:t>
            </a:r>
            <a:endParaRPr kumimoji="1" lang="en-US" sz="1100" b="0" i="0" u="none" strike="noStrike" cap="none" normalizeH="0" baseline="0" dirty="0">
              <a:ln>
                <a:noFill/>
              </a:ln>
              <a:solidFill>
                <a:srgbClr val="003366"/>
              </a:solidFill>
              <a:effectLst/>
              <a:latin typeface="Verdana" pitchFamily="45" charset="0"/>
            </a:endParaRPr>
          </a:p>
        </p:txBody>
      </p:sp>
      <p:sp>
        <p:nvSpPr>
          <p:cNvPr id="118" name="Regular Pentagon 117"/>
          <p:cNvSpPr/>
          <p:nvPr/>
        </p:nvSpPr>
        <p:spPr bwMode="auto">
          <a:xfrm>
            <a:off x="1143000" y="3865495"/>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C</a:t>
            </a:r>
            <a:endParaRPr kumimoji="1" lang="en-US" sz="1100" b="0" i="0" u="none" strike="noStrike" cap="none" normalizeH="0" baseline="0" dirty="0">
              <a:ln>
                <a:noFill/>
              </a:ln>
              <a:solidFill>
                <a:srgbClr val="003366"/>
              </a:solidFill>
              <a:effectLst/>
              <a:latin typeface="Verdana" pitchFamily="45" charset="0"/>
            </a:endParaRPr>
          </a:p>
        </p:txBody>
      </p:sp>
      <p:sp>
        <p:nvSpPr>
          <p:cNvPr id="119" name="Oval 118"/>
          <p:cNvSpPr/>
          <p:nvPr/>
        </p:nvSpPr>
        <p:spPr bwMode="auto">
          <a:xfrm>
            <a:off x="25146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0" name="Oval 119"/>
          <p:cNvSpPr/>
          <p:nvPr/>
        </p:nvSpPr>
        <p:spPr bwMode="auto">
          <a:xfrm>
            <a:off x="29718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21" name="Straight Arrow Connector 120"/>
          <p:cNvCxnSpPr>
            <a:stCxn id="105" idx="4"/>
            <a:endCxn id="119" idx="7"/>
          </p:cNvCxnSpPr>
          <p:nvPr/>
        </p:nvCxnSpPr>
        <p:spPr bwMode="auto">
          <a:xfrm flipH="1">
            <a:off x="2709722"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22" name="Straight Arrow Connector 121"/>
          <p:cNvCxnSpPr>
            <a:stCxn id="105" idx="4"/>
            <a:endCxn id="120" idx="1"/>
          </p:cNvCxnSpPr>
          <p:nvPr/>
        </p:nvCxnSpPr>
        <p:spPr bwMode="auto">
          <a:xfrm>
            <a:off x="2857500"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23" name="Regular Pentagon 122"/>
          <p:cNvSpPr/>
          <p:nvPr/>
        </p:nvSpPr>
        <p:spPr bwMode="auto">
          <a:xfrm>
            <a:off x="2428875" y="38671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B</a:t>
            </a:r>
            <a:endParaRPr kumimoji="1" lang="en-US" sz="1100" b="0" i="0" u="none" strike="noStrike" cap="none" normalizeH="0" baseline="0" dirty="0">
              <a:ln>
                <a:noFill/>
              </a:ln>
              <a:solidFill>
                <a:srgbClr val="003366"/>
              </a:solidFill>
              <a:effectLst/>
              <a:latin typeface="Verdana" pitchFamily="45" charset="0"/>
            </a:endParaRPr>
          </a:p>
        </p:txBody>
      </p:sp>
      <p:sp>
        <p:nvSpPr>
          <p:cNvPr id="124" name="Oval 123"/>
          <p:cNvSpPr/>
          <p:nvPr/>
        </p:nvSpPr>
        <p:spPr bwMode="auto">
          <a:xfrm>
            <a:off x="27432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5" name="Oval 124"/>
          <p:cNvSpPr/>
          <p:nvPr/>
        </p:nvSpPr>
        <p:spPr bwMode="auto">
          <a:xfrm>
            <a:off x="32004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26" name="Straight Arrow Connector 125"/>
          <p:cNvCxnSpPr>
            <a:stCxn id="120" idx="4"/>
            <a:endCxn id="124" idx="7"/>
          </p:cNvCxnSpPr>
          <p:nvPr/>
        </p:nvCxnSpPr>
        <p:spPr bwMode="auto">
          <a:xfrm flipH="1">
            <a:off x="2938322"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27" name="Straight Arrow Connector 126"/>
          <p:cNvCxnSpPr>
            <a:stCxn id="120" idx="4"/>
            <a:endCxn id="125" idx="1"/>
          </p:cNvCxnSpPr>
          <p:nvPr/>
        </p:nvCxnSpPr>
        <p:spPr bwMode="auto">
          <a:xfrm>
            <a:off x="3086100"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28" name="Oval 127"/>
          <p:cNvSpPr/>
          <p:nvPr/>
        </p:nvSpPr>
        <p:spPr bwMode="auto">
          <a:xfrm>
            <a:off x="1462011"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9" name="Oval 128"/>
          <p:cNvSpPr/>
          <p:nvPr/>
        </p:nvSpPr>
        <p:spPr bwMode="auto">
          <a:xfrm>
            <a:off x="1903387"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0" name="Straight Arrow Connector 129"/>
          <p:cNvCxnSpPr>
            <a:stCxn id="112" idx="4"/>
            <a:endCxn id="128" idx="7"/>
          </p:cNvCxnSpPr>
          <p:nvPr/>
        </p:nvCxnSpPr>
        <p:spPr bwMode="auto">
          <a:xfrm flipH="1">
            <a:off x="1657133" y="4419931"/>
            <a:ext cx="129463"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31" name="Straight Arrow Connector 130"/>
          <p:cNvCxnSpPr>
            <a:stCxn id="112" idx="4"/>
            <a:endCxn id="129" idx="1"/>
          </p:cNvCxnSpPr>
          <p:nvPr/>
        </p:nvCxnSpPr>
        <p:spPr bwMode="auto">
          <a:xfrm>
            <a:off x="1786596" y="4419931"/>
            <a:ext cx="150269"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32" name="Regular Pentagon 131"/>
          <p:cNvSpPr/>
          <p:nvPr/>
        </p:nvSpPr>
        <p:spPr bwMode="auto">
          <a:xfrm>
            <a:off x="2657475" y="43243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G</a:t>
            </a:r>
            <a:endParaRPr kumimoji="1" lang="en-US" sz="1100" b="0" i="0" u="none" strike="noStrike" cap="none" normalizeH="0" baseline="0" dirty="0">
              <a:ln>
                <a:noFill/>
              </a:ln>
              <a:solidFill>
                <a:srgbClr val="003366"/>
              </a:solidFill>
              <a:effectLst/>
              <a:latin typeface="Verdana" pitchFamily="45" charset="0"/>
            </a:endParaRPr>
          </a:p>
        </p:txBody>
      </p:sp>
      <p:sp>
        <p:nvSpPr>
          <p:cNvPr id="133" name="Regular Pentagon 132"/>
          <p:cNvSpPr/>
          <p:nvPr/>
        </p:nvSpPr>
        <p:spPr bwMode="auto">
          <a:xfrm>
            <a:off x="2032635" y="4327478"/>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E</a:t>
            </a:r>
            <a:endParaRPr kumimoji="1" lang="en-US" sz="1100" b="0" i="0" u="none" strike="noStrike" cap="none" normalizeH="0" baseline="0" dirty="0">
              <a:ln>
                <a:noFill/>
              </a:ln>
              <a:solidFill>
                <a:srgbClr val="003366"/>
              </a:solidFill>
              <a:effectLst/>
              <a:latin typeface="Verdana" pitchFamily="45" charset="0"/>
            </a:endParaRPr>
          </a:p>
        </p:txBody>
      </p:sp>
      <p:sp>
        <p:nvSpPr>
          <p:cNvPr id="134" name="Regular Pentagon 133"/>
          <p:cNvSpPr/>
          <p:nvPr/>
        </p:nvSpPr>
        <p:spPr bwMode="auto">
          <a:xfrm>
            <a:off x="184711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I</a:t>
            </a:r>
            <a:endParaRPr kumimoji="1" lang="en-US" sz="1100" b="0" i="0" u="none" strike="noStrike" cap="none" normalizeH="0" baseline="0" dirty="0">
              <a:ln>
                <a:noFill/>
              </a:ln>
              <a:solidFill>
                <a:srgbClr val="003366"/>
              </a:solidFill>
              <a:effectLst/>
              <a:latin typeface="Verdana" pitchFamily="45" charset="0"/>
            </a:endParaRPr>
          </a:p>
        </p:txBody>
      </p:sp>
      <p:sp>
        <p:nvSpPr>
          <p:cNvPr id="135" name="Oval 134"/>
          <p:cNvSpPr/>
          <p:nvPr/>
        </p:nvSpPr>
        <p:spPr bwMode="auto">
          <a:xfrm>
            <a:off x="29718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6" name="Oval 135"/>
          <p:cNvSpPr/>
          <p:nvPr/>
        </p:nvSpPr>
        <p:spPr bwMode="auto">
          <a:xfrm>
            <a:off x="34290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7" name="Straight Arrow Connector 136"/>
          <p:cNvCxnSpPr>
            <a:endCxn id="135" idx="7"/>
          </p:cNvCxnSpPr>
          <p:nvPr/>
        </p:nvCxnSpPr>
        <p:spPr bwMode="auto">
          <a:xfrm flipH="1">
            <a:off x="3166922"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38" name="Straight Arrow Connector 137"/>
          <p:cNvCxnSpPr>
            <a:endCxn id="136" idx="1"/>
          </p:cNvCxnSpPr>
          <p:nvPr/>
        </p:nvCxnSpPr>
        <p:spPr bwMode="auto">
          <a:xfrm>
            <a:off x="3314700"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39" name="Regular Pentagon 138"/>
          <p:cNvSpPr/>
          <p:nvPr/>
        </p:nvSpPr>
        <p:spPr bwMode="auto">
          <a:xfrm>
            <a:off x="28860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H</a:t>
            </a:r>
            <a:endParaRPr kumimoji="1" lang="en-US" sz="1100" b="0" i="0" u="none" strike="noStrike" cap="none" normalizeH="0" baseline="0" dirty="0">
              <a:ln>
                <a:noFill/>
              </a:ln>
              <a:solidFill>
                <a:srgbClr val="003366"/>
              </a:solidFill>
              <a:effectLst/>
              <a:latin typeface="Verdana" pitchFamily="45" charset="0"/>
            </a:endParaRPr>
          </a:p>
        </p:txBody>
      </p:sp>
      <p:sp>
        <p:nvSpPr>
          <p:cNvPr id="140" name="Regular Pentagon 139"/>
          <p:cNvSpPr/>
          <p:nvPr/>
        </p:nvSpPr>
        <p:spPr bwMode="auto">
          <a:xfrm>
            <a:off x="33432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141" name="Regular Pentagon 140"/>
          <p:cNvSpPr/>
          <p:nvPr/>
        </p:nvSpPr>
        <p:spPr bwMode="auto">
          <a:xfrm>
            <a:off x="2686928"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142" name="Regular Pentagon 141"/>
          <p:cNvSpPr/>
          <p:nvPr/>
        </p:nvSpPr>
        <p:spPr bwMode="auto">
          <a:xfrm>
            <a:off x="1371600" y="4786434"/>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F</a:t>
            </a:r>
            <a:endParaRPr kumimoji="1" lang="en-US" sz="1100" b="0" i="0" u="none" strike="noStrike" cap="none" normalizeH="0" baseline="0" dirty="0">
              <a:ln>
                <a:noFill/>
              </a:ln>
              <a:solidFill>
                <a:srgbClr val="003366"/>
              </a:solidFill>
              <a:effectLst/>
              <a:latin typeface="Verdana" pitchFamily="45" charset="0"/>
            </a:endParaRPr>
          </a:p>
        </p:txBody>
      </p:sp>
    </p:spTree>
    <p:extLst>
      <p:ext uri="{BB962C8B-B14F-4D97-AF65-F5344CB8AC3E}">
        <p14:creationId xmlns:p14="http://schemas.microsoft.com/office/powerpoint/2010/main" val="234572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val 149"/>
          <p:cNvSpPr/>
          <p:nvPr/>
        </p:nvSpPr>
        <p:spPr bwMode="auto">
          <a:xfrm>
            <a:off x="1430655" y="3728085"/>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1" name="Oval 150"/>
          <p:cNvSpPr/>
          <p:nvPr/>
        </p:nvSpPr>
        <p:spPr bwMode="auto">
          <a:xfrm>
            <a:off x="1887855" y="3728085"/>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504950"/>
            <a:ext cx="8077200" cy="723900"/>
          </a:xfrm>
        </p:spPr>
        <p:txBody>
          <a:bodyPr/>
          <a:lstStyle/>
          <a:p>
            <a:r>
              <a:rPr lang="en-US" dirty="0"/>
              <a:t>Ray intersection</a:t>
            </a:r>
          </a:p>
        </p:txBody>
      </p:sp>
      <p:sp>
        <p:nvSpPr>
          <p:cNvPr id="4" name="Slide Number Placeholder 3"/>
          <p:cNvSpPr>
            <a:spLocks noGrp="1"/>
          </p:cNvSpPr>
          <p:nvPr>
            <p:ph type="sldNum" sz="quarter" idx="11"/>
          </p:nvPr>
        </p:nvSpPr>
        <p:spPr/>
        <p:txBody>
          <a:bodyPr/>
          <a:lstStyle/>
          <a:p>
            <a:fld id="{C99FFD53-9629-4009-892B-34DB58648257}" type="slidenum">
              <a:rPr lang="en-US" smtClean="0"/>
              <a:pPr/>
              <a:t>61</a:t>
            </a:fld>
            <a:endParaRPr lang="en-US"/>
          </a:p>
        </p:txBody>
      </p:sp>
      <p:sp>
        <p:nvSpPr>
          <p:cNvPr id="6" name="Regular Pentagon 5"/>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7" name="Regular Pentagon 6"/>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8" name="Regular Pentagon 7"/>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9" name="Straight Connector 8"/>
          <p:cNvCxnSpPr/>
          <p:nvPr/>
        </p:nvCxnSpPr>
        <p:spPr bwMode="auto">
          <a:xfrm flipV="1">
            <a:off x="4343400" y="-171450"/>
            <a:ext cx="0" cy="55626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bwMode="auto">
          <a:xfrm>
            <a:off x="4343400" y="33337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grpSp>
        <p:nvGrpSpPr>
          <p:cNvPr id="11" name="Group 15"/>
          <p:cNvGrpSpPr/>
          <p:nvPr/>
        </p:nvGrpSpPr>
        <p:grpSpPr>
          <a:xfrm>
            <a:off x="7772400" y="1314450"/>
            <a:ext cx="1143000" cy="1252954"/>
            <a:chOff x="7010400" y="3105150"/>
            <a:chExt cx="1143000" cy="1252954"/>
          </a:xfrm>
        </p:grpSpPr>
        <p:cxnSp>
          <p:nvCxnSpPr>
            <p:cNvPr id="12" name="Straight Arrow Connector 1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5" name="TextBox 1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6" name="Regular Pentagon 15"/>
          <p:cNvSpPr/>
          <p:nvPr/>
        </p:nvSpPr>
        <p:spPr bwMode="auto">
          <a:xfrm>
            <a:off x="5210175" y="349526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D</a:t>
            </a:r>
            <a:endParaRPr kumimoji="1" lang="en-US" sz="2000" b="0" i="0" u="none" strike="noStrike" cap="none" normalizeH="0" baseline="0" dirty="0">
              <a:ln>
                <a:noFill/>
              </a:ln>
              <a:solidFill>
                <a:srgbClr val="003366"/>
              </a:solidFill>
              <a:effectLst/>
              <a:latin typeface="Verdana" pitchFamily="45" charset="0"/>
            </a:endParaRPr>
          </a:p>
        </p:txBody>
      </p:sp>
      <p:sp>
        <p:nvSpPr>
          <p:cNvPr id="17" name="Regular Pentagon 16"/>
          <p:cNvSpPr/>
          <p:nvPr/>
        </p:nvSpPr>
        <p:spPr bwMode="auto">
          <a:xfrm>
            <a:off x="6354003" y="382524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E</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5715000" y="3346008"/>
            <a:ext cx="0" cy="2045142"/>
          </a:xfrm>
          <a:prstGeom prst="line">
            <a:avLst/>
          </a:prstGeom>
          <a:ln w="2540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20" name="Regular Pentagon 19"/>
          <p:cNvSpPr/>
          <p:nvPr/>
        </p:nvSpPr>
        <p:spPr bwMode="auto">
          <a:xfrm>
            <a:off x="6526861" y="434373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F</a:t>
            </a:r>
            <a:endParaRPr kumimoji="1" lang="en-US" sz="2000" b="0" i="0" u="none" strike="noStrike" cap="none" normalizeH="0" baseline="0" dirty="0">
              <a:ln>
                <a:noFill/>
              </a:ln>
              <a:solidFill>
                <a:srgbClr val="003366"/>
              </a:solidFill>
              <a:effectLst/>
              <a:latin typeface="Verdana" pitchFamily="45" charset="0"/>
            </a:endParaRPr>
          </a:p>
        </p:txBody>
      </p:sp>
      <p:cxnSp>
        <p:nvCxnSpPr>
          <p:cNvPr id="21" name="Straight Connector 20"/>
          <p:cNvCxnSpPr/>
          <p:nvPr/>
        </p:nvCxnSpPr>
        <p:spPr bwMode="auto">
          <a:xfrm>
            <a:off x="5715000" y="4275153"/>
            <a:ext cx="3657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50" name="Straight Arrow Connector 49"/>
          <p:cNvCxnSpPr/>
          <p:nvPr/>
        </p:nvCxnSpPr>
        <p:spPr bwMode="auto">
          <a:xfrm>
            <a:off x="3991060" y="2331217"/>
            <a:ext cx="3515641" cy="2298264"/>
          </a:xfrm>
          <a:prstGeom prst="straightConnector1">
            <a:avLst/>
          </a:prstGeom>
          <a:ln w="12700">
            <a:solidFill>
              <a:schemeClr val="tx1">
                <a:lumMod val="65000"/>
                <a:alpha val="55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51" name="Oval 50"/>
          <p:cNvSpPr/>
          <p:nvPr/>
        </p:nvSpPr>
        <p:spPr bwMode="auto">
          <a:xfrm>
            <a:off x="3925942" y="226663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4" name="Straight Arrow Connector 53"/>
          <p:cNvCxnSpPr/>
          <p:nvPr/>
        </p:nvCxnSpPr>
        <p:spPr bwMode="auto">
          <a:xfrm>
            <a:off x="5634619" y="3404382"/>
            <a:ext cx="215191" cy="140676"/>
          </a:xfrm>
          <a:prstGeom prst="straightConnector1">
            <a:avLst/>
          </a:prstGeom>
          <a:ln>
            <a:solidFill>
              <a:srgbClr val="FF0000"/>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bwMode="auto">
          <a:xfrm rot="16200000">
            <a:off x="4000501" y="822080"/>
            <a:ext cx="50292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60" name="Regular Pentagon 59"/>
          <p:cNvSpPr/>
          <p:nvPr/>
        </p:nvSpPr>
        <p:spPr bwMode="auto">
          <a:xfrm>
            <a:off x="6526861" y="2038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G</a:t>
            </a:r>
            <a:endParaRPr kumimoji="1" lang="en-US" sz="2000" b="0" i="0" u="none" strike="noStrike" cap="none" normalizeH="0" baseline="0" dirty="0">
              <a:ln>
                <a:noFill/>
              </a:ln>
              <a:solidFill>
                <a:srgbClr val="003366"/>
              </a:solidFill>
              <a:effectLst/>
              <a:latin typeface="Verdana" pitchFamily="45" charset="0"/>
            </a:endParaRPr>
          </a:p>
        </p:txBody>
      </p:sp>
      <p:sp>
        <p:nvSpPr>
          <p:cNvPr id="94" name="Regular Pentagon 93"/>
          <p:cNvSpPr/>
          <p:nvPr/>
        </p:nvSpPr>
        <p:spPr bwMode="auto">
          <a:xfrm>
            <a:off x="6679261"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H</a:t>
            </a:r>
            <a:endParaRPr kumimoji="1" lang="en-US" sz="2000" b="0" i="0" u="none" strike="noStrike" cap="none" normalizeH="0" baseline="0" dirty="0">
              <a:ln>
                <a:noFill/>
              </a:ln>
              <a:solidFill>
                <a:srgbClr val="003366"/>
              </a:solidFill>
              <a:effectLst/>
              <a:latin typeface="Verdana" pitchFamily="45" charset="0"/>
            </a:endParaRPr>
          </a:p>
        </p:txBody>
      </p:sp>
      <p:cxnSp>
        <p:nvCxnSpPr>
          <p:cNvPr id="95" name="Straight Connector 94"/>
          <p:cNvCxnSpPr/>
          <p:nvPr/>
        </p:nvCxnSpPr>
        <p:spPr bwMode="auto">
          <a:xfrm>
            <a:off x="6515100" y="12001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96" name="Straight Connector 95"/>
          <p:cNvCxnSpPr/>
          <p:nvPr/>
        </p:nvCxnSpPr>
        <p:spPr bwMode="auto">
          <a:xfrm flipV="1">
            <a:off x="8629650" y="4278540"/>
            <a:ext cx="0" cy="9291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97" name="Regular Pentagon 96"/>
          <p:cNvSpPr/>
          <p:nvPr/>
        </p:nvSpPr>
        <p:spPr bwMode="auto">
          <a:xfrm>
            <a:off x="8743950" y="4400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rgbClr val="003366"/>
                </a:solidFill>
                <a:latin typeface="Verdana" pitchFamily="45" charset="0"/>
              </a:rPr>
              <a:t>I</a:t>
            </a:r>
            <a:endParaRPr kumimoji="1" lang="en-US" sz="2000" b="0" i="0" u="none" strike="noStrike" cap="none" normalizeH="0" baseline="0" dirty="0">
              <a:ln>
                <a:noFill/>
              </a:ln>
              <a:solidFill>
                <a:srgbClr val="003366"/>
              </a:solidFill>
              <a:effectLst/>
              <a:latin typeface="Verdana" pitchFamily="45" charset="0"/>
            </a:endParaRPr>
          </a:p>
        </p:txBody>
      </p:sp>
      <p:cxnSp>
        <p:nvCxnSpPr>
          <p:cNvPr id="98" name="Straight Connector 97"/>
          <p:cNvCxnSpPr/>
          <p:nvPr/>
        </p:nvCxnSpPr>
        <p:spPr bwMode="auto">
          <a:xfrm flipV="1">
            <a:off x="7715250" y="-185518"/>
            <a:ext cx="0" cy="13863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99" name="Regular Pentagon 98"/>
          <p:cNvSpPr/>
          <p:nvPr/>
        </p:nvSpPr>
        <p:spPr bwMode="auto">
          <a:xfrm>
            <a:off x="7604462"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3366"/>
                </a:solidFill>
                <a:latin typeface="Verdana" pitchFamily="45" charset="0"/>
              </a:rPr>
              <a:t>J</a:t>
            </a:r>
            <a:endParaRPr kumimoji="1" lang="en-US" sz="2000" b="0" i="0" u="none" strike="noStrike" cap="none" normalizeH="0" baseline="0" dirty="0">
              <a:ln>
                <a:noFill/>
              </a:ln>
              <a:solidFill>
                <a:srgbClr val="003366"/>
              </a:solidFill>
              <a:effectLst/>
              <a:latin typeface="Verdana" pitchFamily="45" charset="0"/>
            </a:endParaRPr>
          </a:p>
        </p:txBody>
      </p:sp>
      <p:sp>
        <p:nvSpPr>
          <p:cNvPr id="100" name="Oval 99"/>
          <p:cNvSpPr/>
          <p:nvPr/>
        </p:nvSpPr>
        <p:spPr bwMode="auto">
          <a:xfrm>
            <a:off x="2516505" y="372237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1" name="Oval 100"/>
          <p:cNvSpPr/>
          <p:nvPr/>
        </p:nvSpPr>
        <p:spPr bwMode="auto">
          <a:xfrm>
            <a:off x="2743200" y="325755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2" name="Oval 101"/>
          <p:cNvSpPr/>
          <p:nvPr/>
        </p:nvSpPr>
        <p:spPr bwMode="auto">
          <a:xfrm>
            <a:off x="1661160" y="325755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3" name="Oval 102"/>
          <p:cNvSpPr/>
          <p:nvPr/>
        </p:nvSpPr>
        <p:spPr bwMode="auto">
          <a:xfrm>
            <a:off x="1655027" y="23442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4" name="Oval 103"/>
          <p:cNvSpPr/>
          <p:nvPr/>
        </p:nvSpPr>
        <p:spPr bwMode="auto">
          <a:xfrm>
            <a:off x="1144905" y="28014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5" name="Oval 104"/>
          <p:cNvSpPr/>
          <p:nvPr/>
        </p:nvSpPr>
        <p:spPr bwMode="auto">
          <a:xfrm>
            <a:off x="2171700" y="28014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6" name="Oval 105"/>
          <p:cNvSpPr/>
          <p:nvPr/>
        </p:nvSpPr>
        <p:spPr bwMode="auto">
          <a:xfrm>
            <a:off x="1654121" y="2343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7" name="Oval 106"/>
          <p:cNvSpPr/>
          <p:nvPr/>
        </p:nvSpPr>
        <p:spPr bwMode="auto">
          <a:xfrm>
            <a:off x="11430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8" name="Oval 107"/>
          <p:cNvSpPr/>
          <p:nvPr/>
        </p:nvSpPr>
        <p:spPr bwMode="auto">
          <a:xfrm>
            <a:off x="21717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09" name="Straight Arrow Connector 108"/>
          <p:cNvCxnSpPr>
            <a:stCxn id="106" idx="4"/>
            <a:endCxn id="107" idx="7"/>
          </p:cNvCxnSpPr>
          <p:nvPr/>
        </p:nvCxnSpPr>
        <p:spPr bwMode="auto">
          <a:xfrm flipH="1">
            <a:off x="1338122" y="2571750"/>
            <a:ext cx="430299"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10" name="Straight Arrow Connector 109"/>
          <p:cNvCxnSpPr>
            <a:stCxn id="106" idx="4"/>
            <a:endCxn id="108" idx="1"/>
          </p:cNvCxnSpPr>
          <p:nvPr/>
        </p:nvCxnSpPr>
        <p:spPr bwMode="auto">
          <a:xfrm>
            <a:off x="1768421" y="2571750"/>
            <a:ext cx="436757"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11" name="Oval 110"/>
          <p:cNvSpPr/>
          <p:nvPr/>
        </p:nvSpPr>
        <p:spPr bwMode="auto">
          <a:xfrm>
            <a:off x="1659584"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2" name="Oval 111"/>
          <p:cNvSpPr/>
          <p:nvPr/>
        </p:nvSpPr>
        <p:spPr bwMode="auto">
          <a:xfrm>
            <a:off x="2743200"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13" name="Straight Arrow Connector 112"/>
          <p:cNvCxnSpPr>
            <a:stCxn id="108" idx="4"/>
            <a:endCxn id="111" idx="7"/>
          </p:cNvCxnSpPr>
          <p:nvPr/>
        </p:nvCxnSpPr>
        <p:spPr bwMode="auto">
          <a:xfrm flipH="1">
            <a:off x="1854706" y="3028950"/>
            <a:ext cx="431294"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14" name="Straight Arrow Connector 113"/>
          <p:cNvCxnSpPr>
            <a:stCxn id="108" idx="4"/>
            <a:endCxn id="112" idx="1"/>
          </p:cNvCxnSpPr>
          <p:nvPr/>
        </p:nvCxnSpPr>
        <p:spPr bwMode="auto">
          <a:xfrm>
            <a:off x="2286000" y="3028950"/>
            <a:ext cx="4906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15" name="Oval 114"/>
          <p:cNvSpPr/>
          <p:nvPr/>
        </p:nvSpPr>
        <p:spPr bwMode="auto">
          <a:xfrm>
            <a:off x="14309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6" name="Oval 115"/>
          <p:cNvSpPr/>
          <p:nvPr/>
        </p:nvSpPr>
        <p:spPr bwMode="auto">
          <a:xfrm>
            <a:off x="18881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17" name="Straight Arrow Connector 116"/>
          <p:cNvCxnSpPr>
            <a:stCxn id="111" idx="4"/>
            <a:endCxn id="115" idx="7"/>
          </p:cNvCxnSpPr>
          <p:nvPr/>
        </p:nvCxnSpPr>
        <p:spPr bwMode="auto">
          <a:xfrm flipH="1">
            <a:off x="1626106"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18" name="Straight Arrow Connector 117"/>
          <p:cNvCxnSpPr>
            <a:stCxn id="111" idx="4"/>
            <a:endCxn id="116" idx="1"/>
          </p:cNvCxnSpPr>
          <p:nvPr/>
        </p:nvCxnSpPr>
        <p:spPr bwMode="auto">
          <a:xfrm>
            <a:off x="1773884"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19" name="Oval 118"/>
          <p:cNvSpPr/>
          <p:nvPr/>
        </p:nvSpPr>
        <p:spPr bwMode="auto">
          <a:xfrm>
            <a:off x="1672296"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0" name="Oval 119"/>
          <p:cNvSpPr/>
          <p:nvPr/>
        </p:nvSpPr>
        <p:spPr bwMode="auto">
          <a:xfrm>
            <a:off x="2113672"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21" name="Straight Arrow Connector 120"/>
          <p:cNvCxnSpPr>
            <a:stCxn id="116" idx="4"/>
            <a:endCxn id="119" idx="7"/>
          </p:cNvCxnSpPr>
          <p:nvPr/>
        </p:nvCxnSpPr>
        <p:spPr bwMode="auto">
          <a:xfrm flipH="1">
            <a:off x="1867418" y="3955942"/>
            <a:ext cx="1350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22" name="Straight Arrow Connector 121"/>
          <p:cNvCxnSpPr>
            <a:stCxn id="116" idx="4"/>
            <a:endCxn id="120" idx="1"/>
          </p:cNvCxnSpPr>
          <p:nvPr/>
        </p:nvCxnSpPr>
        <p:spPr bwMode="auto">
          <a:xfrm>
            <a:off x="2002484" y="3955942"/>
            <a:ext cx="1446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23" name="Regular Pentagon 122"/>
          <p:cNvSpPr/>
          <p:nvPr/>
        </p:nvSpPr>
        <p:spPr bwMode="auto">
          <a:xfrm>
            <a:off x="1028700" y="29146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A</a:t>
            </a:r>
            <a:endParaRPr kumimoji="1" lang="en-US" sz="1100" b="0" i="0" u="none" strike="noStrike" cap="none" normalizeH="0" baseline="0" dirty="0">
              <a:ln>
                <a:noFill/>
              </a:ln>
              <a:solidFill>
                <a:srgbClr val="003366"/>
              </a:solidFill>
              <a:effectLst/>
              <a:latin typeface="Verdana" pitchFamily="45" charset="0"/>
            </a:endParaRPr>
          </a:p>
        </p:txBody>
      </p:sp>
      <p:sp>
        <p:nvSpPr>
          <p:cNvPr id="124" name="Regular Pentagon 123"/>
          <p:cNvSpPr/>
          <p:nvPr/>
        </p:nvSpPr>
        <p:spPr bwMode="auto">
          <a:xfrm>
            <a:off x="1339795" y="386334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D</a:t>
            </a:r>
            <a:endParaRPr kumimoji="1" lang="en-US" sz="1100" b="0" i="0" u="none" strike="noStrike" cap="none" normalizeH="0" baseline="0" dirty="0">
              <a:ln>
                <a:noFill/>
              </a:ln>
              <a:solidFill>
                <a:srgbClr val="003366"/>
              </a:solidFill>
              <a:effectLst/>
              <a:latin typeface="Verdana" pitchFamily="45" charset="0"/>
            </a:endParaRPr>
          </a:p>
        </p:txBody>
      </p:sp>
      <p:sp>
        <p:nvSpPr>
          <p:cNvPr id="125" name="Regular Pentagon 124"/>
          <p:cNvSpPr/>
          <p:nvPr/>
        </p:nvSpPr>
        <p:spPr bwMode="auto">
          <a:xfrm>
            <a:off x="1143000" y="3865495"/>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C</a:t>
            </a:r>
            <a:endParaRPr kumimoji="1" lang="en-US" sz="1100" b="0" i="0" u="none" strike="noStrike" cap="none" normalizeH="0" baseline="0" dirty="0">
              <a:ln>
                <a:noFill/>
              </a:ln>
              <a:solidFill>
                <a:srgbClr val="003366"/>
              </a:solidFill>
              <a:effectLst/>
              <a:latin typeface="Verdana" pitchFamily="45" charset="0"/>
            </a:endParaRPr>
          </a:p>
        </p:txBody>
      </p:sp>
      <p:sp>
        <p:nvSpPr>
          <p:cNvPr id="126" name="Oval 125"/>
          <p:cNvSpPr/>
          <p:nvPr/>
        </p:nvSpPr>
        <p:spPr bwMode="auto">
          <a:xfrm>
            <a:off x="25146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7" name="Oval 126"/>
          <p:cNvSpPr/>
          <p:nvPr/>
        </p:nvSpPr>
        <p:spPr bwMode="auto">
          <a:xfrm>
            <a:off x="29718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28" name="Straight Arrow Connector 127"/>
          <p:cNvCxnSpPr>
            <a:stCxn id="112" idx="4"/>
            <a:endCxn id="126" idx="7"/>
          </p:cNvCxnSpPr>
          <p:nvPr/>
        </p:nvCxnSpPr>
        <p:spPr bwMode="auto">
          <a:xfrm flipH="1">
            <a:off x="2709722"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29" name="Straight Arrow Connector 128"/>
          <p:cNvCxnSpPr>
            <a:stCxn id="112" idx="4"/>
            <a:endCxn id="127" idx="1"/>
          </p:cNvCxnSpPr>
          <p:nvPr/>
        </p:nvCxnSpPr>
        <p:spPr bwMode="auto">
          <a:xfrm>
            <a:off x="2857500"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30" name="Regular Pentagon 129"/>
          <p:cNvSpPr/>
          <p:nvPr/>
        </p:nvSpPr>
        <p:spPr bwMode="auto">
          <a:xfrm>
            <a:off x="2428875" y="38671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B</a:t>
            </a:r>
            <a:endParaRPr kumimoji="1" lang="en-US" sz="1100" b="0" i="0" u="none" strike="noStrike" cap="none" normalizeH="0" baseline="0" dirty="0">
              <a:ln>
                <a:noFill/>
              </a:ln>
              <a:solidFill>
                <a:srgbClr val="003366"/>
              </a:solidFill>
              <a:effectLst/>
              <a:latin typeface="Verdana" pitchFamily="45" charset="0"/>
            </a:endParaRPr>
          </a:p>
        </p:txBody>
      </p:sp>
      <p:sp>
        <p:nvSpPr>
          <p:cNvPr id="131" name="Oval 130"/>
          <p:cNvSpPr/>
          <p:nvPr/>
        </p:nvSpPr>
        <p:spPr bwMode="auto">
          <a:xfrm>
            <a:off x="27432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2" name="Oval 131"/>
          <p:cNvSpPr/>
          <p:nvPr/>
        </p:nvSpPr>
        <p:spPr bwMode="auto">
          <a:xfrm>
            <a:off x="32004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3" name="Straight Arrow Connector 132"/>
          <p:cNvCxnSpPr>
            <a:stCxn id="127" idx="4"/>
            <a:endCxn id="131" idx="7"/>
          </p:cNvCxnSpPr>
          <p:nvPr/>
        </p:nvCxnSpPr>
        <p:spPr bwMode="auto">
          <a:xfrm flipH="1">
            <a:off x="2938322"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34" name="Straight Arrow Connector 133"/>
          <p:cNvCxnSpPr>
            <a:stCxn id="127" idx="4"/>
            <a:endCxn id="132" idx="1"/>
          </p:cNvCxnSpPr>
          <p:nvPr/>
        </p:nvCxnSpPr>
        <p:spPr bwMode="auto">
          <a:xfrm>
            <a:off x="3086100"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35" name="Oval 134"/>
          <p:cNvSpPr/>
          <p:nvPr/>
        </p:nvSpPr>
        <p:spPr bwMode="auto">
          <a:xfrm>
            <a:off x="1462011"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6" name="Oval 135"/>
          <p:cNvSpPr/>
          <p:nvPr/>
        </p:nvSpPr>
        <p:spPr bwMode="auto">
          <a:xfrm>
            <a:off x="1903387"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7" name="Straight Arrow Connector 136"/>
          <p:cNvCxnSpPr>
            <a:stCxn id="119" idx="4"/>
            <a:endCxn id="135" idx="7"/>
          </p:cNvCxnSpPr>
          <p:nvPr/>
        </p:nvCxnSpPr>
        <p:spPr bwMode="auto">
          <a:xfrm flipH="1">
            <a:off x="1657133" y="4419931"/>
            <a:ext cx="129463"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38" name="Straight Arrow Connector 137"/>
          <p:cNvCxnSpPr>
            <a:stCxn id="119" idx="4"/>
            <a:endCxn id="136" idx="1"/>
          </p:cNvCxnSpPr>
          <p:nvPr/>
        </p:nvCxnSpPr>
        <p:spPr bwMode="auto">
          <a:xfrm>
            <a:off x="1786596" y="4419931"/>
            <a:ext cx="150269"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39" name="Regular Pentagon 138"/>
          <p:cNvSpPr/>
          <p:nvPr/>
        </p:nvSpPr>
        <p:spPr bwMode="auto">
          <a:xfrm>
            <a:off x="2657475" y="43243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G</a:t>
            </a:r>
            <a:endParaRPr kumimoji="1" lang="en-US" sz="1100" b="0" i="0" u="none" strike="noStrike" cap="none" normalizeH="0" baseline="0" dirty="0">
              <a:ln>
                <a:noFill/>
              </a:ln>
              <a:solidFill>
                <a:srgbClr val="003366"/>
              </a:solidFill>
              <a:effectLst/>
              <a:latin typeface="Verdana" pitchFamily="45" charset="0"/>
            </a:endParaRPr>
          </a:p>
        </p:txBody>
      </p:sp>
      <p:sp>
        <p:nvSpPr>
          <p:cNvPr id="140" name="Regular Pentagon 139"/>
          <p:cNvSpPr/>
          <p:nvPr/>
        </p:nvSpPr>
        <p:spPr bwMode="auto">
          <a:xfrm>
            <a:off x="2032635" y="4327478"/>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E</a:t>
            </a:r>
            <a:endParaRPr kumimoji="1" lang="en-US" sz="1100" b="0" i="0" u="none" strike="noStrike" cap="none" normalizeH="0" baseline="0" dirty="0">
              <a:ln>
                <a:noFill/>
              </a:ln>
              <a:solidFill>
                <a:srgbClr val="003366"/>
              </a:solidFill>
              <a:effectLst/>
              <a:latin typeface="Verdana" pitchFamily="45" charset="0"/>
            </a:endParaRPr>
          </a:p>
        </p:txBody>
      </p:sp>
      <p:sp>
        <p:nvSpPr>
          <p:cNvPr id="141" name="Regular Pentagon 140"/>
          <p:cNvSpPr/>
          <p:nvPr/>
        </p:nvSpPr>
        <p:spPr bwMode="auto">
          <a:xfrm>
            <a:off x="184711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I</a:t>
            </a:r>
            <a:endParaRPr kumimoji="1" lang="en-US" sz="1100" b="0" i="0" u="none" strike="noStrike" cap="none" normalizeH="0" baseline="0" dirty="0">
              <a:ln>
                <a:noFill/>
              </a:ln>
              <a:solidFill>
                <a:srgbClr val="003366"/>
              </a:solidFill>
              <a:effectLst/>
              <a:latin typeface="Verdana" pitchFamily="45" charset="0"/>
            </a:endParaRPr>
          </a:p>
        </p:txBody>
      </p:sp>
      <p:sp>
        <p:nvSpPr>
          <p:cNvPr id="142" name="Oval 141"/>
          <p:cNvSpPr/>
          <p:nvPr/>
        </p:nvSpPr>
        <p:spPr bwMode="auto">
          <a:xfrm>
            <a:off x="29718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3" name="Oval 142"/>
          <p:cNvSpPr/>
          <p:nvPr/>
        </p:nvSpPr>
        <p:spPr bwMode="auto">
          <a:xfrm>
            <a:off x="34290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44" name="Straight Arrow Connector 143"/>
          <p:cNvCxnSpPr>
            <a:endCxn id="142" idx="7"/>
          </p:cNvCxnSpPr>
          <p:nvPr/>
        </p:nvCxnSpPr>
        <p:spPr bwMode="auto">
          <a:xfrm flipH="1">
            <a:off x="3166922"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45" name="Straight Arrow Connector 144"/>
          <p:cNvCxnSpPr>
            <a:endCxn id="143" idx="1"/>
          </p:cNvCxnSpPr>
          <p:nvPr/>
        </p:nvCxnSpPr>
        <p:spPr bwMode="auto">
          <a:xfrm>
            <a:off x="3314700"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46" name="Regular Pentagon 145"/>
          <p:cNvSpPr/>
          <p:nvPr/>
        </p:nvSpPr>
        <p:spPr bwMode="auto">
          <a:xfrm>
            <a:off x="28860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H</a:t>
            </a:r>
            <a:endParaRPr kumimoji="1" lang="en-US" sz="1100" b="0" i="0" u="none" strike="noStrike" cap="none" normalizeH="0" baseline="0" dirty="0">
              <a:ln>
                <a:noFill/>
              </a:ln>
              <a:solidFill>
                <a:srgbClr val="003366"/>
              </a:solidFill>
              <a:effectLst/>
              <a:latin typeface="Verdana" pitchFamily="45" charset="0"/>
            </a:endParaRPr>
          </a:p>
        </p:txBody>
      </p:sp>
      <p:sp>
        <p:nvSpPr>
          <p:cNvPr id="147" name="Regular Pentagon 146"/>
          <p:cNvSpPr/>
          <p:nvPr/>
        </p:nvSpPr>
        <p:spPr bwMode="auto">
          <a:xfrm>
            <a:off x="33432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148" name="Regular Pentagon 147"/>
          <p:cNvSpPr/>
          <p:nvPr/>
        </p:nvSpPr>
        <p:spPr bwMode="auto">
          <a:xfrm>
            <a:off x="2686928"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149" name="Regular Pentagon 148"/>
          <p:cNvSpPr/>
          <p:nvPr/>
        </p:nvSpPr>
        <p:spPr bwMode="auto">
          <a:xfrm>
            <a:off x="1371600" y="4786434"/>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F</a:t>
            </a:r>
            <a:endParaRPr kumimoji="1" lang="en-US" sz="1100" b="0" i="0" u="none" strike="noStrike" cap="none" normalizeH="0" baseline="0" dirty="0">
              <a:ln>
                <a:noFill/>
              </a:ln>
              <a:solidFill>
                <a:srgbClr val="003366"/>
              </a:solidFill>
              <a:effectLst/>
              <a:latin typeface="Verdana" pitchFamily="45" charset="0"/>
            </a:endParaRPr>
          </a:p>
        </p:txBody>
      </p:sp>
    </p:spTree>
    <p:extLst>
      <p:ext uri="{BB962C8B-B14F-4D97-AF65-F5344CB8AC3E}">
        <p14:creationId xmlns:p14="http://schemas.microsoft.com/office/powerpoint/2010/main" val="28697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val 207"/>
          <p:cNvSpPr/>
          <p:nvPr/>
        </p:nvSpPr>
        <p:spPr bwMode="auto">
          <a:xfrm>
            <a:off x="1463040" y="465582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6" name="Oval 205"/>
          <p:cNvSpPr/>
          <p:nvPr/>
        </p:nvSpPr>
        <p:spPr bwMode="auto">
          <a:xfrm>
            <a:off x="2116455" y="4191234"/>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7" name="Oval 206"/>
          <p:cNvSpPr/>
          <p:nvPr/>
        </p:nvSpPr>
        <p:spPr bwMode="auto">
          <a:xfrm>
            <a:off x="1675754" y="419100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504950"/>
            <a:ext cx="8077200" cy="723900"/>
          </a:xfrm>
        </p:spPr>
        <p:txBody>
          <a:bodyPr/>
          <a:lstStyle/>
          <a:p>
            <a:r>
              <a:rPr lang="en-US" dirty="0"/>
              <a:t>Ray intersection</a:t>
            </a:r>
          </a:p>
        </p:txBody>
      </p:sp>
      <p:sp>
        <p:nvSpPr>
          <p:cNvPr id="4" name="Slide Number Placeholder 3"/>
          <p:cNvSpPr>
            <a:spLocks noGrp="1"/>
          </p:cNvSpPr>
          <p:nvPr>
            <p:ph type="sldNum" sz="quarter" idx="11"/>
          </p:nvPr>
        </p:nvSpPr>
        <p:spPr/>
        <p:txBody>
          <a:bodyPr/>
          <a:lstStyle/>
          <a:p>
            <a:fld id="{C99FFD53-9629-4009-892B-34DB58648257}" type="slidenum">
              <a:rPr lang="en-US" smtClean="0"/>
              <a:pPr/>
              <a:t>62</a:t>
            </a:fld>
            <a:endParaRPr lang="en-US"/>
          </a:p>
        </p:txBody>
      </p:sp>
      <p:sp>
        <p:nvSpPr>
          <p:cNvPr id="6" name="Regular Pentagon 5"/>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7" name="Regular Pentagon 6"/>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8" name="Regular Pentagon 7"/>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9" name="Straight Connector 8"/>
          <p:cNvCxnSpPr/>
          <p:nvPr/>
        </p:nvCxnSpPr>
        <p:spPr bwMode="auto">
          <a:xfrm flipV="1">
            <a:off x="4343400" y="-171450"/>
            <a:ext cx="0" cy="55626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bwMode="auto">
          <a:xfrm>
            <a:off x="4343400" y="33337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grpSp>
        <p:nvGrpSpPr>
          <p:cNvPr id="11" name="Group 15"/>
          <p:cNvGrpSpPr/>
          <p:nvPr/>
        </p:nvGrpSpPr>
        <p:grpSpPr>
          <a:xfrm>
            <a:off x="7772400" y="1314450"/>
            <a:ext cx="1143000" cy="1252954"/>
            <a:chOff x="7010400" y="3105150"/>
            <a:chExt cx="1143000" cy="1252954"/>
          </a:xfrm>
        </p:grpSpPr>
        <p:cxnSp>
          <p:nvCxnSpPr>
            <p:cNvPr id="12" name="Straight Arrow Connector 11"/>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5" name="TextBox 14"/>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6" name="Regular Pentagon 15"/>
          <p:cNvSpPr/>
          <p:nvPr/>
        </p:nvSpPr>
        <p:spPr bwMode="auto">
          <a:xfrm>
            <a:off x="5210175" y="349526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D</a:t>
            </a:r>
            <a:endParaRPr kumimoji="1" lang="en-US" sz="2000" b="0" i="0" u="none" strike="noStrike" cap="none" normalizeH="0" baseline="0" dirty="0">
              <a:ln>
                <a:noFill/>
              </a:ln>
              <a:solidFill>
                <a:srgbClr val="003366"/>
              </a:solidFill>
              <a:effectLst/>
              <a:latin typeface="Verdana" pitchFamily="45" charset="0"/>
            </a:endParaRPr>
          </a:p>
        </p:txBody>
      </p:sp>
      <p:sp>
        <p:nvSpPr>
          <p:cNvPr id="17" name="Regular Pentagon 16"/>
          <p:cNvSpPr/>
          <p:nvPr/>
        </p:nvSpPr>
        <p:spPr bwMode="auto">
          <a:xfrm>
            <a:off x="6354003" y="382524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E</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5715000" y="3346008"/>
            <a:ext cx="0" cy="2045142"/>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20" name="Regular Pentagon 19"/>
          <p:cNvSpPr/>
          <p:nvPr/>
        </p:nvSpPr>
        <p:spPr bwMode="auto">
          <a:xfrm>
            <a:off x="6526861" y="4343731"/>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F</a:t>
            </a:r>
            <a:endParaRPr kumimoji="1" lang="en-US" sz="2000" b="0" i="0" u="none" strike="noStrike" cap="none" normalizeH="0" baseline="0" dirty="0">
              <a:ln>
                <a:noFill/>
              </a:ln>
              <a:solidFill>
                <a:srgbClr val="003366"/>
              </a:solidFill>
              <a:effectLst/>
              <a:latin typeface="Verdana" pitchFamily="45" charset="0"/>
            </a:endParaRPr>
          </a:p>
        </p:txBody>
      </p:sp>
      <p:cxnSp>
        <p:nvCxnSpPr>
          <p:cNvPr id="21" name="Straight Connector 20"/>
          <p:cNvCxnSpPr/>
          <p:nvPr/>
        </p:nvCxnSpPr>
        <p:spPr bwMode="auto">
          <a:xfrm>
            <a:off x="5715000" y="4275153"/>
            <a:ext cx="3657600" cy="0"/>
          </a:xfrm>
          <a:prstGeom prst="line">
            <a:avLst/>
          </a:prstGeom>
          <a:ln w="2540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50" name="Straight Arrow Connector 49"/>
          <p:cNvCxnSpPr/>
          <p:nvPr/>
        </p:nvCxnSpPr>
        <p:spPr bwMode="auto">
          <a:xfrm>
            <a:off x="3991060" y="2331217"/>
            <a:ext cx="3515641" cy="2298264"/>
          </a:xfrm>
          <a:prstGeom prst="straightConnector1">
            <a:avLst/>
          </a:prstGeom>
          <a:ln w="12700">
            <a:solidFill>
              <a:schemeClr val="tx1">
                <a:lumMod val="65000"/>
                <a:alpha val="55000"/>
              </a:schemeClr>
            </a:solidFill>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51" name="Oval 50"/>
          <p:cNvSpPr/>
          <p:nvPr/>
        </p:nvSpPr>
        <p:spPr bwMode="auto">
          <a:xfrm>
            <a:off x="3925942" y="2266637"/>
            <a:ext cx="152400" cy="152400"/>
          </a:xfrm>
          <a:prstGeom prst="ellipse">
            <a:avLst/>
          </a:prstGeom>
          <a:gradFill>
            <a:gsLst>
              <a:gs pos="0">
                <a:srgbClr val="FF0000"/>
              </a:gs>
              <a:gs pos="100000">
                <a:srgbClr val="FFC000"/>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4" name="Straight Arrow Connector 53"/>
          <p:cNvCxnSpPr/>
          <p:nvPr/>
        </p:nvCxnSpPr>
        <p:spPr bwMode="auto">
          <a:xfrm>
            <a:off x="6752492" y="4135165"/>
            <a:ext cx="496069" cy="324293"/>
          </a:xfrm>
          <a:prstGeom prst="straightConnector1">
            <a:avLst/>
          </a:prstGeom>
          <a:ln>
            <a:solidFill>
              <a:srgbClr val="FF0000"/>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61" name="Straight Connector 60"/>
          <p:cNvCxnSpPr/>
          <p:nvPr/>
        </p:nvCxnSpPr>
        <p:spPr bwMode="auto">
          <a:xfrm rot="16200000">
            <a:off x="4000501" y="822080"/>
            <a:ext cx="50292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62" name="Regular Pentagon 61"/>
          <p:cNvSpPr/>
          <p:nvPr/>
        </p:nvSpPr>
        <p:spPr bwMode="auto">
          <a:xfrm>
            <a:off x="6526861" y="2038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G</a:t>
            </a:r>
            <a:endParaRPr kumimoji="1" lang="en-US" sz="2000" b="0" i="0" u="none" strike="noStrike" cap="none" normalizeH="0" baseline="0" dirty="0">
              <a:ln>
                <a:noFill/>
              </a:ln>
              <a:solidFill>
                <a:srgbClr val="003366"/>
              </a:solidFill>
              <a:effectLst/>
              <a:latin typeface="Verdana" pitchFamily="45" charset="0"/>
            </a:endParaRPr>
          </a:p>
        </p:txBody>
      </p:sp>
      <p:sp>
        <p:nvSpPr>
          <p:cNvPr id="98" name="Regular Pentagon 97"/>
          <p:cNvSpPr/>
          <p:nvPr/>
        </p:nvSpPr>
        <p:spPr bwMode="auto">
          <a:xfrm>
            <a:off x="6679261"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H</a:t>
            </a:r>
            <a:endParaRPr kumimoji="1" lang="en-US" sz="2000" b="0" i="0" u="none" strike="noStrike" cap="none" normalizeH="0" baseline="0" dirty="0">
              <a:ln>
                <a:noFill/>
              </a:ln>
              <a:solidFill>
                <a:srgbClr val="003366"/>
              </a:solidFill>
              <a:effectLst/>
              <a:latin typeface="Verdana" pitchFamily="45" charset="0"/>
            </a:endParaRPr>
          </a:p>
        </p:txBody>
      </p:sp>
      <p:cxnSp>
        <p:nvCxnSpPr>
          <p:cNvPr id="99" name="Straight Connector 98"/>
          <p:cNvCxnSpPr/>
          <p:nvPr/>
        </p:nvCxnSpPr>
        <p:spPr bwMode="auto">
          <a:xfrm>
            <a:off x="6515100" y="12001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00" name="Straight Connector 99"/>
          <p:cNvCxnSpPr/>
          <p:nvPr/>
        </p:nvCxnSpPr>
        <p:spPr bwMode="auto">
          <a:xfrm flipV="1">
            <a:off x="8629650" y="4278540"/>
            <a:ext cx="0" cy="9291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101" name="Regular Pentagon 100"/>
          <p:cNvSpPr/>
          <p:nvPr/>
        </p:nvSpPr>
        <p:spPr bwMode="auto">
          <a:xfrm>
            <a:off x="8743950" y="4400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rgbClr val="003366"/>
                </a:solidFill>
                <a:latin typeface="Verdana" pitchFamily="45" charset="0"/>
              </a:rPr>
              <a:t>I</a:t>
            </a:r>
            <a:endParaRPr kumimoji="1" lang="en-US" sz="2000" b="0" i="0" u="none" strike="noStrike" cap="none" normalizeH="0" baseline="0" dirty="0">
              <a:ln>
                <a:noFill/>
              </a:ln>
              <a:solidFill>
                <a:srgbClr val="003366"/>
              </a:solidFill>
              <a:effectLst/>
              <a:latin typeface="Verdana" pitchFamily="45" charset="0"/>
            </a:endParaRPr>
          </a:p>
        </p:txBody>
      </p:sp>
      <p:cxnSp>
        <p:nvCxnSpPr>
          <p:cNvPr id="102" name="Straight Connector 101"/>
          <p:cNvCxnSpPr/>
          <p:nvPr/>
        </p:nvCxnSpPr>
        <p:spPr bwMode="auto">
          <a:xfrm flipV="1">
            <a:off x="7715250" y="-185518"/>
            <a:ext cx="0" cy="1386344"/>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103" name="Regular Pentagon 102"/>
          <p:cNvSpPr/>
          <p:nvPr/>
        </p:nvSpPr>
        <p:spPr bwMode="auto">
          <a:xfrm>
            <a:off x="7604462" y="7429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3366"/>
                </a:solidFill>
                <a:latin typeface="Verdana" pitchFamily="45" charset="0"/>
              </a:rPr>
              <a:t>J</a:t>
            </a:r>
            <a:endParaRPr kumimoji="1" lang="en-US" sz="2000" b="0" i="0" u="none" strike="noStrike" cap="none" normalizeH="0" baseline="0" dirty="0">
              <a:ln>
                <a:noFill/>
              </a:ln>
              <a:solidFill>
                <a:srgbClr val="003366"/>
              </a:solidFill>
              <a:effectLst/>
              <a:latin typeface="Verdana" pitchFamily="45" charset="0"/>
            </a:endParaRPr>
          </a:p>
        </p:txBody>
      </p:sp>
      <p:sp>
        <p:nvSpPr>
          <p:cNvPr id="154" name="Oval 153"/>
          <p:cNvSpPr/>
          <p:nvPr/>
        </p:nvSpPr>
        <p:spPr bwMode="auto">
          <a:xfrm>
            <a:off x="1430655" y="3728085"/>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5" name="Oval 154"/>
          <p:cNvSpPr/>
          <p:nvPr/>
        </p:nvSpPr>
        <p:spPr bwMode="auto">
          <a:xfrm>
            <a:off x="1887855" y="3728085"/>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6" name="Oval 155"/>
          <p:cNvSpPr/>
          <p:nvPr/>
        </p:nvSpPr>
        <p:spPr bwMode="auto">
          <a:xfrm>
            <a:off x="2516505" y="372237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7" name="Oval 156"/>
          <p:cNvSpPr/>
          <p:nvPr/>
        </p:nvSpPr>
        <p:spPr bwMode="auto">
          <a:xfrm>
            <a:off x="2743200" y="325755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8" name="Oval 157"/>
          <p:cNvSpPr/>
          <p:nvPr/>
        </p:nvSpPr>
        <p:spPr bwMode="auto">
          <a:xfrm>
            <a:off x="1661160" y="3257550"/>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9" name="Oval 158"/>
          <p:cNvSpPr/>
          <p:nvPr/>
        </p:nvSpPr>
        <p:spPr bwMode="auto">
          <a:xfrm>
            <a:off x="1655027" y="23442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0" name="Oval 159"/>
          <p:cNvSpPr/>
          <p:nvPr/>
        </p:nvSpPr>
        <p:spPr bwMode="auto">
          <a:xfrm>
            <a:off x="1144905" y="28014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1" name="Oval 160"/>
          <p:cNvSpPr/>
          <p:nvPr/>
        </p:nvSpPr>
        <p:spPr bwMode="auto">
          <a:xfrm>
            <a:off x="2171700" y="2801459"/>
            <a:ext cx="228600" cy="2286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2" name="Oval 161"/>
          <p:cNvSpPr/>
          <p:nvPr/>
        </p:nvSpPr>
        <p:spPr bwMode="auto">
          <a:xfrm>
            <a:off x="1654121" y="2343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3" name="Oval 162"/>
          <p:cNvSpPr/>
          <p:nvPr/>
        </p:nvSpPr>
        <p:spPr bwMode="auto">
          <a:xfrm>
            <a:off x="11430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4" name="Oval 163"/>
          <p:cNvSpPr/>
          <p:nvPr/>
        </p:nvSpPr>
        <p:spPr bwMode="auto">
          <a:xfrm>
            <a:off x="2171700" y="28003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65" name="Straight Arrow Connector 164"/>
          <p:cNvCxnSpPr>
            <a:stCxn id="162" idx="4"/>
            <a:endCxn id="163" idx="7"/>
          </p:cNvCxnSpPr>
          <p:nvPr/>
        </p:nvCxnSpPr>
        <p:spPr bwMode="auto">
          <a:xfrm flipH="1">
            <a:off x="1338122" y="2571750"/>
            <a:ext cx="430299"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66" name="Straight Arrow Connector 165"/>
          <p:cNvCxnSpPr>
            <a:stCxn id="162" idx="4"/>
            <a:endCxn id="164" idx="1"/>
          </p:cNvCxnSpPr>
          <p:nvPr/>
        </p:nvCxnSpPr>
        <p:spPr bwMode="auto">
          <a:xfrm>
            <a:off x="1768421" y="2571750"/>
            <a:ext cx="436757"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67" name="Oval 166"/>
          <p:cNvSpPr/>
          <p:nvPr/>
        </p:nvSpPr>
        <p:spPr bwMode="auto">
          <a:xfrm>
            <a:off x="1659584"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8" name="Oval 167"/>
          <p:cNvSpPr/>
          <p:nvPr/>
        </p:nvSpPr>
        <p:spPr bwMode="auto">
          <a:xfrm>
            <a:off x="2743200" y="3257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69" name="Straight Arrow Connector 168"/>
          <p:cNvCxnSpPr>
            <a:stCxn id="164" idx="4"/>
            <a:endCxn id="167" idx="7"/>
          </p:cNvCxnSpPr>
          <p:nvPr/>
        </p:nvCxnSpPr>
        <p:spPr bwMode="auto">
          <a:xfrm flipH="1">
            <a:off x="1854706" y="3028950"/>
            <a:ext cx="431294"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70" name="Straight Arrow Connector 169"/>
          <p:cNvCxnSpPr>
            <a:stCxn id="164" idx="4"/>
            <a:endCxn id="168" idx="1"/>
          </p:cNvCxnSpPr>
          <p:nvPr/>
        </p:nvCxnSpPr>
        <p:spPr bwMode="auto">
          <a:xfrm>
            <a:off x="2286000" y="3028950"/>
            <a:ext cx="4906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71" name="Oval 170"/>
          <p:cNvSpPr/>
          <p:nvPr/>
        </p:nvSpPr>
        <p:spPr bwMode="auto">
          <a:xfrm>
            <a:off x="14309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2" name="Oval 171"/>
          <p:cNvSpPr/>
          <p:nvPr/>
        </p:nvSpPr>
        <p:spPr bwMode="auto">
          <a:xfrm>
            <a:off x="1888184" y="3727342"/>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73" name="Straight Arrow Connector 172"/>
          <p:cNvCxnSpPr>
            <a:stCxn id="167" idx="4"/>
            <a:endCxn id="171" idx="7"/>
          </p:cNvCxnSpPr>
          <p:nvPr/>
        </p:nvCxnSpPr>
        <p:spPr bwMode="auto">
          <a:xfrm flipH="1">
            <a:off x="1626106"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74" name="Straight Arrow Connector 173"/>
          <p:cNvCxnSpPr>
            <a:stCxn id="167" idx="4"/>
            <a:endCxn id="172" idx="1"/>
          </p:cNvCxnSpPr>
          <p:nvPr/>
        </p:nvCxnSpPr>
        <p:spPr bwMode="auto">
          <a:xfrm>
            <a:off x="1773884" y="3486150"/>
            <a:ext cx="147778" cy="274670"/>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75" name="Oval 174"/>
          <p:cNvSpPr/>
          <p:nvPr/>
        </p:nvSpPr>
        <p:spPr bwMode="auto">
          <a:xfrm>
            <a:off x="1672296"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6" name="Oval 175"/>
          <p:cNvSpPr/>
          <p:nvPr/>
        </p:nvSpPr>
        <p:spPr bwMode="auto">
          <a:xfrm>
            <a:off x="2113672" y="4191331"/>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77" name="Straight Arrow Connector 176"/>
          <p:cNvCxnSpPr>
            <a:stCxn id="172" idx="4"/>
            <a:endCxn id="175" idx="7"/>
          </p:cNvCxnSpPr>
          <p:nvPr/>
        </p:nvCxnSpPr>
        <p:spPr bwMode="auto">
          <a:xfrm flipH="1">
            <a:off x="1867418" y="3955942"/>
            <a:ext cx="1350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78" name="Straight Arrow Connector 177"/>
          <p:cNvCxnSpPr>
            <a:stCxn id="172" idx="4"/>
            <a:endCxn id="176" idx="1"/>
          </p:cNvCxnSpPr>
          <p:nvPr/>
        </p:nvCxnSpPr>
        <p:spPr bwMode="auto">
          <a:xfrm>
            <a:off x="2002484" y="3955942"/>
            <a:ext cx="144666"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79" name="Regular Pentagon 178"/>
          <p:cNvSpPr/>
          <p:nvPr/>
        </p:nvSpPr>
        <p:spPr bwMode="auto">
          <a:xfrm>
            <a:off x="1028700" y="29146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A</a:t>
            </a:r>
            <a:endParaRPr kumimoji="1" lang="en-US" sz="1100" b="0" i="0" u="none" strike="noStrike" cap="none" normalizeH="0" baseline="0" dirty="0">
              <a:ln>
                <a:noFill/>
              </a:ln>
              <a:solidFill>
                <a:srgbClr val="003366"/>
              </a:solidFill>
              <a:effectLst/>
              <a:latin typeface="Verdana" pitchFamily="45" charset="0"/>
            </a:endParaRPr>
          </a:p>
        </p:txBody>
      </p:sp>
      <p:sp>
        <p:nvSpPr>
          <p:cNvPr id="180" name="Regular Pentagon 179"/>
          <p:cNvSpPr/>
          <p:nvPr/>
        </p:nvSpPr>
        <p:spPr bwMode="auto">
          <a:xfrm>
            <a:off x="1339795" y="386334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D</a:t>
            </a:r>
            <a:endParaRPr kumimoji="1" lang="en-US" sz="1100" b="0" i="0" u="none" strike="noStrike" cap="none" normalizeH="0" baseline="0" dirty="0">
              <a:ln>
                <a:noFill/>
              </a:ln>
              <a:solidFill>
                <a:srgbClr val="003366"/>
              </a:solidFill>
              <a:effectLst/>
              <a:latin typeface="Verdana" pitchFamily="45" charset="0"/>
            </a:endParaRPr>
          </a:p>
        </p:txBody>
      </p:sp>
      <p:sp>
        <p:nvSpPr>
          <p:cNvPr id="181" name="Regular Pentagon 180"/>
          <p:cNvSpPr/>
          <p:nvPr/>
        </p:nvSpPr>
        <p:spPr bwMode="auto">
          <a:xfrm>
            <a:off x="1143000" y="3865495"/>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C</a:t>
            </a:r>
            <a:endParaRPr kumimoji="1" lang="en-US" sz="1100" b="0" i="0" u="none" strike="noStrike" cap="none" normalizeH="0" baseline="0" dirty="0">
              <a:ln>
                <a:noFill/>
              </a:ln>
              <a:solidFill>
                <a:srgbClr val="003366"/>
              </a:solidFill>
              <a:effectLst/>
              <a:latin typeface="Verdana" pitchFamily="45" charset="0"/>
            </a:endParaRPr>
          </a:p>
        </p:txBody>
      </p:sp>
      <p:sp>
        <p:nvSpPr>
          <p:cNvPr id="182" name="Oval 181"/>
          <p:cNvSpPr/>
          <p:nvPr/>
        </p:nvSpPr>
        <p:spPr bwMode="auto">
          <a:xfrm>
            <a:off x="25146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83" name="Oval 182"/>
          <p:cNvSpPr/>
          <p:nvPr/>
        </p:nvSpPr>
        <p:spPr bwMode="auto">
          <a:xfrm>
            <a:off x="2971800" y="37215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84" name="Straight Arrow Connector 183"/>
          <p:cNvCxnSpPr>
            <a:stCxn id="168" idx="4"/>
            <a:endCxn id="182" idx="7"/>
          </p:cNvCxnSpPr>
          <p:nvPr/>
        </p:nvCxnSpPr>
        <p:spPr bwMode="auto">
          <a:xfrm flipH="1">
            <a:off x="2709722"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85" name="Straight Arrow Connector 184"/>
          <p:cNvCxnSpPr>
            <a:stCxn id="168" idx="4"/>
            <a:endCxn id="183" idx="1"/>
          </p:cNvCxnSpPr>
          <p:nvPr/>
        </p:nvCxnSpPr>
        <p:spPr bwMode="auto">
          <a:xfrm>
            <a:off x="2857500" y="3486150"/>
            <a:ext cx="147778" cy="268867"/>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86" name="Regular Pentagon 185"/>
          <p:cNvSpPr/>
          <p:nvPr/>
        </p:nvSpPr>
        <p:spPr bwMode="auto">
          <a:xfrm>
            <a:off x="2428875" y="38671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B</a:t>
            </a:r>
            <a:endParaRPr kumimoji="1" lang="en-US" sz="1100" b="0" i="0" u="none" strike="noStrike" cap="none" normalizeH="0" baseline="0" dirty="0">
              <a:ln>
                <a:noFill/>
              </a:ln>
              <a:solidFill>
                <a:srgbClr val="003366"/>
              </a:solidFill>
              <a:effectLst/>
              <a:latin typeface="Verdana" pitchFamily="45" charset="0"/>
            </a:endParaRPr>
          </a:p>
        </p:txBody>
      </p:sp>
      <p:sp>
        <p:nvSpPr>
          <p:cNvPr id="187" name="Oval 186"/>
          <p:cNvSpPr/>
          <p:nvPr/>
        </p:nvSpPr>
        <p:spPr bwMode="auto">
          <a:xfrm>
            <a:off x="27432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88" name="Oval 187"/>
          <p:cNvSpPr/>
          <p:nvPr/>
        </p:nvSpPr>
        <p:spPr bwMode="auto">
          <a:xfrm>
            <a:off x="3200400" y="4178739"/>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89" name="Straight Arrow Connector 188"/>
          <p:cNvCxnSpPr>
            <a:stCxn id="183" idx="4"/>
            <a:endCxn id="187" idx="7"/>
          </p:cNvCxnSpPr>
          <p:nvPr/>
        </p:nvCxnSpPr>
        <p:spPr bwMode="auto">
          <a:xfrm flipH="1">
            <a:off x="2938322"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90" name="Straight Arrow Connector 189"/>
          <p:cNvCxnSpPr>
            <a:stCxn id="183" idx="4"/>
            <a:endCxn id="188" idx="1"/>
          </p:cNvCxnSpPr>
          <p:nvPr/>
        </p:nvCxnSpPr>
        <p:spPr bwMode="auto">
          <a:xfrm>
            <a:off x="3086100" y="3950139"/>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91" name="Oval 190"/>
          <p:cNvSpPr/>
          <p:nvPr/>
        </p:nvSpPr>
        <p:spPr bwMode="auto">
          <a:xfrm>
            <a:off x="1462011"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92" name="Oval 191"/>
          <p:cNvSpPr/>
          <p:nvPr/>
        </p:nvSpPr>
        <p:spPr bwMode="auto">
          <a:xfrm>
            <a:off x="1903387" y="4653084"/>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93" name="Straight Arrow Connector 192"/>
          <p:cNvCxnSpPr>
            <a:stCxn id="175" idx="4"/>
            <a:endCxn id="191" idx="7"/>
          </p:cNvCxnSpPr>
          <p:nvPr/>
        </p:nvCxnSpPr>
        <p:spPr bwMode="auto">
          <a:xfrm flipH="1">
            <a:off x="1657133" y="4419931"/>
            <a:ext cx="129463"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94" name="Straight Arrow Connector 193"/>
          <p:cNvCxnSpPr>
            <a:stCxn id="175" idx="4"/>
            <a:endCxn id="192" idx="1"/>
          </p:cNvCxnSpPr>
          <p:nvPr/>
        </p:nvCxnSpPr>
        <p:spPr bwMode="auto">
          <a:xfrm>
            <a:off x="1786596" y="4419931"/>
            <a:ext cx="150269" cy="266631"/>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95" name="Regular Pentagon 194"/>
          <p:cNvSpPr/>
          <p:nvPr/>
        </p:nvSpPr>
        <p:spPr bwMode="auto">
          <a:xfrm>
            <a:off x="2657475" y="43243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G</a:t>
            </a:r>
            <a:endParaRPr kumimoji="1" lang="en-US" sz="1100" b="0" i="0" u="none" strike="noStrike" cap="none" normalizeH="0" baseline="0" dirty="0">
              <a:ln>
                <a:noFill/>
              </a:ln>
              <a:solidFill>
                <a:srgbClr val="003366"/>
              </a:solidFill>
              <a:effectLst/>
              <a:latin typeface="Verdana" pitchFamily="45" charset="0"/>
            </a:endParaRPr>
          </a:p>
        </p:txBody>
      </p:sp>
      <p:sp>
        <p:nvSpPr>
          <p:cNvPr id="196" name="Regular Pentagon 195"/>
          <p:cNvSpPr/>
          <p:nvPr/>
        </p:nvSpPr>
        <p:spPr bwMode="auto">
          <a:xfrm>
            <a:off x="2032635" y="4327478"/>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E</a:t>
            </a:r>
            <a:endParaRPr kumimoji="1" lang="en-US" sz="1100" b="0" i="0" u="none" strike="noStrike" cap="none" normalizeH="0" baseline="0" dirty="0">
              <a:ln>
                <a:noFill/>
              </a:ln>
              <a:solidFill>
                <a:srgbClr val="003366"/>
              </a:solidFill>
              <a:effectLst/>
              <a:latin typeface="Verdana" pitchFamily="45" charset="0"/>
            </a:endParaRPr>
          </a:p>
        </p:txBody>
      </p:sp>
      <p:sp>
        <p:nvSpPr>
          <p:cNvPr id="197" name="Regular Pentagon 196"/>
          <p:cNvSpPr/>
          <p:nvPr/>
        </p:nvSpPr>
        <p:spPr bwMode="auto">
          <a:xfrm>
            <a:off x="184711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I</a:t>
            </a:r>
            <a:endParaRPr kumimoji="1" lang="en-US" sz="1100" b="0" i="0" u="none" strike="noStrike" cap="none" normalizeH="0" baseline="0" dirty="0">
              <a:ln>
                <a:noFill/>
              </a:ln>
              <a:solidFill>
                <a:srgbClr val="003366"/>
              </a:solidFill>
              <a:effectLst/>
              <a:latin typeface="Verdana" pitchFamily="45" charset="0"/>
            </a:endParaRPr>
          </a:p>
        </p:txBody>
      </p:sp>
      <p:sp>
        <p:nvSpPr>
          <p:cNvPr id="198" name="Oval 197"/>
          <p:cNvSpPr/>
          <p:nvPr/>
        </p:nvSpPr>
        <p:spPr bwMode="auto">
          <a:xfrm>
            <a:off x="29718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99" name="Oval 198"/>
          <p:cNvSpPr/>
          <p:nvPr/>
        </p:nvSpPr>
        <p:spPr bwMode="auto">
          <a:xfrm>
            <a:off x="3429000" y="46291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00" name="Straight Arrow Connector 199"/>
          <p:cNvCxnSpPr>
            <a:endCxn id="198" idx="7"/>
          </p:cNvCxnSpPr>
          <p:nvPr/>
        </p:nvCxnSpPr>
        <p:spPr bwMode="auto">
          <a:xfrm flipH="1">
            <a:off x="3166922"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201" name="Straight Arrow Connector 200"/>
          <p:cNvCxnSpPr>
            <a:endCxn id="199" idx="1"/>
          </p:cNvCxnSpPr>
          <p:nvPr/>
        </p:nvCxnSpPr>
        <p:spPr bwMode="auto">
          <a:xfrm>
            <a:off x="3314700" y="44005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202" name="Regular Pentagon 201"/>
          <p:cNvSpPr/>
          <p:nvPr/>
        </p:nvSpPr>
        <p:spPr bwMode="auto">
          <a:xfrm>
            <a:off x="28860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a:solidFill>
                  <a:srgbClr val="003366"/>
                </a:solidFill>
                <a:latin typeface="Verdana" pitchFamily="45" charset="0"/>
              </a:rPr>
              <a:t>H</a:t>
            </a:r>
            <a:endParaRPr kumimoji="1" lang="en-US" sz="1100" b="0" i="0" u="none" strike="noStrike" cap="none" normalizeH="0" baseline="0" dirty="0">
              <a:ln>
                <a:noFill/>
              </a:ln>
              <a:solidFill>
                <a:srgbClr val="003366"/>
              </a:solidFill>
              <a:effectLst/>
              <a:latin typeface="Verdana" pitchFamily="45" charset="0"/>
            </a:endParaRPr>
          </a:p>
        </p:txBody>
      </p:sp>
      <p:sp>
        <p:nvSpPr>
          <p:cNvPr id="203" name="Regular Pentagon 202"/>
          <p:cNvSpPr/>
          <p:nvPr/>
        </p:nvSpPr>
        <p:spPr bwMode="auto">
          <a:xfrm>
            <a:off x="3343275"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204" name="Regular Pentagon 203"/>
          <p:cNvSpPr/>
          <p:nvPr/>
        </p:nvSpPr>
        <p:spPr bwMode="auto">
          <a:xfrm>
            <a:off x="2686928" y="4781550"/>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dirty="0" smtClean="0">
                <a:solidFill>
                  <a:srgbClr val="003366"/>
                </a:solidFill>
                <a:latin typeface="Verdana" pitchFamily="45" charset="0"/>
              </a:rPr>
              <a:t>J</a:t>
            </a:r>
            <a:endParaRPr kumimoji="1" lang="en-US" sz="1100" b="0" i="0" u="none" strike="noStrike" cap="none" normalizeH="0" baseline="0" dirty="0">
              <a:ln>
                <a:noFill/>
              </a:ln>
              <a:solidFill>
                <a:srgbClr val="003366"/>
              </a:solidFill>
              <a:effectLst/>
              <a:latin typeface="Verdana" pitchFamily="45" charset="0"/>
            </a:endParaRPr>
          </a:p>
        </p:txBody>
      </p:sp>
      <p:sp>
        <p:nvSpPr>
          <p:cNvPr id="205" name="Regular Pentagon 204"/>
          <p:cNvSpPr/>
          <p:nvPr/>
        </p:nvSpPr>
        <p:spPr bwMode="auto">
          <a:xfrm>
            <a:off x="1371600" y="4786434"/>
            <a:ext cx="200025" cy="1905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100" b="0" i="0" u="none" strike="noStrike" cap="none" normalizeH="0" baseline="0" dirty="0" smtClean="0">
                <a:ln>
                  <a:noFill/>
                </a:ln>
                <a:solidFill>
                  <a:srgbClr val="003366"/>
                </a:solidFill>
                <a:effectLst/>
                <a:latin typeface="Verdana" pitchFamily="45" charset="0"/>
              </a:rPr>
              <a:t>F</a:t>
            </a:r>
            <a:endParaRPr kumimoji="1" lang="en-US" sz="1100" b="0" i="0" u="none" strike="noStrike" cap="none" normalizeH="0" baseline="0" dirty="0">
              <a:ln>
                <a:noFill/>
              </a:ln>
              <a:solidFill>
                <a:srgbClr val="003366"/>
              </a:solidFill>
              <a:effectLst/>
              <a:latin typeface="Verdana" pitchFamily="45" charset="0"/>
            </a:endParaRPr>
          </a:p>
        </p:txBody>
      </p:sp>
    </p:spTree>
    <p:extLst>
      <p:ext uri="{BB962C8B-B14F-4D97-AF65-F5344CB8AC3E}">
        <p14:creationId xmlns:p14="http://schemas.microsoft.com/office/powerpoint/2010/main" val="8110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6" grpId="0" animBg="1"/>
      <p:bldP spid="20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err="1" smtClean="0"/>
              <a:t>Kd</a:t>
            </a:r>
            <a:r>
              <a:rPr lang="en-US" dirty="0" smtClean="0"/>
              <a:t>-tree</a:t>
            </a:r>
            <a:endParaRPr lang="en-US" dirty="0"/>
          </a:p>
        </p:txBody>
      </p:sp>
      <p:sp>
        <p:nvSpPr>
          <p:cNvPr id="3" name="Content Placeholder 2"/>
          <p:cNvSpPr>
            <a:spLocks noGrp="1"/>
          </p:cNvSpPr>
          <p:nvPr>
            <p:ph sz="quarter" idx="10"/>
          </p:nvPr>
        </p:nvSpPr>
        <p:spPr>
          <a:xfrm>
            <a:off x="533400" y="1314450"/>
            <a:ext cx="8382000" cy="2743200"/>
          </a:xfrm>
        </p:spPr>
        <p:txBody>
          <a:bodyPr/>
          <a:lstStyle/>
          <a:p>
            <a:r>
              <a:rPr lang="en-US" sz="2000" dirty="0" smtClean="0"/>
              <a:t>Constructing a cost-optimized tree</a:t>
            </a:r>
          </a:p>
          <a:p>
            <a:pPr lvl="1">
              <a:tabLst>
                <a:tab pos="2290763" algn="l"/>
              </a:tabLst>
            </a:pPr>
            <a:r>
              <a:rPr lang="en-US" sz="1600" dirty="0" smtClean="0"/>
              <a:t>Cost(cell) =	Cost(traverse) + Probability(left hit)*Cost(left hit)+</a:t>
            </a:r>
            <a:br>
              <a:rPr lang="en-US" sz="1600" dirty="0" smtClean="0"/>
            </a:br>
            <a:r>
              <a:rPr lang="en-US" sz="1600" dirty="0" smtClean="0"/>
              <a:t>	Probability(right hit)*Cost(right hit)</a:t>
            </a:r>
            <a:endParaRPr lang="en-US" sz="1600" dirty="0"/>
          </a:p>
          <a:p>
            <a:pPr lvl="1"/>
            <a:r>
              <a:rPr lang="en-US" sz="1600" dirty="0" smtClean="0"/>
              <a:t>Isolate complexity and seek large empty spaces</a:t>
            </a:r>
          </a:p>
          <a:p>
            <a:pPr lvl="1"/>
            <a:r>
              <a:rPr lang="en-US" sz="1600" dirty="0" smtClean="0"/>
              <a:t>Deeply subdivided trees tend to be more efficient on modern hardware</a:t>
            </a:r>
          </a:p>
          <a:p>
            <a:pPr lvl="1"/>
            <a:r>
              <a:rPr lang="en-US" sz="1600" dirty="0" smtClean="0"/>
              <a:t>Profile performance for your use case</a:t>
            </a:r>
            <a:endParaRPr lang="en-US" sz="1200" dirty="0" smtClean="0"/>
          </a:p>
        </p:txBody>
      </p:sp>
      <p:sp>
        <p:nvSpPr>
          <p:cNvPr id="15" name="Slide Number Placeholder 14"/>
          <p:cNvSpPr>
            <a:spLocks noGrp="1"/>
          </p:cNvSpPr>
          <p:nvPr>
            <p:ph type="sldNum" sz="quarter" idx="11"/>
          </p:nvPr>
        </p:nvSpPr>
        <p:spPr/>
        <p:txBody>
          <a:bodyPr/>
          <a:lstStyle/>
          <a:p>
            <a:fld id="{C99FFD53-9629-4009-892B-34DB58648257}" type="slidenum">
              <a:rPr lang="en-US" smtClean="0"/>
              <a:pPr/>
              <a:t>63</a:t>
            </a:fld>
            <a:endParaRPr lang="en-US"/>
          </a:p>
        </p:txBody>
      </p:sp>
      <p:grpSp>
        <p:nvGrpSpPr>
          <p:cNvPr id="5" name="Group 4"/>
          <p:cNvGrpSpPr/>
          <p:nvPr/>
        </p:nvGrpSpPr>
        <p:grpSpPr>
          <a:xfrm>
            <a:off x="309344" y="3181350"/>
            <a:ext cx="2662456" cy="1752600"/>
            <a:chOff x="1257300" y="3181350"/>
            <a:chExt cx="2662456" cy="1752600"/>
          </a:xfrm>
        </p:grpSpPr>
        <p:sp>
          <p:nvSpPr>
            <p:cNvPr id="17" name="Rectangle 16"/>
            <p:cNvSpPr/>
            <p:nvPr/>
          </p:nvSpPr>
          <p:spPr bwMode="auto">
            <a:xfrm>
              <a:off x="1257300" y="3181350"/>
              <a:ext cx="2662456" cy="1752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9" name="Rectangle 18"/>
            <p:cNvSpPr/>
            <p:nvPr/>
          </p:nvSpPr>
          <p:spPr bwMode="auto">
            <a:xfrm>
              <a:off x="2592056" y="3181350"/>
              <a:ext cx="1327700" cy="1752600"/>
            </a:xfrm>
            <a:prstGeom prst="rect">
              <a:avLst/>
            </a:prstGeom>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Regular Pentagon 20"/>
            <p:cNvSpPr/>
            <p:nvPr/>
          </p:nvSpPr>
          <p:spPr bwMode="auto">
            <a:xfrm>
              <a:off x="3440501" y="3562957"/>
              <a:ext cx="310620"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2" name="Rectangle 21"/>
            <p:cNvSpPr/>
            <p:nvPr/>
          </p:nvSpPr>
          <p:spPr bwMode="auto">
            <a:xfrm>
              <a:off x="1257300" y="3181350"/>
              <a:ext cx="2662456" cy="17526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3" name="Straight Connector 22"/>
            <p:cNvCxnSpPr>
              <a:stCxn id="22" idx="0"/>
              <a:endCxn id="22" idx="2"/>
            </p:cNvCxnSpPr>
            <p:nvPr/>
          </p:nvCxnSpPr>
          <p:spPr bwMode="auto">
            <a:xfrm>
              <a:off x="2588528" y="3181350"/>
              <a:ext cx="0" cy="17526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8" name="Regular Pentagon 17"/>
            <p:cNvSpPr/>
            <p:nvPr/>
          </p:nvSpPr>
          <p:spPr bwMode="auto">
            <a:xfrm>
              <a:off x="1485900" y="3257550"/>
              <a:ext cx="310620"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0" name="Regular Pentagon 19"/>
            <p:cNvSpPr/>
            <p:nvPr/>
          </p:nvSpPr>
          <p:spPr bwMode="auto">
            <a:xfrm rot="2024305">
              <a:off x="1419428" y="3625521"/>
              <a:ext cx="241704" cy="213087"/>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0" name="Regular Pentagon 29"/>
            <p:cNvSpPr/>
            <p:nvPr/>
          </p:nvSpPr>
          <p:spPr bwMode="auto">
            <a:xfrm rot="20015716">
              <a:off x="1636791" y="3649964"/>
              <a:ext cx="395334"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1" name="Regular Pentagon 30"/>
            <p:cNvSpPr/>
            <p:nvPr/>
          </p:nvSpPr>
          <p:spPr bwMode="auto">
            <a:xfrm rot="2521136">
              <a:off x="1416733" y="3984900"/>
              <a:ext cx="395334"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2" name="Regular Pentagon 31"/>
            <p:cNvSpPr/>
            <p:nvPr/>
          </p:nvSpPr>
          <p:spPr bwMode="auto">
            <a:xfrm rot="1404786">
              <a:off x="1805596" y="3942871"/>
              <a:ext cx="185091"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3" name="Regular Pentagon 32"/>
            <p:cNvSpPr/>
            <p:nvPr/>
          </p:nvSpPr>
          <p:spPr bwMode="auto">
            <a:xfrm flipV="1">
              <a:off x="1303779" y="4355858"/>
              <a:ext cx="439643" cy="387591"/>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4" name="Regular Pentagon 33"/>
            <p:cNvSpPr/>
            <p:nvPr/>
          </p:nvSpPr>
          <p:spPr bwMode="auto">
            <a:xfrm rot="20366298">
              <a:off x="1770997" y="4314006"/>
              <a:ext cx="185091"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grpSp>
      <p:grpSp>
        <p:nvGrpSpPr>
          <p:cNvPr id="35" name="Group 34"/>
          <p:cNvGrpSpPr/>
          <p:nvPr/>
        </p:nvGrpSpPr>
        <p:grpSpPr>
          <a:xfrm>
            <a:off x="3184498" y="3179695"/>
            <a:ext cx="2662456" cy="1752600"/>
            <a:chOff x="1257300" y="3181350"/>
            <a:chExt cx="2662456" cy="1752600"/>
          </a:xfrm>
        </p:grpSpPr>
        <p:sp>
          <p:nvSpPr>
            <p:cNvPr id="36" name="Rectangle 35"/>
            <p:cNvSpPr/>
            <p:nvPr/>
          </p:nvSpPr>
          <p:spPr bwMode="auto">
            <a:xfrm>
              <a:off x="1257300" y="3181350"/>
              <a:ext cx="2662456" cy="1752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7" name="Rectangle 36"/>
            <p:cNvSpPr/>
            <p:nvPr/>
          </p:nvSpPr>
          <p:spPr bwMode="auto">
            <a:xfrm>
              <a:off x="2072394" y="3181350"/>
              <a:ext cx="1847362" cy="1752600"/>
            </a:xfrm>
            <a:prstGeom prst="rect">
              <a:avLst/>
            </a:prstGeom>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8" name="Regular Pentagon 37"/>
            <p:cNvSpPr/>
            <p:nvPr/>
          </p:nvSpPr>
          <p:spPr bwMode="auto">
            <a:xfrm>
              <a:off x="3440501" y="3562957"/>
              <a:ext cx="310620"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9" name="Rectangle 38"/>
            <p:cNvSpPr/>
            <p:nvPr/>
          </p:nvSpPr>
          <p:spPr bwMode="auto">
            <a:xfrm>
              <a:off x="1257300" y="3181350"/>
              <a:ext cx="2662456" cy="17526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0" name="Straight Connector 39"/>
            <p:cNvCxnSpPr/>
            <p:nvPr/>
          </p:nvCxnSpPr>
          <p:spPr bwMode="auto">
            <a:xfrm>
              <a:off x="2073302" y="3181350"/>
              <a:ext cx="0" cy="17526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41" name="Regular Pentagon 40"/>
            <p:cNvSpPr/>
            <p:nvPr/>
          </p:nvSpPr>
          <p:spPr bwMode="auto">
            <a:xfrm>
              <a:off x="1485900" y="3257550"/>
              <a:ext cx="310620"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42" name="Regular Pentagon 41"/>
            <p:cNvSpPr/>
            <p:nvPr/>
          </p:nvSpPr>
          <p:spPr bwMode="auto">
            <a:xfrm rot="2024305">
              <a:off x="1419428" y="3625521"/>
              <a:ext cx="241704" cy="213087"/>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43" name="Regular Pentagon 42"/>
            <p:cNvSpPr/>
            <p:nvPr/>
          </p:nvSpPr>
          <p:spPr bwMode="auto">
            <a:xfrm rot="20015716">
              <a:off x="1636791" y="3649964"/>
              <a:ext cx="395334"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44" name="Regular Pentagon 43"/>
            <p:cNvSpPr/>
            <p:nvPr/>
          </p:nvSpPr>
          <p:spPr bwMode="auto">
            <a:xfrm rot="2521136">
              <a:off x="1416733" y="3984900"/>
              <a:ext cx="395334"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45" name="Regular Pentagon 44"/>
            <p:cNvSpPr/>
            <p:nvPr/>
          </p:nvSpPr>
          <p:spPr bwMode="auto">
            <a:xfrm rot="1404786">
              <a:off x="1805596" y="3942871"/>
              <a:ext cx="185091"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46" name="Regular Pentagon 45"/>
            <p:cNvSpPr/>
            <p:nvPr/>
          </p:nvSpPr>
          <p:spPr bwMode="auto">
            <a:xfrm flipV="1">
              <a:off x="1303779" y="4355858"/>
              <a:ext cx="439643" cy="387591"/>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47" name="Regular Pentagon 46"/>
            <p:cNvSpPr/>
            <p:nvPr/>
          </p:nvSpPr>
          <p:spPr bwMode="auto">
            <a:xfrm rot="20366298">
              <a:off x="1770997" y="4314006"/>
              <a:ext cx="185091"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grpSp>
      <p:grpSp>
        <p:nvGrpSpPr>
          <p:cNvPr id="48" name="Group 47"/>
          <p:cNvGrpSpPr/>
          <p:nvPr/>
        </p:nvGrpSpPr>
        <p:grpSpPr>
          <a:xfrm>
            <a:off x="6057900" y="3178040"/>
            <a:ext cx="2662456" cy="1752600"/>
            <a:chOff x="1257300" y="3181350"/>
            <a:chExt cx="2662456" cy="1752600"/>
          </a:xfrm>
        </p:grpSpPr>
        <p:sp>
          <p:nvSpPr>
            <p:cNvPr id="49" name="Rectangle 48"/>
            <p:cNvSpPr/>
            <p:nvPr/>
          </p:nvSpPr>
          <p:spPr bwMode="auto">
            <a:xfrm>
              <a:off x="1257300" y="3181350"/>
              <a:ext cx="2662456" cy="17526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0" name="Rectangle 49"/>
            <p:cNvSpPr/>
            <p:nvPr/>
          </p:nvSpPr>
          <p:spPr bwMode="auto">
            <a:xfrm>
              <a:off x="1852904" y="3181350"/>
              <a:ext cx="2066852" cy="1752600"/>
            </a:xfrm>
            <a:prstGeom prst="rect">
              <a:avLst/>
            </a:prstGeom>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1" name="Regular Pentagon 50"/>
            <p:cNvSpPr/>
            <p:nvPr/>
          </p:nvSpPr>
          <p:spPr bwMode="auto">
            <a:xfrm>
              <a:off x="3440501" y="3562957"/>
              <a:ext cx="310620"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52" name="Rectangle 51"/>
            <p:cNvSpPr/>
            <p:nvPr/>
          </p:nvSpPr>
          <p:spPr bwMode="auto">
            <a:xfrm>
              <a:off x="1257300" y="3181350"/>
              <a:ext cx="2662456" cy="17526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3" name="Straight Connector 52"/>
            <p:cNvCxnSpPr/>
            <p:nvPr/>
          </p:nvCxnSpPr>
          <p:spPr bwMode="auto">
            <a:xfrm>
              <a:off x="1828800" y="3181350"/>
              <a:ext cx="0" cy="17526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54" name="Regular Pentagon 53"/>
            <p:cNvSpPr/>
            <p:nvPr/>
          </p:nvSpPr>
          <p:spPr bwMode="auto">
            <a:xfrm>
              <a:off x="1485900" y="3257550"/>
              <a:ext cx="310620"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55" name="Regular Pentagon 54"/>
            <p:cNvSpPr/>
            <p:nvPr/>
          </p:nvSpPr>
          <p:spPr bwMode="auto">
            <a:xfrm rot="2024305">
              <a:off x="1419428" y="3625521"/>
              <a:ext cx="241704" cy="213087"/>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56" name="Regular Pentagon 55"/>
            <p:cNvSpPr/>
            <p:nvPr/>
          </p:nvSpPr>
          <p:spPr bwMode="auto">
            <a:xfrm rot="20015716">
              <a:off x="1636791" y="3649964"/>
              <a:ext cx="395334"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57" name="Regular Pentagon 56"/>
            <p:cNvSpPr/>
            <p:nvPr/>
          </p:nvSpPr>
          <p:spPr bwMode="auto">
            <a:xfrm rot="2521136">
              <a:off x="1416733" y="3984900"/>
              <a:ext cx="395334"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58" name="Regular Pentagon 57"/>
            <p:cNvSpPr/>
            <p:nvPr/>
          </p:nvSpPr>
          <p:spPr bwMode="auto">
            <a:xfrm rot="1404786">
              <a:off x="1805596" y="3942871"/>
              <a:ext cx="185091"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59" name="Regular Pentagon 58"/>
            <p:cNvSpPr/>
            <p:nvPr/>
          </p:nvSpPr>
          <p:spPr bwMode="auto">
            <a:xfrm flipV="1">
              <a:off x="1303779" y="4355858"/>
              <a:ext cx="439643" cy="387591"/>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60" name="Regular Pentagon 59"/>
            <p:cNvSpPr/>
            <p:nvPr/>
          </p:nvSpPr>
          <p:spPr bwMode="auto">
            <a:xfrm rot="20366298">
              <a:off x="1770997" y="4314006"/>
              <a:ext cx="185091" cy="273844"/>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en-US" dirty="0" err="1" smtClean="0"/>
              <a:t>quadtree</a:t>
            </a:r>
            <a:r>
              <a:rPr lang="en-US" dirty="0" smtClean="0"/>
              <a:t>/</a:t>
            </a:r>
            <a:r>
              <a:rPr lang="en-US" dirty="0" err="1" smtClean="0"/>
              <a:t>octree</a:t>
            </a:r>
            <a:endParaRPr lang="en-US" dirty="0"/>
          </a:p>
        </p:txBody>
      </p:sp>
      <p:sp>
        <p:nvSpPr>
          <p:cNvPr id="3" name="Content Placeholder 2"/>
          <p:cNvSpPr>
            <a:spLocks noGrp="1"/>
          </p:cNvSpPr>
          <p:nvPr>
            <p:ph sz="quarter" idx="10"/>
          </p:nvPr>
        </p:nvSpPr>
        <p:spPr/>
        <p:txBody>
          <a:bodyPr/>
          <a:lstStyle/>
          <a:p>
            <a:pPr lvl="0"/>
            <a:r>
              <a:rPr lang="en-US" dirty="0" smtClean="0"/>
              <a:t>If desired, a </a:t>
            </a:r>
            <a:r>
              <a:rPr lang="en-US" dirty="0" err="1" smtClean="0"/>
              <a:t>quadtree</a:t>
            </a:r>
            <a:r>
              <a:rPr lang="en-US" dirty="0" smtClean="0"/>
              <a:t>/</a:t>
            </a:r>
            <a:r>
              <a:rPr lang="en-US" dirty="0" err="1" smtClean="0"/>
              <a:t>octree</a:t>
            </a:r>
            <a:r>
              <a:rPr lang="en-US" dirty="0" smtClean="0"/>
              <a:t> can be implemented via a </a:t>
            </a:r>
            <a:r>
              <a:rPr lang="en-US" dirty="0" err="1" smtClean="0"/>
              <a:t>Kd</a:t>
            </a:r>
            <a:r>
              <a:rPr lang="en-US" dirty="0" smtClean="0"/>
              <a:t>-tree</a:t>
            </a:r>
          </a:p>
          <a:p>
            <a:pPr lvl="0"/>
            <a:endParaRPr lang="en-US" dirty="0" smtClean="0"/>
          </a:p>
          <a:p>
            <a:pPr lvl="0"/>
            <a:endParaRPr lang="en-US" dirty="0" smtClean="0"/>
          </a:p>
          <a:p>
            <a:pPr lvl="0"/>
            <a:endParaRPr lang="en-US" dirty="0" smtClean="0"/>
          </a:p>
          <a:p>
            <a:pPr lvl="0"/>
            <a:endParaRPr lang="en-US" dirty="0" smtClean="0"/>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A</a:t>
            </a:r>
            <a:endParaRPr kumimoji="1" lang="en-US" sz="2000" b="0" i="0" u="none" strike="noStrike" cap="none" normalizeH="0" baseline="0" dirty="0">
              <a:ln>
                <a:noFill/>
              </a:ln>
              <a:solidFill>
                <a:srgbClr val="003366"/>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C</a:t>
            </a:r>
            <a:endParaRPr kumimoji="1" lang="en-US" sz="2000" b="0" i="0" u="none" strike="noStrike" cap="none" normalizeH="0" baseline="0" dirty="0">
              <a:ln>
                <a:noFill/>
              </a:ln>
              <a:solidFill>
                <a:srgbClr val="003366"/>
              </a:solidFill>
              <a:effectLst/>
              <a:latin typeface="Verdana" pitchFamily="45" charset="0"/>
            </a:endParaRPr>
          </a:p>
        </p:txBody>
      </p:sp>
      <p:sp>
        <p:nvSpPr>
          <p:cNvPr id="15" name="Regular Pentagon 14"/>
          <p:cNvSpPr/>
          <p:nvPr/>
        </p:nvSpPr>
        <p:spPr bwMode="auto">
          <a:xfrm>
            <a:off x="54102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rgbClr val="003366"/>
                </a:solidFill>
                <a:effectLst/>
                <a:latin typeface="Verdana" pitchFamily="45" charset="0"/>
              </a:rPr>
              <a:t>B</a:t>
            </a:r>
            <a:endParaRPr kumimoji="1" lang="en-US" sz="2000" b="0" i="0" u="none" strike="noStrike" cap="none" normalizeH="0" baseline="0" dirty="0">
              <a:ln>
                <a:noFill/>
              </a:ln>
              <a:solidFill>
                <a:srgbClr val="003366"/>
              </a:solidFill>
              <a:effectLst/>
              <a:latin typeface="Verdana" pitchFamily="45" charset="0"/>
            </a:endParaRPr>
          </a:p>
        </p:txBody>
      </p:sp>
      <p:cxnSp>
        <p:nvCxnSpPr>
          <p:cNvPr id="18" name="Straight Connector 17"/>
          <p:cNvCxnSpPr/>
          <p:nvPr/>
        </p:nvCxnSpPr>
        <p:spPr bwMode="auto">
          <a:xfrm flipV="1">
            <a:off x="4343400" y="-171450"/>
            <a:ext cx="0" cy="556260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bwMode="auto">
          <a:xfrm>
            <a:off x="4343400" y="33337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bwMode="auto">
          <a:xfrm>
            <a:off x="-838200" y="3333750"/>
            <a:ext cx="5181600" cy="0"/>
          </a:xfrm>
          <a:prstGeom prst="line">
            <a:avLst/>
          </a:prstGeom>
          <a:ln w="0">
            <a:solidFill>
              <a:schemeClr val="tx1">
                <a:lumMod val="65000"/>
              </a:schemeClr>
            </a:solidFill>
            <a:headEnd type="none" w="med" len="med"/>
            <a:tailEnd type="none"/>
          </a:ln>
        </p:spPr>
        <p:style>
          <a:lnRef idx="2">
            <a:schemeClr val="accent6"/>
          </a:lnRef>
          <a:fillRef idx="0">
            <a:schemeClr val="accent6"/>
          </a:fillRef>
          <a:effectRef idx="1">
            <a:schemeClr val="accent6"/>
          </a:effectRef>
          <a:fontRef idx="minor">
            <a:schemeClr val="tx1"/>
          </a:fontRef>
        </p:style>
      </p:cxnSp>
      <p:sp>
        <p:nvSpPr>
          <p:cNvPr id="19" name="Oval 18"/>
          <p:cNvSpPr/>
          <p:nvPr/>
        </p:nvSpPr>
        <p:spPr bwMode="auto">
          <a:xfrm>
            <a:off x="838200" y="24955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 name="Oval 19"/>
          <p:cNvSpPr/>
          <p:nvPr/>
        </p:nvSpPr>
        <p:spPr bwMode="auto">
          <a:xfrm>
            <a:off x="457200" y="29527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Oval 20"/>
          <p:cNvSpPr/>
          <p:nvPr/>
        </p:nvSpPr>
        <p:spPr bwMode="auto">
          <a:xfrm>
            <a:off x="1219200" y="29527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2" name="Straight Arrow Connector 21"/>
          <p:cNvCxnSpPr>
            <a:stCxn id="19" idx="4"/>
            <a:endCxn id="20" idx="7"/>
          </p:cNvCxnSpPr>
          <p:nvPr/>
        </p:nvCxnSpPr>
        <p:spPr bwMode="auto">
          <a:xfrm flipH="1">
            <a:off x="652322" y="2724150"/>
            <a:ext cx="3001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23" name="Straight Arrow Connector 22"/>
          <p:cNvCxnSpPr>
            <a:stCxn id="19" idx="4"/>
            <a:endCxn id="21" idx="1"/>
          </p:cNvCxnSpPr>
          <p:nvPr/>
        </p:nvCxnSpPr>
        <p:spPr bwMode="auto">
          <a:xfrm>
            <a:off x="952500" y="2724150"/>
            <a:ext cx="3001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24" name="Oval 23"/>
          <p:cNvSpPr/>
          <p:nvPr/>
        </p:nvSpPr>
        <p:spPr bwMode="auto">
          <a:xfrm>
            <a:off x="990600" y="34099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Oval 24"/>
          <p:cNvSpPr/>
          <p:nvPr/>
        </p:nvSpPr>
        <p:spPr bwMode="auto">
          <a:xfrm>
            <a:off x="1447800" y="34099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6" name="Straight Arrow Connector 25"/>
          <p:cNvCxnSpPr>
            <a:stCxn id="21" idx="4"/>
            <a:endCxn id="24" idx="7"/>
          </p:cNvCxnSpPr>
          <p:nvPr/>
        </p:nvCxnSpPr>
        <p:spPr bwMode="auto">
          <a:xfrm flipH="1">
            <a:off x="1185722" y="31813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27" name="Straight Arrow Connector 26"/>
          <p:cNvCxnSpPr>
            <a:stCxn id="21" idx="4"/>
            <a:endCxn id="25" idx="1"/>
          </p:cNvCxnSpPr>
          <p:nvPr/>
        </p:nvCxnSpPr>
        <p:spPr bwMode="auto">
          <a:xfrm>
            <a:off x="1333500" y="31813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31" name="Oval 30"/>
          <p:cNvSpPr/>
          <p:nvPr/>
        </p:nvSpPr>
        <p:spPr bwMode="auto">
          <a:xfrm>
            <a:off x="228600" y="34099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2" name="Oval 31"/>
          <p:cNvSpPr/>
          <p:nvPr/>
        </p:nvSpPr>
        <p:spPr bwMode="auto">
          <a:xfrm>
            <a:off x="685800" y="34099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3" name="Straight Arrow Connector 32"/>
          <p:cNvCxnSpPr>
            <a:stCxn id="20" idx="4"/>
            <a:endCxn id="31" idx="7"/>
          </p:cNvCxnSpPr>
          <p:nvPr/>
        </p:nvCxnSpPr>
        <p:spPr bwMode="auto">
          <a:xfrm flipH="1">
            <a:off x="423722" y="31813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34" name="Straight Arrow Connector 33"/>
          <p:cNvCxnSpPr>
            <a:stCxn id="20" idx="4"/>
            <a:endCxn id="32" idx="1"/>
          </p:cNvCxnSpPr>
          <p:nvPr/>
        </p:nvCxnSpPr>
        <p:spPr bwMode="auto">
          <a:xfrm>
            <a:off x="571500" y="31813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28" name="Slide Number Placeholder 27"/>
          <p:cNvSpPr>
            <a:spLocks noGrp="1"/>
          </p:cNvSpPr>
          <p:nvPr>
            <p:ph type="sldNum" sz="quarter" idx="11"/>
          </p:nvPr>
        </p:nvSpPr>
        <p:spPr/>
        <p:txBody>
          <a:bodyPr/>
          <a:lstStyle/>
          <a:p>
            <a:fld id="{C99FFD53-9629-4009-892B-34DB58648257}" type="slidenum">
              <a:rPr lang="en-US" smtClean="0"/>
              <a:pPr/>
              <a:t>64</a:t>
            </a:fld>
            <a:endParaRPr lang="en-US"/>
          </a:p>
        </p:txBody>
      </p:sp>
    </p:spTree>
    <p:extLst>
      <p:ext uri="{BB962C8B-B14F-4D97-AF65-F5344CB8AC3E}">
        <p14:creationId xmlns:p14="http://schemas.microsoft.com/office/powerpoint/2010/main" val="6880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P spid="31" grpId="0" animBg="1"/>
      <p:bldP spid="3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Problems with hierarchical subdivision</a:t>
            </a:r>
            <a:endParaRPr lang="en-US" sz="2800" dirty="0"/>
          </a:p>
        </p:txBody>
      </p:sp>
      <p:sp>
        <p:nvSpPr>
          <p:cNvPr id="3" name="Content Placeholder 2"/>
          <p:cNvSpPr>
            <a:spLocks noGrp="1"/>
          </p:cNvSpPr>
          <p:nvPr>
            <p:ph sz="quarter" idx="10"/>
          </p:nvPr>
        </p:nvSpPr>
        <p:spPr/>
        <p:txBody>
          <a:bodyPr/>
          <a:lstStyle/>
          <a:p>
            <a:r>
              <a:rPr lang="en-US" dirty="0" smtClean="0"/>
              <a:t>Not suitable for dynamic/moving objects</a:t>
            </a:r>
          </a:p>
        </p:txBody>
      </p:sp>
      <p:sp>
        <p:nvSpPr>
          <p:cNvPr id="4" name="Slide Number Placeholder 3"/>
          <p:cNvSpPr>
            <a:spLocks noGrp="1"/>
          </p:cNvSpPr>
          <p:nvPr>
            <p:ph type="sldNum" sz="quarter" idx="11"/>
          </p:nvPr>
        </p:nvSpPr>
        <p:spPr/>
        <p:txBody>
          <a:bodyPr/>
          <a:lstStyle/>
          <a:p>
            <a:fld id="{C99FFD53-9629-4009-892B-34DB58648257}"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cache considerations</a:t>
            </a:r>
            <a:endParaRPr lang="en-US" dirty="0"/>
          </a:p>
        </p:txBody>
      </p:sp>
      <p:sp>
        <p:nvSpPr>
          <p:cNvPr id="3" name="Content Placeholder 2"/>
          <p:cNvSpPr>
            <a:spLocks noGrp="1"/>
          </p:cNvSpPr>
          <p:nvPr>
            <p:ph sz="quarter" idx="10"/>
          </p:nvPr>
        </p:nvSpPr>
        <p:spPr/>
        <p:txBody>
          <a:bodyPr/>
          <a:lstStyle/>
          <a:p>
            <a:r>
              <a:rPr lang="en-US" sz="2400" dirty="0" smtClean="0"/>
              <a:t>Typically 3-4 classes of system memory</a:t>
            </a:r>
          </a:p>
          <a:p>
            <a:pPr lvl="1"/>
            <a:r>
              <a:rPr lang="en-US" sz="2000" dirty="0" smtClean="0"/>
              <a:t>L1 cache</a:t>
            </a:r>
          </a:p>
          <a:p>
            <a:pPr lvl="1"/>
            <a:r>
              <a:rPr lang="en-US" sz="2000" dirty="0" smtClean="0"/>
              <a:t>L2 cache</a:t>
            </a:r>
          </a:p>
          <a:p>
            <a:pPr lvl="1"/>
            <a:r>
              <a:rPr lang="en-US" sz="2000" dirty="0" smtClean="0"/>
              <a:t>L3 cache</a:t>
            </a:r>
          </a:p>
          <a:p>
            <a:pPr lvl="1"/>
            <a:r>
              <a:rPr lang="en-US" sz="2000" dirty="0" smtClean="0"/>
              <a:t>Main memory</a:t>
            </a:r>
          </a:p>
          <a:p>
            <a:r>
              <a:rPr lang="en-US" sz="2400" dirty="0" smtClean="0"/>
              <a:t>Penalty to access to main memory w/cache miss</a:t>
            </a:r>
          </a:p>
          <a:p>
            <a:pPr lvl="1"/>
            <a:r>
              <a:rPr lang="en-US" sz="2000" dirty="0" smtClean="0"/>
              <a:t>50-200 clock cycles vs. 1-2 cycles for L1 cache hit</a:t>
            </a:r>
          </a:p>
          <a:p>
            <a:r>
              <a:rPr lang="en-US" sz="2400" dirty="0" smtClean="0"/>
              <a:t>Desirable to minimize occurrence of cache miss</a:t>
            </a:r>
          </a:p>
          <a:p>
            <a:pPr lvl="1"/>
            <a:endParaRPr lang="en-US" sz="2000"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cache considerations</a:t>
            </a:r>
            <a:endParaRPr lang="en-US" dirty="0"/>
          </a:p>
        </p:txBody>
      </p:sp>
      <p:sp>
        <p:nvSpPr>
          <p:cNvPr id="3" name="Content Placeholder 2"/>
          <p:cNvSpPr>
            <a:spLocks noGrp="1"/>
          </p:cNvSpPr>
          <p:nvPr>
            <p:ph sz="quarter" idx="10"/>
          </p:nvPr>
        </p:nvSpPr>
        <p:spPr/>
        <p:txBody>
          <a:bodyPr/>
          <a:lstStyle/>
          <a:p>
            <a:r>
              <a:rPr lang="en-US" sz="2400" dirty="0" smtClean="0"/>
              <a:t>Cache memory population</a:t>
            </a:r>
          </a:p>
          <a:p>
            <a:pPr lvl="1"/>
            <a:r>
              <a:rPr lang="en-US" sz="2000" dirty="0" smtClean="0"/>
              <a:t>Cache lines on modern hardware are usually 32 or 64 bytes</a:t>
            </a:r>
          </a:p>
          <a:p>
            <a:pPr lvl="1"/>
            <a:endParaRPr lang="en-US" sz="2000"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67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75070358"/>
              </p:ext>
            </p:extLst>
          </p:nvPr>
        </p:nvGraphicFramePr>
        <p:xfrm>
          <a:off x="1524000" y="2774950"/>
          <a:ext cx="6035040" cy="2133600"/>
        </p:xfrm>
        <a:graphic>
          <a:graphicData uri="http://schemas.openxmlformats.org/drawingml/2006/table">
            <a:tbl>
              <a:tblPr firstRow="1" bandRow="1">
                <a:tableStyleId>{16D9F66E-5EB9-4882-86FB-DCBF35E3C3E4}</a:tableStyleId>
              </a:tblPr>
              <a:tblGrid>
                <a:gridCol w="3017520"/>
                <a:gridCol w="3017520"/>
              </a:tblGrid>
              <a:tr h="274320">
                <a:tc>
                  <a:txBody>
                    <a:bodyPr/>
                    <a:lstStyle/>
                    <a:p>
                      <a:r>
                        <a:rPr lang="en-US" sz="1400" dirty="0" smtClean="0">
                          <a:solidFill>
                            <a:srgbClr val="000000"/>
                          </a:solidFill>
                        </a:rPr>
                        <a:t>Chipset/Processor</a:t>
                      </a:r>
                      <a:endParaRPr lang="en-US" sz="1400" dirty="0">
                        <a:solidFill>
                          <a:srgbClr val="000000"/>
                        </a:solidFill>
                      </a:endParaRPr>
                    </a:p>
                  </a:txBody>
                  <a:tcPr/>
                </a:tc>
                <a:tc>
                  <a:txBody>
                    <a:bodyPr/>
                    <a:lstStyle/>
                    <a:p>
                      <a:r>
                        <a:rPr lang="en-US" sz="1400" dirty="0" smtClean="0">
                          <a:solidFill>
                            <a:srgbClr val="000000"/>
                          </a:solidFill>
                        </a:rPr>
                        <a:t>L1 Data Cache Line Size</a:t>
                      </a:r>
                      <a:endParaRPr lang="en-US" sz="1400" dirty="0">
                        <a:solidFill>
                          <a:srgbClr val="000000"/>
                        </a:solidFill>
                      </a:endParaRPr>
                    </a:p>
                  </a:txBody>
                  <a:tcPr/>
                </a:tc>
              </a:tr>
              <a:tr h="274320">
                <a:tc>
                  <a:txBody>
                    <a:bodyPr/>
                    <a:lstStyle/>
                    <a:p>
                      <a:r>
                        <a:rPr lang="en-US" sz="1400" dirty="0" smtClean="0">
                          <a:solidFill>
                            <a:srgbClr val="000000"/>
                          </a:solidFill>
                        </a:rPr>
                        <a:t>Intel </a:t>
                      </a:r>
                      <a:r>
                        <a:rPr lang="en-US" sz="1400" baseline="0" dirty="0" smtClean="0">
                          <a:solidFill>
                            <a:srgbClr val="000000"/>
                          </a:solidFill>
                        </a:rPr>
                        <a:t>i7</a:t>
                      </a:r>
                      <a:endParaRPr lang="en-US" sz="1400" dirty="0">
                        <a:solidFill>
                          <a:srgbClr val="000000"/>
                        </a:solidFill>
                      </a:endParaRPr>
                    </a:p>
                  </a:txBody>
                  <a:tcPr/>
                </a:tc>
                <a:tc>
                  <a:txBody>
                    <a:bodyPr/>
                    <a:lstStyle/>
                    <a:p>
                      <a:r>
                        <a:rPr lang="en-US" sz="1400" dirty="0" smtClean="0">
                          <a:solidFill>
                            <a:srgbClr val="000000"/>
                          </a:solidFill>
                        </a:rPr>
                        <a:t>64 bytes</a:t>
                      </a:r>
                      <a:endParaRPr lang="en-US" sz="1400" dirty="0">
                        <a:solidFill>
                          <a:srgbClr val="000000"/>
                        </a:solidFill>
                      </a:endParaRPr>
                    </a:p>
                  </a:txBody>
                  <a:tcPr/>
                </a:tc>
              </a:tr>
              <a:tr h="274320">
                <a:tc>
                  <a:txBody>
                    <a:bodyPr/>
                    <a:lstStyle/>
                    <a:p>
                      <a:r>
                        <a:rPr lang="en-US" sz="1400" dirty="0" smtClean="0">
                          <a:solidFill>
                            <a:srgbClr val="000000"/>
                          </a:solidFill>
                        </a:rPr>
                        <a:t>Intel Atom</a:t>
                      </a:r>
                      <a:endParaRPr lang="en-US" sz="1400" dirty="0">
                        <a:solidFill>
                          <a:srgbClr val="000000"/>
                        </a:solidFill>
                      </a:endParaRPr>
                    </a:p>
                  </a:txBody>
                  <a:tcPr/>
                </a:tc>
                <a:tc>
                  <a:txBody>
                    <a:bodyPr/>
                    <a:lstStyle/>
                    <a:p>
                      <a:r>
                        <a:rPr lang="en-US" sz="1400" dirty="0" smtClean="0">
                          <a:solidFill>
                            <a:srgbClr val="000000"/>
                          </a:solidFill>
                        </a:rPr>
                        <a:t>64 bytes</a:t>
                      </a:r>
                      <a:endParaRPr lang="en-US" sz="1400" dirty="0">
                        <a:solidFill>
                          <a:srgbClr val="000000"/>
                        </a:solidFill>
                      </a:endParaRPr>
                    </a:p>
                  </a:txBody>
                  <a:tcPr/>
                </a:tc>
              </a:tr>
              <a:tr h="274320">
                <a:tc>
                  <a:txBody>
                    <a:bodyPr/>
                    <a:lstStyle/>
                    <a:p>
                      <a:r>
                        <a:rPr lang="en-US" sz="1400" dirty="0" smtClean="0">
                          <a:solidFill>
                            <a:srgbClr val="000000"/>
                          </a:solidFill>
                        </a:rPr>
                        <a:t>AMD</a:t>
                      </a:r>
                      <a:r>
                        <a:rPr lang="en-US" sz="1400" baseline="0" dirty="0" smtClean="0">
                          <a:solidFill>
                            <a:srgbClr val="000000"/>
                          </a:solidFill>
                        </a:rPr>
                        <a:t> Athlon 64</a:t>
                      </a:r>
                      <a:endParaRPr lang="en-US" sz="1400" dirty="0">
                        <a:solidFill>
                          <a:srgbClr val="000000"/>
                        </a:solidFill>
                      </a:endParaRPr>
                    </a:p>
                  </a:txBody>
                  <a:tcPr/>
                </a:tc>
                <a:tc>
                  <a:txBody>
                    <a:bodyPr/>
                    <a:lstStyle/>
                    <a:p>
                      <a:r>
                        <a:rPr lang="en-US" sz="1400" dirty="0" smtClean="0">
                          <a:solidFill>
                            <a:srgbClr val="000000"/>
                          </a:solidFill>
                        </a:rPr>
                        <a:t>64 bytes</a:t>
                      </a:r>
                      <a:endParaRPr lang="en-US" sz="1400" dirty="0">
                        <a:solidFill>
                          <a:srgbClr val="000000"/>
                        </a:solidFill>
                      </a:endParaRPr>
                    </a:p>
                  </a:txBody>
                  <a:tcPr/>
                </a:tc>
              </a:tr>
              <a:tr h="274320">
                <a:tc>
                  <a:txBody>
                    <a:bodyPr/>
                    <a:lstStyle/>
                    <a:p>
                      <a:r>
                        <a:rPr lang="en-US" sz="1400" dirty="0" smtClean="0">
                          <a:solidFill>
                            <a:srgbClr val="000000"/>
                          </a:solidFill>
                        </a:rPr>
                        <a:t>AMD Jaguar (Xbox One/PS4)</a:t>
                      </a:r>
                      <a:endParaRPr lang="en-US" sz="1400" dirty="0">
                        <a:solidFill>
                          <a:srgbClr val="000000"/>
                        </a:solidFill>
                      </a:endParaRPr>
                    </a:p>
                  </a:txBody>
                  <a:tcPr/>
                </a:tc>
                <a:tc>
                  <a:txBody>
                    <a:bodyPr/>
                    <a:lstStyle/>
                    <a:p>
                      <a:r>
                        <a:rPr lang="en-US" sz="1400" dirty="0" smtClean="0">
                          <a:solidFill>
                            <a:srgbClr val="000000"/>
                          </a:solidFill>
                        </a:rPr>
                        <a:t>64 bytes</a:t>
                      </a:r>
                      <a:endParaRPr lang="en-US" sz="1400" dirty="0">
                        <a:solidFill>
                          <a:srgbClr val="000000"/>
                        </a:solidFill>
                      </a:endParaRPr>
                    </a:p>
                  </a:txBody>
                  <a:tcPr/>
                </a:tc>
              </a:tr>
              <a:tr h="274320">
                <a:tc>
                  <a:txBody>
                    <a:bodyPr/>
                    <a:lstStyle/>
                    <a:p>
                      <a:r>
                        <a:rPr lang="en-US" sz="1400" dirty="0" smtClean="0">
                          <a:solidFill>
                            <a:srgbClr val="000000"/>
                          </a:solidFill>
                        </a:rPr>
                        <a:t>ARM Cortex</a:t>
                      </a:r>
                      <a:r>
                        <a:rPr lang="en-US" sz="1400" baseline="0" dirty="0" smtClean="0">
                          <a:solidFill>
                            <a:srgbClr val="000000"/>
                          </a:solidFill>
                        </a:rPr>
                        <a:t> </a:t>
                      </a:r>
                      <a:r>
                        <a:rPr lang="en-US" sz="1400" dirty="0" smtClean="0">
                          <a:solidFill>
                            <a:srgbClr val="000000"/>
                          </a:solidFill>
                        </a:rPr>
                        <a:t>A8</a:t>
                      </a:r>
                      <a:endParaRPr lang="en-US" sz="1400" dirty="0">
                        <a:solidFill>
                          <a:srgbClr val="000000"/>
                        </a:solidFill>
                      </a:endParaRPr>
                    </a:p>
                  </a:txBody>
                  <a:tcPr/>
                </a:tc>
                <a:tc>
                  <a:txBody>
                    <a:bodyPr/>
                    <a:lstStyle/>
                    <a:p>
                      <a:r>
                        <a:rPr lang="en-US" sz="1400" dirty="0" smtClean="0">
                          <a:solidFill>
                            <a:srgbClr val="000000"/>
                          </a:solidFill>
                        </a:rPr>
                        <a:t>64 bytes</a:t>
                      </a:r>
                      <a:endParaRPr lang="en-US" sz="1400" dirty="0">
                        <a:solidFill>
                          <a:srgbClr val="000000"/>
                        </a:solidFill>
                      </a:endParaRPr>
                    </a:p>
                  </a:txBody>
                  <a:tcPr/>
                </a:tc>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rPr>
                        <a:t>ARM Cortex</a:t>
                      </a:r>
                      <a:r>
                        <a:rPr lang="en-US" sz="1400" baseline="0" dirty="0" smtClean="0">
                          <a:solidFill>
                            <a:srgbClr val="000000"/>
                          </a:solidFill>
                        </a:rPr>
                        <a:t> </a:t>
                      </a:r>
                      <a:r>
                        <a:rPr lang="en-US" sz="1400" dirty="0" smtClean="0">
                          <a:solidFill>
                            <a:srgbClr val="000000"/>
                          </a:solidFill>
                        </a:rPr>
                        <a:t>A9</a:t>
                      </a:r>
                    </a:p>
                  </a:txBody>
                  <a:tcPr/>
                </a:tc>
                <a:tc>
                  <a:txBody>
                    <a:bodyPr/>
                    <a:lstStyle/>
                    <a:p>
                      <a:r>
                        <a:rPr lang="en-US" sz="1400" dirty="0" smtClean="0">
                          <a:solidFill>
                            <a:srgbClr val="000000"/>
                          </a:solidFill>
                        </a:rPr>
                        <a:t>32 bytes</a:t>
                      </a:r>
                      <a:endParaRPr lang="en-US" sz="1400" dirty="0">
                        <a:solidFill>
                          <a:srgbClr val="000000"/>
                        </a:solidFill>
                      </a:endParaRPr>
                    </a:p>
                  </a:txBody>
                  <a:tcPr/>
                </a:tc>
              </a:tr>
            </a:tbl>
          </a:graphicData>
        </a:graphic>
      </p:graphicFrame>
    </p:spTree>
    <p:extLst>
      <p:ext uri="{BB962C8B-B14F-4D97-AF65-F5344CB8AC3E}">
        <p14:creationId xmlns:p14="http://schemas.microsoft.com/office/powerpoint/2010/main" val="19809571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considerations for grid</a:t>
            </a:r>
            <a:endParaRPr lang="en-US" dirty="0"/>
          </a:p>
        </p:txBody>
      </p:sp>
      <p:sp>
        <p:nvSpPr>
          <p:cNvPr id="3" name="Content Placeholder 2"/>
          <p:cNvSpPr>
            <a:spLocks noGrp="1"/>
          </p:cNvSpPr>
          <p:nvPr>
            <p:ph sz="quarter" idx="10"/>
          </p:nvPr>
        </p:nvSpPr>
        <p:spPr/>
        <p:txBody>
          <a:bodyPr/>
          <a:lstStyle/>
          <a:p>
            <a:r>
              <a:rPr lang="en-US" dirty="0" smtClean="0"/>
              <a:t>Linked lists are bad. Real bad.</a:t>
            </a:r>
          </a:p>
          <a:p>
            <a:r>
              <a:rPr lang="en-US" dirty="0" smtClean="0"/>
              <a:t>Minimize structure size for cell bucket</a:t>
            </a:r>
          </a:p>
          <a:p>
            <a:pPr lvl="1"/>
            <a:r>
              <a:rPr lang="en-US" dirty="0" smtClean="0"/>
              <a:t>Bucket record stores spatial index and pointer to cell. Cell data stored elsewhere</a:t>
            </a:r>
          </a:p>
          <a:p>
            <a:pPr lvl="1"/>
            <a:r>
              <a:rPr lang="en-US" dirty="0" smtClean="0"/>
              <a:t>Closed hashing</a:t>
            </a:r>
          </a:p>
          <a:p>
            <a:pPr lvl="1"/>
            <a:r>
              <a:rPr lang="en-US" dirty="0" smtClean="0"/>
              <a:t>Structure packing</a:t>
            </a:r>
          </a:p>
          <a:p>
            <a:pPr lvl="1"/>
            <a:r>
              <a:rPr lang="en-US" dirty="0" smtClean="0"/>
              <a:t>Align buckets to cache-line boundaries</a:t>
            </a:r>
          </a:p>
          <a:p>
            <a:pPr lvl="2"/>
            <a:r>
              <a:rPr lang="en-US" dirty="0" smtClean="0"/>
              <a:t>C++11 </a:t>
            </a:r>
            <a:r>
              <a:rPr lang="en-US" dirty="0" err="1" smtClean="0"/>
              <a:t>std</a:t>
            </a:r>
            <a:r>
              <a:rPr lang="en-US" dirty="0" smtClean="0"/>
              <a:t>::</a:t>
            </a:r>
            <a:r>
              <a:rPr lang="en-US" dirty="0" err="1" smtClean="0"/>
              <a:t>aligned_storage</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68</a:t>
            </a:fld>
            <a:endParaRPr lang="en-US"/>
          </a:p>
        </p:txBody>
      </p:sp>
    </p:spTree>
    <p:extLst>
      <p:ext uri="{BB962C8B-B14F-4D97-AF65-F5344CB8AC3E}">
        <p14:creationId xmlns:p14="http://schemas.microsoft.com/office/powerpoint/2010/main" val="23032276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considerations for </a:t>
            </a:r>
            <a:r>
              <a:rPr lang="en-US" dirty="0" err="1" smtClean="0"/>
              <a:t>Kd</a:t>
            </a:r>
            <a:r>
              <a:rPr lang="en-US" dirty="0" smtClean="0"/>
              <a:t>-tree</a:t>
            </a:r>
            <a:endParaRPr lang="en-US" dirty="0"/>
          </a:p>
        </p:txBody>
      </p:sp>
      <p:sp>
        <p:nvSpPr>
          <p:cNvPr id="3" name="Content Placeholder 2"/>
          <p:cNvSpPr>
            <a:spLocks noGrp="1"/>
          </p:cNvSpPr>
          <p:nvPr>
            <p:ph sz="quarter" idx="10"/>
          </p:nvPr>
        </p:nvSpPr>
        <p:spPr/>
        <p:txBody>
          <a:bodyPr/>
          <a:lstStyle/>
          <a:p>
            <a:r>
              <a:rPr lang="en-US" sz="2400" dirty="0" smtClean="0"/>
              <a:t>With care and compromise, we can put a lot of tree into a single L1 cache line</a:t>
            </a:r>
          </a:p>
          <a:p>
            <a:pPr lvl="1"/>
            <a:r>
              <a:rPr lang="en-US" sz="2000" dirty="0" smtClean="0"/>
              <a:t>Apply </a:t>
            </a:r>
            <a:r>
              <a:rPr lang="en-US" sz="2000" dirty="0" err="1" smtClean="0"/>
              <a:t>Christer</a:t>
            </a:r>
            <a:r>
              <a:rPr lang="en-US" sz="2000" dirty="0" smtClean="0"/>
              <a:t> Ericson’s bit packing approach</a:t>
            </a:r>
          </a:p>
          <a:p>
            <a:pPr lvl="1"/>
            <a:r>
              <a:rPr lang="en-US" sz="2000" dirty="0" smtClean="0"/>
              <a:t>Cell data stored separate from tree itself</a:t>
            </a:r>
          </a:p>
          <a:p>
            <a:pPr lvl="1"/>
            <a:r>
              <a:rPr lang="en-US" sz="2000" dirty="0" smtClean="0"/>
              <a:t>Binary heap data structure</a:t>
            </a:r>
          </a:p>
          <a:p>
            <a:pPr lvl="1"/>
            <a:r>
              <a:rPr lang="en-US" sz="2000" dirty="0" smtClean="0"/>
              <a:t>Align structure to 64-byte boundary</a:t>
            </a:r>
          </a:p>
          <a:p>
            <a:pPr lvl="1"/>
            <a:r>
              <a:rPr lang="en-US" sz="2000" dirty="0" smtClean="0"/>
              <a:t>A 64-byte cache line can store a fully subdivided 4 level </a:t>
            </a:r>
            <a:r>
              <a:rPr lang="en-US" sz="2000" dirty="0" err="1" smtClean="0"/>
              <a:t>Kd</a:t>
            </a:r>
            <a:r>
              <a:rPr lang="en-US" sz="2000" dirty="0" smtClean="0"/>
              <a:t>-tree</a:t>
            </a:r>
            <a:endParaRPr lang="en-US" sz="2000" dirty="0"/>
          </a:p>
          <a:p>
            <a:pPr marL="1025525" lvl="2" indent="-285750"/>
            <a:r>
              <a:rPr lang="en-US" sz="1800" dirty="0" smtClean="0"/>
              <a:t>With 4 bytes left over to store sub-tree pointers</a:t>
            </a:r>
          </a:p>
        </p:txBody>
      </p:sp>
      <p:sp>
        <p:nvSpPr>
          <p:cNvPr id="4" name="Slide Number Placeholder 3"/>
          <p:cNvSpPr>
            <a:spLocks noGrp="1"/>
          </p:cNvSpPr>
          <p:nvPr>
            <p:ph type="sldNum" sz="quarter" idx="11"/>
          </p:nvPr>
        </p:nvSpPr>
        <p:spPr/>
        <p:txBody>
          <a:bodyPr/>
          <a:lstStyle/>
          <a:p>
            <a:fld id="{C99FFD53-9629-4009-892B-34DB58648257}" type="slidenum">
              <a:rPr lang="en-US" smtClean="0"/>
              <a:pPr/>
              <a:t>69</a:t>
            </a:fld>
            <a:endParaRPr lang="en-US"/>
          </a:p>
        </p:txBody>
      </p:sp>
    </p:spTree>
    <p:extLst>
      <p:ext uri="{BB962C8B-B14F-4D97-AF65-F5344CB8AC3E}">
        <p14:creationId xmlns:p14="http://schemas.microsoft.com/office/powerpoint/2010/main" val="241168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spatial subdivision</a:t>
            </a:r>
            <a:endParaRPr lang="en-US" dirty="0"/>
          </a:p>
        </p:txBody>
      </p:sp>
      <p:sp>
        <p:nvSpPr>
          <p:cNvPr id="3" name="Content Placeholder 2"/>
          <p:cNvSpPr>
            <a:spLocks noGrp="1"/>
          </p:cNvSpPr>
          <p:nvPr>
            <p:ph sz="quarter" idx="10"/>
          </p:nvPr>
        </p:nvSpPr>
        <p:spPr/>
        <p:txBody>
          <a:bodyPr/>
          <a:lstStyle/>
          <a:p>
            <a:r>
              <a:rPr lang="en-US" dirty="0" smtClean="0"/>
              <a:t>Grid-based</a:t>
            </a:r>
          </a:p>
          <a:p>
            <a:r>
              <a:rPr lang="en-US" dirty="0" smtClean="0"/>
              <a:t>Tree-based</a:t>
            </a:r>
          </a:p>
          <a:p>
            <a:r>
              <a:rPr lang="en-US" dirty="0" smtClean="0"/>
              <a:t>Others</a:t>
            </a:r>
          </a:p>
          <a:p>
            <a:pPr lvl="1"/>
            <a:r>
              <a:rPr lang="en-US" dirty="0" smtClean="0"/>
              <a:t>Bounding Volume Hierarchy</a:t>
            </a:r>
          </a:p>
          <a:p>
            <a:pPr lvl="1"/>
            <a:r>
              <a:rPr lang="en-US" dirty="0" smtClean="0"/>
              <a:t>Scene Graph</a:t>
            </a:r>
          </a:p>
          <a:p>
            <a:pPr lvl="1"/>
            <a:r>
              <a:rPr lang="en-US" dirty="0" smtClean="0"/>
              <a:t>Portals</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considerations for </a:t>
            </a:r>
            <a:r>
              <a:rPr lang="en-US" dirty="0" err="1" smtClean="0"/>
              <a:t>Kd</a:t>
            </a:r>
            <a:r>
              <a:rPr lang="en-US" dirty="0" smtClean="0"/>
              <a:t>-tree</a:t>
            </a:r>
            <a:endParaRPr lang="en-US" dirty="0"/>
          </a:p>
        </p:txBody>
      </p:sp>
      <p:sp>
        <p:nvSpPr>
          <p:cNvPr id="3" name="Content Placeholder 2"/>
          <p:cNvSpPr>
            <a:spLocks noGrp="1"/>
          </p:cNvSpPr>
          <p:nvPr>
            <p:ph sz="quarter" idx="10"/>
          </p:nvPr>
        </p:nvSpPr>
        <p:spPr/>
        <p:txBody>
          <a:bodyPr/>
          <a:lstStyle/>
          <a:p>
            <a:r>
              <a:rPr lang="en-US" dirty="0" smtClean="0"/>
              <a:t>Ericson’s Compact </a:t>
            </a:r>
            <a:r>
              <a:rPr lang="en-US" dirty="0" err="1" smtClean="0"/>
              <a:t>KdNode</a:t>
            </a:r>
            <a:endParaRPr lang="en-US" dirty="0" smtClean="0"/>
          </a:p>
        </p:txBody>
      </p:sp>
      <p:sp>
        <p:nvSpPr>
          <p:cNvPr id="4" name="Slide Number Placeholder 3"/>
          <p:cNvSpPr>
            <a:spLocks noGrp="1"/>
          </p:cNvSpPr>
          <p:nvPr>
            <p:ph type="sldNum" sz="quarter" idx="11"/>
          </p:nvPr>
        </p:nvSpPr>
        <p:spPr/>
        <p:txBody>
          <a:bodyPr/>
          <a:lstStyle/>
          <a:p>
            <a:fld id="{C99FFD53-9629-4009-892B-34DB58648257}" type="slidenum">
              <a:rPr lang="en-US" smtClean="0"/>
              <a:pPr/>
              <a:t>70</a:t>
            </a:fld>
            <a:endParaRPr lang="en-US"/>
          </a:p>
        </p:txBody>
      </p:sp>
      <p:sp>
        <p:nvSpPr>
          <p:cNvPr id="5" name="Rectangle 4"/>
          <p:cNvSpPr/>
          <p:nvPr/>
        </p:nvSpPr>
        <p:spPr>
          <a:xfrm>
            <a:off x="533400" y="2114550"/>
            <a:ext cx="3810000" cy="1169551"/>
          </a:xfrm>
          <a:prstGeom prst="rect">
            <a:avLst/>
          </a:prstGeom>
        </p:spPr>
        <p:txBody>
          <a:bodyPr wrap="square">
            <a:spAutoFit/>
          </a:bodyPr>
          <a:lstStyle/>
          <a:p>
            <a:pPr algn="l">
              <a:tabLst>
                <a:tab pos="227013" algn="l"/>
              </a:tabLst>
            </a:pPr>
            <a:r>
              <a:rPr lang="en-US" sz="1400" b="1" dirty="0" smtClean="0">
                <a:solidFill>
                  <a:srgbClr val="002060"/>
                </a:solidFill>
                <a:latin typeface="Courier New" pitchFamily="49" charset="0"/>
                <a:cs typeface="Courier New" pitchFamily="49" charset="0"/>
              </a:rPr>
              <a:t>Union </a:t>
            </a:r>
            <a:r>
              <a:rPr lang="en-US" sz="1400" b="1" dirty="0" err="1" smtClean="0">
                <a:solidFill>
                  <a:srgbClr val="002060"/>
                </a:solidFill>
                <a:latin typeface="Courier New" pitchFamily="49" charset="0"/>
                <a:cs typeface="Courier New" pitchFamily="49" charset="0"/>
              </a:rPr>
              <a:t>CompactKdNode</a:t>
            </a:r>
            <a:endParaRPr lang="en-US" sz="1400" b="1" dirty="0" smtClean="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float </a:t>
            </a:r>
            <a:r>
              <a:rPr lang="en-US" sz="1400" b="1" dirty="0" err="1" smtClean="0">
                <a:solidFill>
                  <a:srgbClr val="002060"/>
                </a:solidFill>
                <a:latin typeface="Courier New" pitchFamily="49" charset="0"/>
                <a:cs typeface="Courier New" pitchFamily="49" charset="0"/>
              </a:rPr>
              <a:t>splitPos_type</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uint32 </a:t>
            </a:r>
            <a:r>
              <a:rPr lang="en-US" sz="1400" b="1" dirty="0" err="1" smtClean="0">
                <a:solidFill>
                  <a:srgbClr val="002060"/>
                </a:solidFill>
                <a:latin typeface="Courier New" pitchFamily="49" charset="0"/>
                <a:cs typeface="Courier New" pitchFamily="49" charset="0"/>
              </a:rPr>
              <a:t>cellDataIndex_type</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a:t>
            </a:r>
          </a:p>
        </p:txBody>
      </p:sp>
      <p:sp>
        <p:nvSpPr>
          <p:cNvPr id="41" name="Right Brace 40"/>
          <p:cNvSpPr/>
          <p:nvPr/>
        </p:nvSpPr>
        <p:spPr bwMode="auto">
          <a:xfrm rot="16200000">
            <a:off x="6238097" y="799766"/>
            <a:ext cx="218338" cy="5239912"/>
          </a:xfrm>
          <a:prstGeom prst="rightBrace">
            <a:avLst>
              <a:gd name="adj1" fmla="val 8333"/>
              <a:gd name="adj2" fmla="val 49697"/>
            </a:avLst>
          </a:prstGeom>
          <a:ln>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2" name="TextBox 41"/>
          <p:cNvSpPr txBox="1"/>
          <p:nvPr/>
        </p:nvSpPr>
        <p:spPr>
          <a:xfrm>
            <a:off x="5722089" y="2971998"/>
            <a:ext cx="1085554" cy="338554"/>
          </a:xfrm>
          <a:prstGeom prst="rect">
            <a:avLst/>
          </a:prstGeom>
          <a:noFill/>
        </p:spPr>
        <p:txBody>
          <a:bodyPr wrap="none" rtlCol="0">
            <a:spAutoFit/>
          </a:bodyPr>
          <a:lstStyle/>
          <a:p>
            <a:r>
              <a:rPr lang="en-US" sz="1600" dirty="0" smtClean="0">
                <a:solidFill>
                  <a:srgbClr val="002060"/>
                </a:solidFill>
              </a:rPr>
              <a:t>Mantissa</a:t>
            </a:r>
          </a:p>
        </p:txBody>
      </p:sp>
      <p:sp>
        <p:nvSpPr>
          <p:cNvPr id="113" name="TextBox 112"/>
          <p:cNvSpPr txBox="1"/>
          <p:nvPr/>
        </p:nvSpPr>
        <p:spPr>
          <a:xfrm>
            <a:off x="553636" y="3541188"/>
            <a:ext cx="1095209" cy="261610"/>
          </a:xfrm>
          <a:prstGeom prst="rect">
            <a:avLst/>
          </a:prstGeom>
          <a:noFill/>
        </p:spPr>
        <p:txBody>
          <a:bodyPr wrap="square" rtlCol="0">
            <a:spAutoFit/>
          </a:bodyPr>
          <a:lstStyle/>
          <a:p>
            <a:r>
              <a:rPr lang="en-US" sz="1100" b="1" dirty="0" err="1">
                <a:solidFill>
                  <a:srgbClr val="002060"/>
                </a:solidFill>
                <a:latin typeface="Courier New" pitchFamily="49" charset="0"/>
                <a:cs typeface="Courier New" pitchFamily="49" charset="0"/>
              </a:rPr>
              <a:t>splitPos</a:t>
            </a:r>
            <a:endParaRPr lang="en-US" sz="1100" dirty="0" smtClean="0">
              <a:solidFill>
                <a:srgbClr val="002060"/>
              </a:solidFill>
            </a:endParaRPr>
          </a:p>
        </p:txBody>
      </p:sp>
      <p:sp>
        <p:nvSpPr>
          <p:cNvPr id="114" name="TextBox 113"/>
          <p:cNvSpPr txBox="1"/>
          <p:nvPr/>
        </p:nvSpPr>
        <p:spPr>
          <a:xfrm>
            <a:off x="0" y="4250841"/>
            <a:ext cx="1648845" cy="261610"/>
          </a:xfrm>
          <a:prstGeom prst="rect">
            <a:avLst/>
          </a:prstGeom>
          <a:noFill/>
        </p:spPr>
        <p:txBody>
          <a:bodyPr wrap="square" rtlCol="0">
            <a:spAutoFit/>
          </a:bodyPr>
          <a:lstStyle/>
          <a:p>
            <a:r>
              <a:rPr lang="en-US" sz="1100" b="1" dirty="0" err="1">
                <a:solidFill>
                  <a:srgbClr val="002060"/>
                </a:solidFill>
                <a:latin typeface="Courier New" pitchFamily="49" charset="0"/>
                <a:cs typeface="Courier New" pitchFamily="49" charset="0"/>
              </a:rPr>
              <a:t>cellDataIndex</a:t>
            </a:r>
            <a:endParaRPr lang="en-US" sz="1100" dirty="0" smtClean="0">
              <a:solidFill>
                <a:srgbClr val="002060"/>
              </a:solidFill>
            </a:endParaRPr>
          </a:p>
        </p:txBody>
      </p:sp>
      <p:sp>
        <p:nvSpPr>
          <p:cNvPr id="115" name="Rectangle 114"/>
          <p:cNvSpPr/>
          <p:nvPr/>
        </p:nvSpPr>
        <p:spPr bwMode="auto">
          <a:xfrm>
            <a:off x="1667922" y="3571045"/>
            <a:ext cx="228600" cy="2286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6" name="Rectangle 115"/>
          <p:cNvSpPr/>
          <p:nvPr/>
        </p:nvSpPr>
        <p:spPr bwMode="auto">
          <a:xfrm>
            <a:off x="18965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7" name="Rectangle 116"/>
          <p:cNvSpPr/>
          <p:nvPr/>
        </p:nvSpPr>
        <p:spPr bwMode="auto">
          <a:xfrm>
            <a:off x="21251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8" name="Rectangle 117"/>
          <p:cNvSpPr/>
          <p:nvPr/>
        </p:nvSpPr>
        <p:spPr bwMode="auto">
          <a:xfrm>
            <a:off x="23537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9" name="Rectangle 118"/>
          <p:cNvSpPr/>
          <p:nvPr/>
        </p:nvSpPr>
        <p:spPr bwMode="auto">
          <a:xfrm>
            <a:off x="25823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0" name="Rectangle 119"/>
          <p:cNvSpPr/>
          <p:nvPr/>
        </p:nvSpPr>
        <p:spPr bwMode="auto">
          <a:xfrm>
            <a:off x="28109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1" name="Rectangle 120"/>
          <p:cNvSpPr/>
          <p:nvPr/>
        </p:nvSpPr>
        <p:spPr bwMode="auto">
          <a:xfrm>
            <a:off x="30395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2" name="Rectangle 121"/>
          <p:cNvSpPr/>
          <p:nvPr/>
        </p:nvSpPr>
        <p:spPr bwMode="auto">
          <a:xfrm>
            <a:off x="32681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3" name="Rectangle 122"/>
          <p:cNvSpPr/>
          <p:nvPr/>
        </p:nvSpPr>
        <p:spPr bwMode="auto">
          <a:xfrm>
            <a:off x="34967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4" name="Rectangle 123"/>
          <p:cNvSpPr/>
          <p:nvPr/>
        </p:nvSpPr>
        <p:spPr bwMode="auto">
          <a:xfrm>
            <a:off x="3725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5" name="Rectangle 124"/>
          <p:cNvSpPr/>
          <p:nvPr/>
        </p:nvSpPr>
        <p:spPr bwMode="auto">
          <a:xfrm>
            <a:off x="3953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6" name="Rectangle 125"/>
          <p:cNvSpPr/>
          <p:nvPr/>
        </p:nvSpPr>
        <p:spPr bwMode="auto">
          <a:xfrm>
            <a:off x="4182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7" name="Rectangle 126"/>
          <p:cNvSpPr/>
          <p:nvPr/>
        </p:nvSpPr>
        <p:spPr bwMode="auto">
          <a:xfrm>
            <a:off x="4411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8" name="Rectangle 127"/>
          <p:cNvSpPr/>
          <p:nvPr/>
        </p:nvSpPr>
        <p:spPr bwMode="auto">
          <a:xfrm>
            <a:off x="4639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9" name="Rectangle 128"/>
          <p:cNvSpPr/>
          <p:nvPr/>
        </p:nvSpPr>
        <p:spPr bwMode="auto">
          <a:xfrm>
            <a:off x="4868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0" name="Rectangle 129"/>
          <p:cNvSpPr/>
          <p:nvPr/>
        </p:nvSpPr>
        <p:spPr bwMode="auto">
          <a:xfrm>
            <a:off x="5096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1" name="Rectangle 130"/>
          <p:cNvSpPr/>
          <p:nvPr/>
        </p:nvSpPr>
        <p:spPr bwMode="auto">
          <a:xfrm>
            <a:off x="5325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2" name="Rectangle 131"/>
          <p:cNvSpPr/>
          <p:nvPr/>
        </p:nvSpPr>
        <p:spPr bwMode="auto">
          <a:xfrm>
            <a:off x="5554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3" name="Rectangle 132"/>
          <p:cNvSpPr/>
          <p:nvPr/>
        </p:nvSpPr>
        <p:spPr bwMode="auto">
          <a:xfrm>
            <a:off x="5782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4" name="Rectangle 133"/>
          <p:cNvSpPr/>
          <p:nvPr/>
        </p:nvSpPr>
        <p:spPr bwMode="auto">
          <a:xfrm>
            <a:off x="6011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5" name="Rectangle 134"/>
          <p:cNvSpPr/>
          <p:nvPr/>
        </p:nvSpPr>
        <p:spPr bwMode="auto">
          <a:xfrm>
            <a:off x="6239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6" name="Rectangle 135"/>
          <p:cNvSpPr/>
          <p:nvPr/>
        </p:nvSpPr>
        <p:spPr bwMode="auto">
          <a:xfrm>
            <a:off x="6468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7" name="Rectangle 136"/>
          <p:cNvSpPr/>
          <p:nvPr/>
        </p:nvSpPr>
        <p:spPr bwMode="auto">
          <a:xfrm>
            <a:off x="6697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8" name="Rectangle 137"/>
          <p:cNvSpPr/>
          <p:nvPr/>
        </p:nvSpPr>
        <p:spPr bwMode="auto">
          <a:xfrm>
            <a:off x="6925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9" name="Rectangle 138"/>
          <p:cNvSpPr/>
          <p:nvPr/>
        </p:nvSpPr>
        <p:spPr bwMode="auto">
          <a:xfrm>
            <a:off x="7154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0" name="Rectangle 139"/>
          <p:cNvSpPr/>
          <p:nvPr/>
        </p:nvSpPr>
        <p:spPr bwMode="auto">
          <a:xfrm>
            <a:off x="7382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1" name="Rectangle 140"/>
          <p:cNvSpPr/>
          <p:nvPr/>
        </p:nvSpPr>
        <p:spPr bwMode="auto">
          <a:xfrm>
            <a:off x="7611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2" name="Rectangle 141"/>
          <p:cNvSpPr/>
          <p:nvPr/>
        </p:nvSpPr>
        <p:spPr bwMode="auto">
          <a:xfrm>
            <a:off x="7840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3" name="Rectangle 142"/>
          <p:cNvSpPr/>
          <p:nvPr/>
        </p:nvSpPr>
        <p:spPr bwMode="auto">
          <a:xfrm>
            <a:off x="8068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4" name="Rectangle 143"/>
          <p:cNvSpPr/>
          <p:nvPr/>
        </p:nvSpPr>
        <p:spPr bwMode="auto">
          <a:xfrm>
            <a:off x="8297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5" name="Rectangle 144"/>
          <p:cNvSpPr/>
          <p:nvPr/>
        </p:nvSpPr>
        <p:spPr bwMode="auto">
          <a:xfrm>
            <a:off x="8525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6" name="Rectangle 145"/>
          <p:cNvSpPr/>
          <p:nvPr/>
        </p:nvSpPr>
        <p:spPr bwMode="auto">
          <a:xfrm>
            <a:off x="8754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7" name="TextBox 146"/>
          <p:cNvSpPr txBox="1"/>
          <p:nvPr/>
        </p:nvSpPr>
        <p:spPr>
          <a:xfrm>
            <a:off x="8715190" y="3879155"/>
            <a:ext cx="314510" cy="338554"/>
          </a:xfrm>
          <a:prstGeom prst="rect">
            <a:avLst/>
          </a:prstGeom>
          <a:noFill/>
        </p:spPr>
        <p:txBody>
          <a:bodyPr wrap="none" rtlCol="0">
            <a:spAutoFit/>
          </a:bodyPr>
          <a:lstStyle/>
          <a:p>
            <a:r>
              <a:rPr lang="en-US" sz="1600" dirty="0" smtClean="0">
                <a:solidFill>
                  <a:srgbClr val="002060"/>
                </a:solidFill>
              </a:rPr>
              <a:t>0</a:t>
            </a:r>
          </a:p>
        </p:txBody>
      </p:sp>
      <p:sp>
        <p:nvSpPr>
          <p:cNvPr id="148" name="TextBox 147"/>
          <p:cNvSpPr txBox="1"/>
          <p:nvPr/>
        </p:nvSpPr>
        <p:spPr>
          <a:xfrm>
            <a:off x="1569884" y="3883501"/>
            <a:ext cx="444352" cy="338554"/>
          </a:xfrm>
          <a:prstGeom prst="rect">
            <a:avLst/>
          </a:prstGeom>
          <a:noFill/>
        </p:spPr>
        <p:txBody>
          <a:bodyPr wrap="none" rtlCol="0">
            <a:spAutoFit/>
          </a:bodyPr>
          <a:lstStyle/>
          <a:p>
            <a:r>
              <a:rPr lang="en-US" sz="1600" dirty="0" smtClean="0">
                <a:solidFill>
                  <a:srgbClr val="002060"/>
                </a:solidFill>
              </a:rPr>
              <a:t>31</a:t>
            </a:r>
          </a:p>
        </p:txBody>
      </p:sp>
      <p:sp>
        <p:nvSpPr>
          <p:cNvPr id="149" name="Rectangle 148"/>
          <p:cNvSpPr/>
          <p:nvPr/>
        </p:nvSpPr>
        <p:spPr bwMode="auto">
          <a:xfrm>
            <a:off x="1667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0" name="Rectangle 149"/>
          <p:cNvSpPr/>
          <p:nvPr/>
        </p:nvSpPr>
        <p:spPr bwMode="auto">
          <a:xfrm>
            <a:off x="1896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1" name="Rectangle 150"/>
          <p:cNvSpPr/>
          <p:nvPr/>
        </p:nvSpPr>
        <p:spPr bwMode="auto">
          <a:xfrm>
            <a:off x="2124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2" name="Rectangle 151"/>
          <p:cNvSpPr/>
          <p:nvPr/>
        </p:nvSpPr>
        <p:spPr bwMode="auto">
          <a:xfrm>
            <a:off x="2353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3" name="Rectangle 152"/>
          <p:cNvSpPr/>
          <p:nvPr/>
        </p:nvSpPr>
        <p:spPr bwMode="auto">
          <a:xfrm>
            <a:off x="2581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4" name="Rectangle 153"/>
          <p:cNvSpPr/>
          <p:nvPr/>
        </p:nvSpPr>
        <p:spPr bwMode="auto">
          <a:xfrm>
            <a:off x="2810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5" name="Rectangle 154"/>
          <p:cNvSpPr/>
          <p:nvPr/>
        </p:nvSpPr>
        <p:spPr bwMode="auto">
          <a:xfrm>
            <a:off x="3039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6" name="Rectangle 155"/>
          <p:cNvSpPr/>
          <p:nvPr/>
        </p:nvSpPr>
        <p:spPr bwMode="auto">
          <a:xfrm>
            <a:off x="3267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7" name="Rectangle 156"/>
          <p:cNvSpPr/>
          <p:nvPr/>
        </p:nvSpPr>
        <p:spPr bwMode="auto">
          <a:xfrm>
            <a:off x="3496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8" name="Rectangle 157"/>
          <p:cNvSpPr/>
          <p:nvPr/>
        </p:nvSpPr>
        <p:spPr bwMode="auto">
          <a:xfrm>
            <a:off x="3724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9" name="Rectangle 158"/>
          <p:cNvSpPr/>
          <p:nvPr/>
        </p:nvSpPr>
        <p:spPr bwMode="auto">
          <a:xfrm>
            <a:off x="3953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0" name="Rectangle 159"/>
          <p:cNvSpPr/>
          <p:nvPr/>
        </p:nvSpPr>
        <p:spPr bwMode="auto">
          <a:xfrm>
            <a:off x="4182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1" name="Rectangle 160"/>
          <p:cNvSpPr/>
          <p:nvPr/>
        </p:nvSpPr>
        <p:spPr bwMode="auto">
          <a:xfrm>
            <a:off x="4410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2" name="Rectangle 161"/>
          <p:cNvSpPr/>
          <p:nvPr/>
        </p:nvSpPr>
        <p:spPr bwMode="auto">
          <a:xfrm>
            <a:off x="4639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3" name="Rectangle 162"/>
          <p:cNvSpPr/>
          <p:nvPr/>
        </p:nvSpPr>
        <p:spPr bwMode="auto">
          <a:xfrm>
            <a:off x="4867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4" name="Rectangle 163"/>
          <p:cNvSpPr/>
          <p:nvPr/>
        </p:nvSpPr>
        <p:spPr bwMode="auto">
          <a:xfrm>
            <a:off x="5096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5" name="Rectangle 164"/>
          <p:cNvSpPr/>
          <p:nvPr/>
        </p:nvSpPr>
        <p:spPr bwMode="auto">
          <a:xfrm>
            <a:off x="5325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6" name="Rectangle 165"/>
          <p:cNvSpPr/>
          <p:nvPr/>
        </p:nvSpPr>
        <p:spPr bwMode="auto">
          <a:xfrm>
            <a:off x="5553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7" name="Rectangle 166"/>
          <p:cNvSpPr/>
          <p:nvPr/>
        </p:nvSpPr>
        <p:spPr bwMode="auto">
          <a:xfrm>
            <a:off x="5782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8" name="Rectangle 167"/>
          <p:cNvSpPr/>
          <p:nvPr/>
        </p:nvSpPr>
        <p:spPr bwMode="auto">
          <a:xfrm>
            <a:off x="6010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9" name="Rectangle 168"/>
          <p:cNvSpPr/>
          <p:nvPr/>
        </p:nvSpPr>
        <p:spPr bwMode="auto">
          <a:xfrm>
            <a:off x="6239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0" name="Rectangle 169"/>
          <p:cNvSpPr/>
          <p:nvPr/>
        </p:nvSpPr>
        <p:spPr bwMode="auto">
          <a:xfrm>
            <a:off x="6468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1" name="Rectangle 170"/>
          <p:cNvSpPr/>
          <p:nvPr/>
        </p:nvSpPr>
        <p:spPr bwMode="auto">
          <a:xfrm>
            <a:off x="6696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2" name="Rectangle 171"/>
          <p:cNvSpPr/>
          <p:nvPr/>
        </p:nvSpPr>
        <p:spPr bwMode="auto">
          <a:xfrm>
            <a:off x="6925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3" name="Rectangle 172"/>
          <p:cNvSpPr/>
          <p:nvPr/>
        </p:nvSpPr>
        <p:spPr bwMode="auto">
          <a:xfrm>
            <a:off x="7153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4" name="Rectangle 173"/>
          <p:cNvSpPr/>
          <p:nvPr/>
        </p:nvSpPr>
        <p:spPr bwMode="auto">
          <a:xfrm>
            <a:off x="7382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5" name="Rectangle 174"/>
          <p:cNvSpPr/>
          <p:nvPr/>
        </p:nvSpPr>
        <p:spPr bwMode="auto">
          <a:xfrm>
            <a:off x="7611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6" name="Rectangle 175"/>
          <p:cNvSpPr/>
          <p:nvPr/>
        </p:nvSpPr>
        <p:spPr bwMode="auto">
          <a:xfrm>
            <a:off x="7839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7" name="Rectangle 176"/>
          <p:cNvSpPr/>
          <p:nvPr/>
        </p:nvSpPr>
        <p:spPr bwMode="auto">
          <a:xfrm>
            <a:off x="8068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8" name="Rectangle 177"/>
          <p:cNvSpPr/>
          <p:nvPr/>
        </p:nvSpPr>
        <p:spPr bwMode="auto">
          <a:xfrm>
            <a:off x="8296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9" name="Rectangle 178"/>
          <p:cNvSpPr/>
          <p:nvPr/>
        </p:nvSpPr>
        <p:spPr bwMode="auto">
          <a:xfrm>
            <a:off x="8525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0" name="Rectangle 179"/>
          <p:cNvSpPr/>
          <p:nvPr/>
        </p:nvSpPr>
        <p:spPr bwMode="auto">
          <a:xfrm>
            <a:off x="8754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379764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considerations for </a:t>
            </a:r>
            <a:r>
              <a:rPr lang="en-US" dirty="0" err="1" smtClean="0"/>
              <a:t>Kd</a:t>
            </a:r>
            <a:r>
              <a:rPr lang="en-US" dirty="0" smtClean="0"/>
              <a:t>-tree</a:t>
            </a:r>
            <a:endParaRPr lang="en-US" dirty="0"/>
          </a:p>
        </p:txBody>
      </p:sp>
      <p:sp>
        <p:nvSpPr>
          <p:cNvPr id="3" name="Content Placeholder 2"/>
          <p:cNvSpPr>
            <a:spLocks noGrp="1"/>
          </p:cNvSpPr>
          <p:nvPr>
            <p:ph sz="quarter" idx="10"/>
          </p:nvPr>
        </p:nvSpPr>
        <p:spPr/>
        <p:txBody>
          <a:bodyPr/>
          <a:lstStyle/>
          <a:p>
            <a:r>
              <a:rPr lang="en-US" dirty="0" smtClean="0"/>
              <a:t>Ericson’s Compact </a:t>
            </a:r>
            <a:r>
              <a:rPr lang="en-US" dirty="0" err="1" smtClean="0"/>
              <a:t>KdNode</a:t>
            </a:r>
            <a:endParaRPr lang="en-US" dirty="0" smtClean="0"/>
          </a:p>
        </p:txBody>
      </p:sp>
      <p:sp>
        <p:nvSpPr>
          <p:cNvPr id="4" name="Slide Number Placeholder 3"/>
          <p:cNvSpPr>
            <a:spLocks noGrp="1"/>
          </p:cNvSpPr>
          <p:nvPr>
            <p:ph type="sldNum" sz="quarter" idx="11"/>
          </p:nvPr>
        </p:nvSpPr>
        <p:spPr/>
        <p:txBody>
          <a:bodyPr/>
          <a:lstStyle/>
          <a:p>
            <a:fld id="{C99FFD53-9629-4009-892B-34DB58648257}" type="slidenum">
              <a:rPr lang="en-US" smtClean="0"/>
              <a:pPr/>
              <a:t>71</a:t>
            </a:fld>
            <a:endParaRPr lang="en-US"/>
          </a:p>
        </p:txBody>
      </p:sp>
      <p:sp>
        <p:nvSpPr>
          <p:cNvPr id="7" name="Rectangle 6"/>
          <p:cNvSpPr/>
          <p:nvPr/>
        </p:nvSpPr>
        <p:spPr bwMode="auto">
          <a:xfrm>
            <a:off x="1667922" y="3571045"/>
            <a:ext cx="228600" cy="2286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Rectangle 7"/>
          <p:cNvSpPr/>
          <p:nvPr/>
        </p:nvSpPr>
        <p:spPr bwMode="auto">
          <a:xfrm>
            <a:off x="18965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bwMode="auto">
          <a:xfrm>
            <a:off x="21251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bwMode="auto">
          <a:xfrm>
            <a:off x="23537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p:cNvSpPr/>
          <p:nvPr/>
        </p:nvSpPr>
        <p:spPr bwMode="auto">
          <a:xfrm>
            <a:off x="25823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bwMode="auto">
          <a:xfrm>
            <a:off x="28109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bwMode="auto">
          <a:xfrm>
            <a:off x="30395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bwMode="auto">
          <a:xfrm>
            <a:off x="32681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bwMode="auto">
          <a:xfrm>
            <a:off x="34967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ectangle 15"/>
          <p:cNvSpPr/>
          <p:nvPr/>
        </p:nvSpPr>
        <p:spPr bwMode="auto">
          <a:xfrm>
            <a:off x="3725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Rectangle 16"/>
          <p:cNvSpPr/>
          <p:nvPr/>
        </p:nvSpPr>
        <p:spPr bwMode="auto">
          <a:xfrm>
            <a:off x="3953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Rectangle 17"/>
          <p:cNvSpPr/>
          <p:nvPr/>
        </p:nvSpPr>
        <p:spPr bwMode="auto">
          <a:xfrm>
            <a:off x="4182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Rectangle 18"/>
          <p:cNvSpPr/>
          <p:nvPr/>
        </p:nvSpPr>
        <p:spPr bwMode="auto">
          <a:xfrm>
            <a:off x="4411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bwMode="auto">
          <a:xfrm>
            <a:off x="4639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ectangle 20"/>
          <p:cNvSpPr/>
          <p:nvPr/>
        </p:nvSpPr>
        <p:spPr bwMode="auto">
          <a:xfrm>
            <a:off x="4868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bwMode="auto">
          <a:xfrm>
            <a:off x="5096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Rectangle 22"/>
          <p:cNvSpPr/>
          <p:nvPr/>
        </p:nvSpPr>
        <p:spPr bwMode="auto">
          <a:xfrm>
            <a:off x="5325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bwMode="auto">
          <a:xfrm>
            <a:off x="5554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Rectangle 24"/>
          <p:cNvSpPr/>
          <p:nvPr/>
        </p:nvSpPr>
        <p:spPr bwMode="auto">
          <a:xfrm>
            <a:off x="5782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bwMode="auto">
          <a:xfrm>
            <a:off x="6011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Rectangle 26"/>
          <p:cNvSpPr/>
          <p:nvPr/>
        </p:nvSpPr>
        <p:spPr bwMode="auto">
          <a:xfrm>
            <a:off x="6239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Rectangle 27"/>
          <p:cNvSpPr/>
          <p:nvPr/>
        </p:nvSpPr>
        <p:spPr bwMode="auto">
          <a:xfrm>
            <a:off x="6468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Rectangle 28"/>
          <p:cNvSpPr/>
          <p:nvPr/>
        </p:nvSpPr>
        <p:spPr bwMode="auto">
          <a:xfrm>
            <a:off x="6697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Rectangle 29"/>
          <p:cNvSpPr/>
          <p:nvPr/>
        </p:nvSpPr>
        <p:spPr bwMode="auto">
          <a:xfrm>
            <a:off x="6925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Rectangle 30"/>
          <p:cNvSpPr/>
          <p:nvPr/>
        </p:nvSpPr>
        <p:spPr bwMode="auto">
          <a:xfrm>
            <a:off x="7154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Rectangle 31"/>
          <p:cNvSpPr/>
          <p:nvPr/>
        </p:nvSpPr>
        <p:spPr bwMode="auto">
          <a:xfrm>
            <a:off x="7382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Rectangle 32"/>
          <p:cNvSpPr/>
          <p:nvPr/>
        </p:nvSpPr>
        <p:spPr bwMode="auto">
          <a:xfrm>
            <a:off x="7611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Rectangle 33"/>
          <p:cNvSpPr/>
          <p:nvPr/>
        </p:nvSpPr>
        <p:spPr bwMode="auto">
          <a:xfrm>
            <a:off x="7840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Rectangle 34"/>
          <p:cNvSpPr/>
          <p:nvPr/>
        </p:nvSpPr>
        <p:spPr bwMode="auto">
          <a:xfrm>
            <a:off x="8068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Rectangle 35"/>
          <p:cNvSpPr/>
          <p:nvPr/>
        </p:nvSpPr>
        <p:spPr bwMode="auto">
          <a:xfrm>
            <a:off x="8297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Rectangle 36"/>
          <p:cNvSpPr/>
          <p:nvPr/>
        </p:nvSpPr>
        <p:spPr bwMode="auto">
          <a:xfrm>
            <a:off x="8525922" y="3571045"/>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Rectangle 37"/>
          <p:cNvSpPr/>
          <p:nvPr/>
        </p:nvSpPr>
        <p:spPr bwMode="auto">
          <a:xfrm>
            <a:off x="8754522" y="3571045"/>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TextBox 38"/>
          <p:cNvSpPr txBox="1"/>
          <p:nvPr/>
        </p:nvSpPr>
        <p:spPr>
          <a:xfrm>
            <a:off x="8715190" y="3879155"/>
            <a:ext cx="314510" cy="338554"/>
          </a:xfrm>
          <a:prstGeom prst="rect">
            <a:avLst/>
          </a:prstGeom>
          <a:noFill/>
        </p:spPr>
        <p:txBody>
          <a:bodyPr wrap="none" rtlCol="0">
            <a:spAutoFit/>
          </a:bodyPr>
          <a:lstStyle/>
          <a:p>
            <a:r>
              <a:rPr lang="en-US" sz="1600" dirty="0" smtClean="0">
                <a:solidFill>
                  <a:srgbClr val="002060"/>
                </a:solidFill>
              </a:rPr>
              <a:t>0</a:t>
            </a:r>
          </a:p>
        </p:txBody>
      </p:sp>
      <p:sp>
        <p:nvSpPr>
          <p:cNvPr id="40" name="TextBox 39"/>
          <p:cNvSpPr txBox="1"/>
          <p:nvPr/>
        </p:nvSpPr>
        <p:spPr>
          <a:xfrm>
            <a:off x="1569884" y="3883501"/>
            <a:ext cx="444352" cy="338554"/>
          </a:xfrm>
          <a:prstGeom prst="rect">
            <a:avLst/>
          </a:prstGeom>
          <a:noFill/>
        </p:spPr>
        <p:txBody>
          <a:bodyPr wrap="none" rtlCol="0">
            <a:spAutoFit/>
          </a:bodyPr>
          <a:lstStyle/>
          <a:p>
            <a:r>
              <a:rPr lang="en-US" sz="1600" dirty="0" smtClean="0">
                <a:solidFill>
                  <a:srgbClr val="002060"/>
                </a:solidFill>
              </a:rPr>
              <a:t>31</a:t>
            </a:r>
          </a:p>
        </p:txBody>
      </p:sp>
      <p:sp>
        <p:nvSpPr>
          <p:cNvPr id="41" name="Right Brace 40"/>
          <p:cNvSpPr/>
          <p:nvPr/>
        </p:nvSpPr>
        <p:spPr bwMode="auto">
          <a:xfrm rot="16200000">
            <a:off x="6017447" y="1014864"/>
            <a:ext cx="218338" cy="4798612"/>
          </a:xfrm>
          <a:prstGeom prst="rightBrace">
            <a:avLst>
              <a:gd name="adj1" fmla="val 8333"/>
              <a:gd name="adj2" fmla="val 49697"/>
            </a:avLst>
          </a:prstGeom>
          <a:ln>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42" name="TextBox 41"/>
          <p:cNvSpPr txBox="1"/>
          <p:nvPr/>
        </p:nvSpPr>
        <p:spPr>
          <a:xfrm>
            <a:off x="5502302" y="2966446"/>
            <a:ext cx="1085554" cy="338554"/>
          </a:xfrm>
          <a:prstGeom prst="rect">
            <a:avLst/>
          </a:prstGeom>
          <a:noFill/>
        </p:spPr>
        <p:txBody>
          <a:bodyPr wrap="none" rtlCol="0">
            <a:spAutoFit/>
          </a:bodyPr>
          <a:lstStyle/>
          <a:p>
            <a:r>
              <a:rPr lang="en-US" sz="1600" dirty="0" smtClean="0">
                <a:solidFill>
                  <a:srgbClr val="002060"/>
                </a:solidFill>
              </a:rPr>
              <a:t>Mantissa</a:t>
            </a:r>
          </a:p>
        </p:txBody>
      </p:sp>
      <p:sp>
        <p:nvSpPr>
          <p:cNvPr id="79" name="Rectangle 78"/>
          <p:cNvSpPr/>
          <p:nvPr/>
        </p:nvSpPr>
        <p:spPr bwMode="auto">
          <a:xfrm>
            <a:off x="1667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0" name="Rectangle 79"/>
          <p:cNvSpPr/>
          <p:nvPr/>
        </p:nvSpPr>
        <p:spPr bwMode="auto">
          <a:xfrm>
            <a:off x="1896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1" name="Rectangle 80"/>
          <p:cNvSpPr/>
          <p:nvPr/>
        </p:nvSpPr>
        <p:spPr bwMode="auto">
          <a:xfrm>
            <a:off x="2124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2" name="Rectangle 81"/>
          <p:cNvSpPr/>
          <p:nvPr/>
        </p:nvSpPr>
        <p:spPr bwMode="auto">
          <a:xfrm>
            <a:off x="2353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3" name="Rectangle 82"/>
          <p:cNvSpPr/>
          <p:nvPr/>
        </p:nvSpPr>
        <p:spPr bwMode="auto">
          <a:xfrm>
            <a:off x="2581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4" name="Rectangle 83"/>
          <p:cNvSpPr/>
          <p:nvPr/>
        </p:nvSpPr>
        <p:spPr bwMode="auto">
          <a:xfrm>
            <a:off x="2810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5" name="Rectangle 84"/>
          <p:cNvSpPr/>
          <p:nvPr/>
        </p:nvSpPr>
        <p:spPr bwMode="auto">
          <a:xfrm>
            <a:off x="3039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6" name="Rectangle 85"/>
          <p:cNvSpPr/>
          <p:nvPr/>
        </p:nvSpPr>
        <p:spPr bwMode="auto">
          <a:xfrm>
            <a:off x="3267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7" name="Rectangle 86"/>
          <p:cNvSpPr/>
          <p:nvPr/>
        </p:nvSpPr>
        <p:spPr bwMode="auto">
          <a:xfrm>
            <a:off x="3496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8" name="Rectangle 87"/>
          <p:cNvSpPr/>
          <p:nvPr/>
        </p:nvSpPr>
        <p:spPr bwMode="auto">
          <a:xfrm>
            <a:off x="3724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9" name="Rectangle 88"/>
          <p:cNvSpPr/>
          <p:nvPr/>
        </p:nvSpPr>
        <p:spPr bwMode="auto">
          <a:xfrm>
            <a:off x="3953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0" name="Rectangle 89"/>
          <p:cNvSpPr/>
          <p:nvPr/>
        </p:nvSpPr>
        <p:spPr bwMode="auto">
          <a:xfrm>
            <a:off x="4182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1" name="Rectangle 90"/>
          <p:cNvSpPr/>
          <p:nvPr/>
        </p:nvSpPr>
        <p:spPr bwMode="auto">
          <a:xfrm>
            <a:off x="4410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2" name="Rectangle 91"/>
          <p:cNvSpPr/>
          <p:nvPr/>
        </p:nvSpPr>
        <p:spPr bwMode="auto">
          <a:xfrm>
            <a:off x="4639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Rectangle 92"/>
          <p:cNvSpPr/>
          <p:nvPr/>
        </p:nvSpPr>
        <p:spPr bwMode="auto">
          <a:xfrm>
            <a:off x="4867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4" name="Rectangle 93"/>
          <p:cNvSpPr/>
          <p:nvPr/>
        </p:nvSpPr>
        <p:spPr bwMode="auto">
          <a:xfrm>
            <a:off x="5096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5" name="Rectangle 94"/>
          <p:cNvSpPr/>
          <p:nvPr/>
        </p:nvSpPr>
        <p:spPr bwMode="auto">
          <a:xfrm>
            <a:off x="5325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6" name="Rectangle 95"/>
          <p:cNvSpPr/>
          <p:nvPr/>
        </p:nvSpPr>
        <p:spPr bwMode="auto">
          <a:xfrm>
            <a:off x="5553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7" name="Rectangle 96"/>
          <p:cNvSpPr/>
          <p:nvPr/>
        </p:nvSpPr>
        <p:spPr bwMode="auto">
          <a:xfrm>
            <a:off x="5782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8" name="Rectangle 97"/>
          <p:cNvSpPr/>
          <p:nvPr/>
        </p:nvSpPr>
        <p:spPr bwMode="auto">
          <a:xfrm>
            <a:off x="6010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9" name="Rectangle 98"/>
          <p:cNvSpPr/>
          <p:nvPr/>
        </p:nvSpPr>
        <p:spPr bwMode="auto">
          <a:xfrm>
            <a:off x="6239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0" name="Rectangle 99"/>
          <p:cNvSpPr/>
          <p:nvPr/>
        </p:nvSpPr>
        <p:spPr bwMode="auto">
          <a:xfrm>
            <a:off x="6468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1" name="Rectangle 100"/>
          <p:cNvSpPr/>
          <p:nvPr/>
        </p:nvSpPr>
        <p:spPr bwMode="auto">
          <a:xfrm>
            <a:off x="6696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2" name="Rectangle 101"/>
          <p:cNvSpPr/>
          <p:nvPr/>
        </p:nvSpPr>
        <p:spPr bwMode="auto">
          <a:xfrm>
            <a:off x="6925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3" name="Rectangle 102"/>
          <p:cNvSpPr/>
          <p:nvPr/>
        </p:nvSpPr>
        <p:spPr bwMode="auto">
          <a:xfrm>
            <a:off x="7153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4" name="Rectangle 103"/>
          <p:cNvSpPr/>
          <p:nvPr/>
        </p:nvSpPr>
        <p:spPr bwMode="auto">
          <a:xfrm>
            <a:off x="7382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5" name="Rectangle 104"/>
          <p:cNvSpPr/>
          <p:nvPr/>
        </p:nvSpPr>
        <p:spPr bwMode="auto">
          <a:xfrm>
            <a:off x="7611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6" name="Rectangle 105"/>
          <p:cNvSpPr/>
          <p:nvPr/>
        </p:nvSpPr>
        <p:spPr bwMode="auto">
          <a:xfrm>
            <a:off x="7839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7" name="Rectangle 106"/>
          <p:cNvSpPr/>
          <p:nvPr/>
        </p:nvSpPr>
        <p:spPr bwMode="auto">
          <a:xfrm>
            <a:off x="8068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8" name="Rectangle 107"/>
          <p:cNvSpPr/>
          <p:nvPr/>
        </p:nvSpPr>
        <p:spPr bwMode="auto">
          <a:xfrm>
            <a:off x="8296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9" name="Rectangle 108"/>
          <p:cNvSpPr/>
          <p:nvPr/>
        </p:nvSpPr>
        <p:spPr bwMode="auto">
          <a:xfrm>
            <a:off x="8525562" y="428069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0" name="Rectangle 109"/>
          <p:cNvSpPr/>
          <p:nvPr/>
        </p:nvSpPr>
        <p:spPr bwMode="auto">
          <a:xfrm>
            <a:off x="8754162" y="428069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3" name="TextBox 112"/>
          <p:cNvSpPr txBox="1"/>
          <p:nvPr/>
        </p:nvSpPr>
        <p:spPr>
          <a:xfrm>
            <a:off x="228600" y="3543587"/>
            <a:ext cx="1420246" cy="261610"/>
          </a:xfrm>
          <a:prstGeom prst="rect">
            <a:avLst/>
          </a:prstGeom>
          <a:noFill/>
        </p:spPr>
        <p:txBody>
          <a:bodyPr wrap="square" rtlCol="0">
            <a:spAutoFit/>
          </a:bodyPr>
          <a:lstStyle/>
          <a:p>
            <a:r>
              <a:rPr lang="en-US" sz="1100" b="1" dirty="0" err="1" smtClean="0">
                <a:solidFill>
                  <a:srgbClr val="002060"/>
                </a:solidFill>
                <a:latin typeface="Courier New" pitchFamily="49" charset="0"/>
                <a:cs typeface="Courier New" pitchFamily="49" charset="0"/>
              </a:rPr>
              <a:t>splitPos_type</a:t>
            </a:r>
            <a:endParaRPr lang="en-US" sz="1100" dirty="0" smtClean="0">
              <a:solidFill>
                <a:srgbClr val="002060"/>
              </a:solidFill>
            </a:endParaRPr>
          </a:p>
        </p:txBody>
      </p:sp>
      <p:sp>
        <p:nvSpPr>
          <p:cNvPr id="114" name="TextBox 113"/>
          <p:cNvSpPr txBox="1"/>
          <p:nvPr/>
        </p:nvSpPr>
        <p:spPr>
          <a:xfrm>
            <a:off x="-114300" y="4253240"/>
            <a:ext cx="1763145" cy="261610"/>
          </a:xfrm>
          <a:prstGeom prst="rect">
            <a:avLst/>
          </a:prstGeom>
          <a:noFill/>
        </p:spPr>
        <p:txBody>
          <a:bodyPr wrap="square" rtlCol="0">
            <a:spAutoFit/>
          </a:bodyPr>
          <a:lstStyle/>
          <a:p>
            <a:r>
              <a:rPr lang="en-US" sz="1100" b="1" dirty="0" err="1" smtClean="0">
                <a:solidFill>
                  <a:srgbClr val="002060"/>
                </a:solidFill>
                <a:latin typeface="Courier New" pitchFamily="49" charset="0"/>
                <a:cs typeface="Courier New" pitchFamily="49" charset="0"/>
              </a:rPr>
              <a:t>cellDataIndex_type</a:t>
            </a:r>
            <a:endParaRPr lang="en-US" sz="1100" dirty="0" smtClean="0">
              <a:solidFill>
                <a:srgbClr val="002060"/>
              </a:solidFill>
            </a:endParaRPr>
          </a:p>
        </p:txBody>
      </p:sp>
      <p:sp>
        <p:nvSpPr>
          <p:cNvPr id="77" name="Right Brace 76"/>
          <p:cNvSpPr/>
          <p:nvPr/>
        </p:nvSpPr>
        <p:spPr bwMode="auto">
          <a:xfrm rot="16200000">
            <a:off x="8643296" y="3187958"/>
            <a:ext cx="218338" cy="453086"/>
          </a:xfrm>
          <a:prstGeom prst="rightBrace">
            <a:avLst>
              <a:gd name="adj1" fmla="val 8333"/>
              <a:gd name="adj2" fmla="val 49697"/>
            </a:avLst>
          </a:prstGeom>
          <a:ln>
            <a:headEnd type="none" w="med" len="med"/>
            <a:tailEnd type="none"/>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78" name="TextBox 77"/>
          <p:cNvSpPr txBox="1"/>
          <p:nvPr/>
        </p:nvSpPr>
        <p:spPr>
          <a:xfrm rot="16200000">
            <a:off x="8118368" y="2583104"/>
            <a:ext cx="1264257" cy="338554"/>
          </a:xfrm>
          <a:prstGeom prst="rect">
            <a:avLst/>
          </a:prstGeom>
          <a:noFill/>
        </p:spPr>
        <p:txBody>
          <a:bodyPr wrap="none" rtlCol="0">
            <a:spAutoFit/>
          </a:bodyPr>
          <a:lstStyle/>
          <a:p>
            <a:r>
              <a:rPr lang="en-US" sz="1600" dirty="0" smtClean="0">
                <a:solidFill>
                  <a:srgbClr val="002060"/>
                </a:solidFill>
              </a:rPr>
              <a:t>Node Type</a:t>
            </a:r>
          </a:p>
        </p:txBody>
      </p:sp>
      <p:grpSp>
        <p:nvGrpSpPr>
          <p:cNvPr id="6" name="Group 5"/>
          <p:cNvGrpSpPr/>
          <p:nvPr/>
        </p:nvGrpSpPr>
        <p:grpSpPr>
          <a:xfrm>
            <a:off x="313816" y="4629150"/>
            <a:ext cx="2000348" cy="307777"/>
            <a:chOff x="52069" y="4629150"/>
            <a:chExt cx="2000348" cy="307777"/>
          </a:xfrm>
        </p:grpSpPr>
        <p:sp>
          <p:nvSpPr>
            <p:cNvPr id="111" name="Rectangle 110"/>
            <p:cNvSpPr/>
            <p:nvPr/>
          </p:nvSpPr>
          <p:spPr bwMode="auto">
            <a:xfrm>
              <a:off x="52069" y="466873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0</a:t>
              </a:r>
              <a:endParaRPr lang="en-US" sz="1600" dirty="0">
                <a:solidFill>
                  <a:srgbClr val="000000"/>
                </a:solidFill>
              </a:endParaRPr>
            </a:p>
          </p:txBody>
        </p:sp>
        <p:sp>
          <p:nvSpPr>
            <p:cNvPr id="112" name="Rectangle 111"/>
            <p:cNvSpPr/>
            <p:nvPr/>
          </p:nvSpPr>
          <p:spPr bwMode="auto">
            <a:xfrm>
              <a:off x="280669" y="466873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0</a:t>
              </a:r>
              <a:endParaRPr lang="en-US" sz="1600" dirty="0">
                <a:solidFill>
                  <a:srgbClr val="000000"/>
                </a:solidFill>
              </a:endParaRPr>
            </a:p>
          </p:txBody>
        </p:sp>
        <p:sp>
          <p:nvSpPr>
            <p:cNvPr id="121" name="TextBox 120"/>
            <p:cNvSpPr txBox="1"/>
            <p:nvPr/>
          </p:nvSpPr>
          <p:spPr>
            <a:xfrm>
              <a:off x="476088" y="4629150"/>
              <a:ext cx="1576329" cy="307777"/>
            </a:xfrm>
            <a:prstGeom prst="rect">
              <a:avLst/>
            </a:prstGeom>
            <a:noFill/>
          </p:spPr>
          <p:txBody>
            <a:bodyPr wrap="none" rtlCol="0">
              <a:spAutoFit/>
            </a:bodyPr>
            <a:lstStyle/>
            <a:p>
              <a:pPr algn="l"/>
              <a:r>
                <a:rPr lang="en-US" sz="1400" dirty="0" smtClean="0">
                  <a:solidFill>
                    <a:srgbClr val="002060"/>
                  </a:solidFill>
                </a:rPr>
                <a:t>Interior, axis=x</a:t>
              </a:r>
            </a:p>
          </p:txBody>
        </p:sp>
      </p:grpSp>
      <p:grpSp>
        <p:nvGrpSpPr>
          <p:cNvPr id="122" name="Group 121"/>
          <p:cNvGrpSpPr/>
          <p:nvPr/>
        </p:nvGrpSpPr>
        <p:grpSpPr>
          <a:xfrm>
            <a:off x="2547747" y="4629150"/>
            <a:ext cx="2000348" cy="307777"/>
            <a:chOff x="52069" y="4629150"/>
            <a:chExt cx="2000348" cy="307777"/>
          </a:xfrm>
        </p:grpSpPr>
        <p:sp>
          <p:nvSpPr>
            <p:cNvPr id="123" name="Rectangle 122"/>
            <p:cNvSpPr/>
            <p:nvPr/>
          </p:nvSpPr>
          <p:spPr bwMode="auto">
            <a:xfrm>
              <a:off x="52069" y="466873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1</a:t>
              </a:r>
              <a:endParaRPr lang="en-US" sz="1600" dirty="0">
                <a:solidFill>
                  <a:srgbClr val="000000"/>
                </a:solidFill>
              </a:endParaRPr>
            </a:p>
          </p:txBody>
        </p:sp>
        <p:sp>
          <p:nvSpPr>
            <p:cNvPr id="124" name="Rectangle 123"/>
            <p:cNvSpPr/>
            <p:nvPr/>
          </p:nvSpPr>
          <p:spPr bwMode="auto">
            <a:xfrm>
              <a:off x="280669" y="466873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0</a:t>
              </a:r>
              <a:endParaRPr lang="en-US" sz="1600" dirty="0">
                <a:solidFill>
                  <a:srgbClr val="000000"/>
                </a:solidFill>
              </a:endParaRPr>
            </a:p>
          </p:txBody>
        </p:sp>
        <p:sp>
          <p:nvSpPr>
            <p:cNvPr id="125" name="TextBox 124"/>
            <p:cNvSpPr txBox="1"/>
            <p:nvPr/>
          </p:nvSpPr>
          <p:spPr>
            <a:xfrm>
              <a:off x="476088" y="4629150"/>
              <a:ext cx="1576329" cy="307777"/>
            </a:xfrm>
            <a:prstGeom prst="rect">
              <a:avLst/>
            </a:prstGeom>
            <a:noFill/>
          </p:spPr>
          <p:txBody>
            <a:bodyPr wrap="none" rtlCol="0">
              <a:spAutoFit/>
            </a:bodyPr>
            <a:lstStyle/>
            <a:p>
              <a:pPr algn="l"/>
              <a:r>
                <a:rPr lang="en-US" sz="1400" dirty="0" smtClean="0">
                  <a:solidFill>
                    <a:srgbClr val="002060"/>
                  </a:solidFill>
                </a:rPr>
                <a:t>Interior, axis=y</a:t>
              </a:r>
            </a:p>
          </p:txBody>
        </p:sp>
      </p:grpSp>
      <p:grpSp>
        <p:nvGrpSpPr>
          <p:cNvPr id="126" name="Group 125"/>
          <p:cNvGrpSpPr/>
          <p:nvPr/>
        </p:nvGrpSpPr>
        <p:grpSpPr>
          <a:xfrm>
            <a:off x="4781678" y="4629150"/>
            <a:ext cx="2000348" cy="307777"/>
            <a:chOff x="52069" y="4629150"/>
            <a:chExt cx="2000348" cy="307777"/>
          </a:xfrm>
        </p:grpSpPr>
        <p:sp>
          <p:nvSpPr>
            <p:cNvPr id="127" name="Rectangle 126"/>
            <p:cNvSpPr/>
            <p:nvPr/>
          </p:nvSpPr>
          <p:spPr bwMode="auto">
            <a:xfrm>
              <a:off x="52069" y="466873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0</a:t>
              </a:r>
              <a:endParaRPr lang="en-US" sz="1600" dirty="0">
                <a:solidFill>
                  <a:srgbClr val="000000"/>
                </a:solidFill>
              </a:endParaRPr>
            </a:p>
          </p:txBody>
        </p:sp>
        <p:sp>
          <p:nvSpPr>
            <p:cNvPr id="128" name="Rectangle 127"/>
            <p:cNvSpPr/>
            <p:nvPr/>
          </p:nvSpPr>
          <p:spPr bwMode="auto">
            <a:xfrm>
              <a:off x="280669" y="466873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1</a:t>
              </a:r>
              <a:endParaRPr lang="en-US" sz="1600" dirty="0">
                <a:solidFill>
                  <a:srgbClr val="000000"/>
                </a:solidFill>
              </a:endParaRPr>
            </a:p>
          </p:txBody>
        </p:sp>
        <p:sp>
          <p:nvSpPr>
            <p:cNvPr id="129" name="TextBox 128"/>
            <p:cNvSpPr txBox="1"/>
            <p:nvPr/>
          </p:nvSpPr>
          <p:spPr>
            <a:xfrm>
              <a:off x="476088" y="4629150"/>
              <a:ext cx="1576329" cy="307777"/>
            </a:xfrm>
            <a:prstGeom prst="rect">
              <a:avLst/>
            </a:prstGeom>
            <a:noFill/>
          </p:spPr>
          <p:txBody>
            <a:bodyPr wrap="none" rtlCol="0">
              <a:spAutoFit/>
            </a:bodyPr>
            <a:lstStyle/>
            <a:p>
              <a:pPr algn="l"/>
              <a:r>
                <a:rPr lang="en-US" sz="1400" dirty="0" smtClean="0">
                  <a:solidFill>
                    <a:srgbClr val="002060"/>
                  </a:solidFill>
                </a:rPr>
                <a:t>Interior, axis=z</a:t>
              </a:r>
            </a:p>
          </p:txBody>
        </p:sp>
      </p:grpSp>
      <p:grpSp>
        <p:nvGrpSpPr>
          <p:cNvPr id="130" name="Group 129"/>
          <p:cNvGrpSpPr/>
          <p:nvPr/>
        </p:nvGrpSpPr>
        <p:grpSpPr>
          <a:xfrm>
            <a:off x="7015609" y="4629150"/>
            <a:ext cx="985391" cy="307777"/>
            <a:chOff x="52069" y="4629150"/>
            <a:chExt cx="985391" cy="307777"/>
          </a:xfrm>
        </p:grpSpPr>
        <p:sp>
          <p:nvSpPr>
            <p:cNvPr id="131" name="Rectangle 130"/>
            <p:cNvSpPr/>
            <p:nvPr/>
          </p:nvSpPr>
          <p:spPr bwMode="auto">
            <a:xfrm>
              <a:off x="52069" y="466873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1</a:t>
              </a:r>
              <a:endParaRPr lang="en-US" sz="1600" dirty="0">
                <a:solidFill>
                  <a:srgbClr val="000000"/>
                </a:solidFill>
              </a:endParaRPr>
            </a:p>
          </p:txBody>
        </p:sp>
        <p:sp>
          <p:nvSpPr>
            <p:cNvPr id="132" name="Rectangle 131"/>
            <p:cNvSpPr/>
            <p:nvPr/>
          </p:nvSpPr>
          <p:spPr bwMode="auto">
            <a:xfrm>
              <a:off x="280669" y="466873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0000"/>
                  </a:solidFill>
                </a:rPr>
                <a:t>1</a:t>
              </a:r>
              <a:endParaRPr lang="en-US" sz="1600" dirty="0">
                <a:solidFill>
                  <a:srgbClr val="000000"/>
                </a:solidFill>
              </a:endParaRPr>
            </a:p>
          </p:txBody>
        </p:sp>
        <p:sp>
          <p:nvSpPr>
            <p:cNvPr id="133" name="TextBox 132"/>
            <p:cNvSpPr txBox="1"/>
            <p:nvPr/>
          </p:nvSpPr>
          <p:spPr>
            <a:xfrm>
              <a:off x="476088" y="4629150"/>
              <a:ext cx="561372" cy="307777"/>
            </a:xfrm>
            <a:prstGeom prst="rect">
              <a:avLst/>
            </a:prstGeom>
            <a:noFill/>
          </p:spPr>
          <p:txBody>
            <a:bodyPr wrap="none" rtlCol="0">
              <a:spAutoFit/>
            </a:bodyPr>
            <a:lstStyle/>
            <a:p>
              <a:pPr algn="l"/>
              <a:r>
                <a:rPr lang="en-US" sz="1400" dirty="0" smtClean="0">
                  <a:solidFill>
                    <a:srgbClr val="002060"/>
                  </a:solidFill>
                </a:rPr>
                <a:t>Leaf</a:t>
              </a:r>
            </a:p>
          </p:txBody>
        </p:sp>
      </p:grpSp>
      <p:sp>
        <p:nvSpPr>
          <p:cNvPr id="134" name="Rectangle 133"/>
          <p:cNvSpPr/>
          <p:nvPr/>
        </p:nvSpPr>
        <p:spPr>
          <a:xfrm>
            <a:off x="533400" y="2114550"/>
            <a:ext cx="3810000" cy="1169551"/>
          </a:xfrm>
          <a:prstGeom prst="rect">
            <a:avLst/>
          </a:prstGeom>
        </p:spPr>
        <p:txBody>
          <a:bodyPr wrap="square">
            <a:spAutoFit/>
          </a:bodyPr>
          <a:lstStyle/>
          <a:p>
            <a:pPr algn="l">
              <a:tabLst>
                <a:tab pos="227013" algn="l"/>
              </a:tabLst>
            </a:pPr>
            <a:r>
              <a:rPr lang="en-US" sz="1400" b="1" dirty="0" smtClean="0">
                <a:solidFill>
                  <a:srgbClr val="002060"/>
                </a:solidFill>
                <a:latin typeface="Courier New" pitchFamily="49" charset="0"/>
                <a:cs typeface="Courier New" pitchFamily="49" charset="0"/>
              </a:rPr>
              <a:t>Union </a:t>
            </a:r>
            <a:r>
              <a:rPr lang="en-US" sz="1400" b="1" dirty="0" err="1" smtClean="0">
                <a:solidFill>
                  <a:srgbClr val="002060"/>
                </a:solidFill>
                <a:latin typeface="Courier New" pitchFamily="49" charset="0"/>
                <a:cs typeface="Courier New" pitchFamily="49" charset="0"/>
              </a:rPr>
              <a:t>CompactKdNode</a:t>
            </a:r>
            <a:endParaRPr lang="en-US" sz="1400" b="1" dirty="0" smtClean="0">
              <a:solidFill>
                <a:srgbClr val="002060"/>
              </a:solidFill>
              <a:latin typeface="Courier New" pitchFamily="49" charset="0"/>
              <a:cs typeface="Courier New" pitchFamily="49" charset="0"/>
            </a:endParaRPr>
          </a:p>
          <a:p>
            <a:pPr algn="l">
              <a:tabLst>
                <a:tab pos="227013" algn="l"/>
              </a:tabLst>
            </a:pP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float </a:t>
            </a:r>
            <a:r>
              <a:rPr lang="en-US" sz="1400" b="1" dirty="0" err="1" smtClean="0">
                <a:solidFill>
                  <a:srgbClr val="002060"/>
                </a:solidFill>
                <a:latin typeface="Courier New" pitchFamily="49" charset="0"/>
                <a:cs typeface="Courier New" pitchFamily="49" charset="0"/>
              </a:rPr>
              <a:t>splitPos_type</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a:solidFill>
                  <a:srgbClr val="002060"/>
                </a:solidFill>
                <a:latin typeface="Courier New" pitchFamily="49" charset="0"/>
                <a:cs typeface="Courier New" pitchFamily="49" charset="0"/>
              </a:rPr>
              <a:t> </a:t>
            </a:r>
            <a:r>
              <a:rPr lang="en-US" sz="1400" b="1" dirty="0" smtClean="0">
                <a:solidFill>
                  <a:srgbClr val="002060"/>
                </a:solidFill>
                <a:latin typeface="Courier New" pitchFamily="49" charset="0"/>
                <a:cs typeface="Courier New" pitchFamily="49" charset="0"/>
              </a:rPr>
              <a:t> uint32 </a:t>
            </a:r>
            <a:r>
              <a:rPr lang="en-US" sz="1400" b="1" dirty="0" err="1" smtClean="0">
                <a:solidFill>
                  <a:srgbClr val="002060"/>
                </a:solidFill>
                <a:latin typeface="Courier New" pitchFamily="49" charset="0"/>
                <a:cs typeface="Courier New" pitchFamily="49" charset="0"/>
              </a:rPr>
              <a:t>cellDataIndex_type</a:t>
            </a:r>
            <a:r>
              <a:rPr lang="en-US" sz="1400" b="1" dirty="0" smtClean="0">
                <a:solidFill>
                  <a:srgbClr val="002060"/>
                </a:solidFill>
                <a:latin typeface="Courier New" pitchFamily="49" charset="0"/>
                <a:cs typeface="Courier New" pitchFamily="49" charset="0"/>
              </a:rPr>
              <a:t>;</a:t>
            </a:r>
          </a:p>
          <a:p>
            <a:pPr algn="l">
              <a:tabLst>
                <a:tab pos="227013" algn="l"/>
              </a:tabLst>
            </a:pPr>
            <a:r>
              <a:rPr lang="en-US" sz="1400" b="1" dirty="0" smtClean="0">
                <a:solidFill>
                  <a:srgbClr val="002060"/>
                </a:solidFill>
                <a:latin typeface="Courier New" pitchFamily="49" charset="0"/>
                <a:cs typeface="Courier New" pitchFamily="49" charset="0"/>
              </a:rPr>
              <a:t>}</a:t>
            </a:r>
          </a:p>
        </p:txBody>
      </p:sp>
    </p:spTree>
    <p:extLst>
      <p:ext uri="{BB962C8B-B14F-4D97-AF65-F5344CB8AC3E}">
        <p14:creationId xmlns:p14="http://schemas.microsoft.com/office/powerpoint/2010/main" val="24449683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considerations for </a:t>
            </a:r>
            <a:r>
              <a:rPr lang="en-US" dirty="0" err="1" smtClean="0"/>
              <a:t>Kd</a:t>
            </a:r>
            <a:r>
              <a:rPr lang="en-US" dirty="0" smtClean="0"/>
              <a:t>-tree</a:t>
            </a:r>
            <a:endParaRPr lang="en-US" dirty="0"/>
          </a:p>
        </p:txBody>
      </p:sp>
      <p:sp>
        <p:nvSpPr>
          <p:cNvPr id="3" name="Content Placeholder 2"/>
          <p:cNvSpPr>
            <a:spLocks noGrp="1"/>
          </p:cNvSpPr>
          <p:nvPr>
            <p:ph sz="quarter" idx="10"/>
          </p:nvPr>
        </p:nvSpPr>
        <p:spPr/>
        <p:txBody>
          <a:bodyPr/>
          <a:lstStyle/>
          <a:p>
            <a:r>
              <a:rPr lang="en-US" dirty="0" smtClean="0"/>
              <a:t>Ericson’s Compact </a:t>
            </a:r>
            <a:r>
              <a:rPr lang="en-US" dirty="0" err="1" smtClean="0"/>
              <a:t>KdNode</a:t>
            </a:r>
            <a:endParaRPr lang="en-US" dirty="0" smtClean="0"/>
          </a:p>
          <a:p>
            <a:pPr lvl="1"/>
            <a:r>
              <a:rPr lang="en-US" dirty="0"/>
              <a:t>4 level </a:t>
            </a:r>
            <a:r>
              <a:rPr lang="en-US" dirty="0" err="1"/>
              <a:t>Kd</a:t>
            </a:r>
            <a:r>
              <a:rPr lang="en-US" dirty="0"/>
              <a:t>-tree = 15 nodes</a:t>
            </a:r>
          </a:p>
          <a:p>
            <a:pPr lvl="1"/>
            <a:r>
              <a:rPr lang="en-US" dirty="0"/>
              <a:t>15 x 4 bytes = 60 bytes</a:t>
            </a:r>
          </a:p>
          <a:p>
            <a:pPr lvl="1"/>
            <a:r>
              <a:rPr lang="en-US" dirty="0"/>
              <a:t>4 bytes left point to </a:t>
            </a:r>
            <a:r>
              <a:rPr lang="en-US" dirty="0" smtClean="0"/>
              <a:t>sub-trees</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72</a:t>
            </a:fld>
            <a:endParaRPr lang="en-US"/>
          </a:p>
        </p:txBody>
      </p:sp>
      <p:sp>
        <p:nvSpPr>
          <p:cNvPr id="7" name="Rectangle 6"/>
          <p:cNvSpPr/>
          <p:nvPr/>
        </p:nvSpPr>
        <p:spPr bwMode="auto">
          <a:xfrm>
            <a:off x="1667922" y="3571045"/>
            <a:ext cx="228600" cy="2286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Rectangle 7"/>
          <p:cNvSpPr/>
          <p:nvPr/>
        </p:nvSpPr>
        <p:spPr bwMode="auto">
          <a:xfrm>
            <a:off x="18965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bwMode="auto">
          <a:xfrm>
            <a:off x="21251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bwMode="auto">
          <a:xfrm>
            <a:off x="23537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p:cNvSpPr/>
          <p:nvPr/>
        </p:nvSpPr>
        <p:spPr bwMode="auto">
          <a:xfrm>
            <a:off x="25823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bwMode="auto">
          <a:xfrm>
            <a:off x="28109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bwMode="auto">
          <a:xfrm>
            <a:off x="30395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bwMode="auto">
          <a:xfrm>
            <a:off x="32681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bwMode="auto">
          <a:xfrm>
            <a:off x="3496722" y="3571045"/>
            <a:ext cx="228600" cy="228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ectangle 15"/>
          <p:cNvSpPr/>
          <p:nvPr/>
        </p:nvSpPr>
        <p:spPr bwMode="auto">
          <a:xfrm>
            <a:off x="3725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Rectangle 16"/>
          <p:cNvSpPr/>
          <p:nvPr/>
        </p:nvSpPr>
        <p:spPr bwMode="auto">
          <a:xfrm>
            <a:off x="3953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Rectangle 17"/>
          <p:cNvSpPr/>
          <p:nvPr/>
        </p:nvSpPr>
        <p:spPr bwMode="auto">
          <a:xfrm>
            <a:off x="4182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Rectangle 18"/>
          <p:cNvSpPr/>
          <p:nvPr/>
        </p:nvSpPr>
        <p:spPr bwMode="auto">
          <a:xfrm>
            <a:off x="4411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Rectangle 19"/>
          <p:cNvSpPr/>
          <p:nvPr/>
        </p:nvSpPr>
        <p:spPr bwMode="auto">
          <a:xfrm>
            <a:off x="4639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1" name="Rectangle 20"/>
          <p:cNvSpPr/>
          <p:nvPr/>
        </p:nvSpPr>
        <p:spPr bwMode="auto">
          <a:xfrm>
            <a:off x="4868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2" name="Rectangle 21"/>
          <p:cNvSpPr/>
          <p:nvPr/>
        </p:nvSpPr>
        <p:spPr bwMode="auto">
          <a:xfrm>
            <a:off x="5096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3" name="Rectangle 22"/>
          <p:cNvSpPr/>
          <p:nvPr/>
        </p:nvSpPr>
        <p:spPr bwMode="auto">
          <a:xfrm>
            <a:off x="5325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ectangle 23"/>
          <p:cNvSpPr/>
          <p:nvPr/>
        </p:nvSpPr>
        <p:spPr bwMode="auto">
          <a:xfrm>
            <a:off x="5554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Rectangle 24"/>
          <p:cNvSpPr/>
          <p:nvPr/>
        </p:nvSpPr>
        <p:spPr bwMode="auto">
          <a:xfrm>
            <a:off x="5782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6" name="Rectangle 25"/>
          <p:cNvSpPr/>
          <p:nvPr/>
        </p:nvSpPr>
        <p:spPr bwMode="auto">
          <a:xfrm>
            <a:off x="6011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Rectangle 26"/>
          <p:cNvSpPr/>
          <p:nvPr/>
        </p:nvSpPr>
        <p:spPr bwMode="auto">
          <a:xfrm>
            <a:off x="6239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Rectangle 27"/>
          <p:cNvSpPr/>
          <p:nvPr/>
        </p:nvSpPr>
        <p:spPr bwMode="auto">
          <a:xfrm>
            <a:off x="6468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Rectangle 28"/>
          <p:cNvSpPr/>
          <p:nvPr/>
        </p:nvSpPr>
        <p:spPr bwMode="auto">
          <a:xfrm>
            <a:off x="6697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Rectangle 29"/>
          <p:cNvSpPr/>
          <p:nvPr/>
        </p:nvSpPr>
        <p:spPr bwMode="auto">
          <a:xfrm>
            <a:off x="6925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Rectangle 30"/>
          <p:cNvSpPr/>
          <p:nvPr/>
        </p:nvSpPr>
        <p:spPr bwMode="auto">
          <a:xfrm>
            <a:off x="7154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Rectangle 31"/>
          <p:cNvSpPr/>
          <p:nvPr/>
        </p:nvSpPr>
        <p:spPr bwMode="auto">
          <a:xfrm>
            <a:off x="73829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Rectangle 32"/>
          <p:cNvSpPr/>
          <p:nvPr/>
        </p:nvSpPr>
        <p:spPr bwMode="auto">
          <a:xfrm>
            <a:off x="76115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Rectangle 33"/>
          <p:cNvSpPr/>
          <p:nvPr/>
        </p:nvSpPr>
        <p:spPr bwMode="auto">
          <a:xfrm>
            <a:off x="78401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Rectangle 34"/>
          <p:cNvSpPr/>
          <p:nvPr/>
        </p:nvSpPr>
        <p:spPr bwMode="auto">
          <a:xfrm>
            <a:off x="80687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Rectangle 35"/>
          <p:cNvSpPr/>
          <p:nvPr/>
        </p:nvSpPr>
        <p:spPr bwMode="auto">
          <a:xfrm>
            <a:off x="8297322" y="3571045"/>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7" name="Rectangle 36"/>
          <p:cNvSpPr/>
          <p:nvPr/>
        </p:nvSpPr>
        <p:spPr bwMode="auto">
          <a:xfrm>
            <a:off x="8525922" y="3571045"/>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Rectangle 37"/>
          <p:cNvSpPr/>
          <p:nvPr/>
        </p:nvSpPr>
        <p:spPr bwMode="auto">
          <a:xfrm>
            <a:off x="8754522" y="3571045"/>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9" name="TextBox 38"/>
          <p:cNvSpPr txBox="1"/>
          <p:nvPr/>
        </p:nvSpPr>
        <p:spPr>
          <a:xfrm>
            <a:off x="8715190" y="3879155"/>
            <a:ext cx="314510" cy="338554"/>
          </a:xfrm>
          <a:prstGeom prst="rect">
            <a:avLst/>
          </a:prstGeom>
          <a:noFill/>
        </p:spPr>
        <p:txBody>
          <a:bodyPr wrap="none" rtlCol="0">
            <a:spAutoFit/>
          </a:bodyPr>
          <a:lstStyle/>
          <a:p>
            <a:r>
              <a:rPr lang="en-US" sz="1600" dirty="0" smtClean="0">
                <a:solidFill>
                  <a:srgbClr val="002060"/>
                </a:solidFill>
              </a:rPr>
              <a:t>0</a:t>
            </a:r>
          </a:p>
        </p:txBody>
      </p:sp>
      <p:sp>
        <p:nvSpPr>
          <p:cNvPr id="40" name="TextBox 39"/>
          <p:cNvSpPr txBox="1"/>
          <p:nvPr/>
        </p:nvSpPr>
        <p:spPr>
          <a:xfrm>
            <a:off x="1569884" y="3883501"/>
            <a:ext cx="444352" cy="338554"/>
          </a:xfrm>
          <a:prstGeom prst="rect">
            <a:avLst/>
          </a:prstGeom>
          <a:noFill/>
        </p:spPr>
        <p:txBody>
          <a:bodyPr wrap="none" rtlCol="0">
            <a:spAutoFit/>
          </a:bodyPr>
          <a:lstStyle/>
          <a:p>
            <a:r>
              <a:rPr lang="en-US" sz="1600" dirty="0" smtClean="0">
                <a:solidFill>
                  <a:srgbClr val="002060"/>
                </a:solidFill>
              </a:rPr>
              <a:t>31</a:t>
            </a:r>
          </a:p>
        </p:txBody>
      </p:sp>
      <p:sp>
        <p:nvSpPr>
          <p:cNvPr id="79" name="Rectangle 78"/>
          <p:cNvSpPr/>
          <p:nvPr/>
        </p:nvSpPr>
        <p:spPr bwMode="auto">
          <a:xfrm>
            <a:off x="1667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0" name="Rectangle 79"/>
          <p:cNvSpPr/>
          <p:nvPr/>
        </p:nvSpPr>
        <p:spPr bwMode="auto">
          <a:xfrm>
            <a:off x="1896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1" name="Rectangle 80"/>
          <p:cNvSpPr/>
          <p:nvPr/>
        </p:nvSpPr>
        <p:spPr bwMode="auto">
          <a:xfrm>
            <a:off x="2124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2" name="Rectangle 81"/>
          <p:cNvSpPr/>
          <p:nvPr/>
        </p:nvSpPr>
        <p:spPr bwMode="auto">
          <a:xfrm>
            <a:off x="2353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3" name="Rectangle 82"/>
          <p:cNvSpPr/>
          <p:nvPr/>
        </p:nvSpPr>
        <p:spPr bwMode="auto">
          <a:xfrm>
            <a:off x="2581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4" name="Rectangle 83"/>
          <p:cNvSpPr/>
          <p:nvPr/>
        </p:nvSpPr>
        <p:spPr bwMode="auto">
          <a:xfrm>
            <a:off x="2810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5" name="Rectangle 84"/>
          <p:cNvSpPr/>
          <p:nvPr/>
        </p:nvSpPr>
        <p:spPr bwMode="auto">
          <a:xfrm>
            <a:off x="3039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6" name="Rectangle 85"/>
          <p:cNvSpPr/>
          <p:nvPr/>
        </p:nvSpPr>
        <p:spPr bwMode="auto">
          <a:xfrm>
            <a:off x="3267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7" name="Rectangle 86"/>
          <p:cNvSpPr/>
          <p:nvPr/>
        </p:nvSpPr>
        <p:spPr bwMode="auto">
          <a:xfrm>
            <a:off x="3496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8" name="Rectangle 87"/>
          <p:cNvSpPr/>
          <p:nvPr/>
        </p:nvSpPr>
        <p:spPr bwMode="auto">
          <a:xfrm>
            <a:off x="3724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9" name="Rectangle 88"/>
          <p:cNvSpPr/>
          <p:nvPr/>
        </p:nvSpPr>
        <p:spPr bwMode="auto">
          <a:xfrm>
            <a:off x="3953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0" name="Rectangle 89"/>
          <p:cNvSpPr/>
          <p:nvPr/>
        </p:nvSpPr>
        <p:spPr bwMode="auto">
          <a:xfrm>
            <a:off x="4182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1" name="Rectangle 90"/>
          <p:cNvSpPr/>
          <p:nvPr/>
        </p:nvSpPr>
        <p:spPr bwMode="auto">
          <a:xfrm>
            <a:off x="4410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2" name="Rectangle 91"/>
          <p:cNvSpPr/>
          <p:nvPr/>
        </p:nvSpPr>
        <p:spPr bwMode="auto">
          <a:xfrm>
            <a:off x="4639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3" name="Rectangle 92"/>
          <p:cNvSpPr/>
          <p:nvPr/>
        </p:nvSpPr>
        <p:spPr bwMode="auto">
          <a:xfrm>
            <a:off x="4867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4" name="Rectangle 93"/>
          <p:cNvSpPr/>
          <p:nvPr/>
        </p:nvSpPr>
        <p:spPr bwMode="auto">
          <a:xfrm>
            <a:off x="5096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5" name="Rectangle 94"/>
          <p:cNvSpPr/>
          <p:nvPr/>
        </p:nvSpPr>
        <p:spPr bwMode="auto">
          <a:xfrm>
            <a:off x="5325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6" name="Rectangle 95"/>
          <p:cNvSpPr/>
          <p:nvPr/>
        </p:nvSpPr>
        <p:spPr bwMode="auto">
          <a:xfrm>
            <a:off x="5553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7" name="Rectangle 96"/>
          <p:cNvSpPr/>
          <p:nvPr/>
        </p:nvSpPr>
        <p:spPr bwMode="auto">
          <a:xfrm>
            <a:off x="5782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8" name="Rectangle 97"/>
          <p:cNvSpPr/>
          <p:nvPr/>
        </p:nvSpPr>
        <p:spPr bwMode="auto">
          <a:xfrm>
            <a:off x="6010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9" name="Rectangle 98"/>
          <p:cNvSpPr/>
          <p:nvPr/>
        </p:nvSpPr>
        <p:spPr bwMode="auto">
          <a:xfrm>
            <a:off x="6239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0" name="Rectangle 99"/>
          <p:cNvSpPr/>
          <p:nvPr/>
        </p:nvSpPr>
        <p:spPr bwMode="auto">
          <a:xfrm>
            <a:off x="6468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1" name="Rectangle 100"/>
          <p:cNvSpPr/>
          <p:nvPr/>
        </p:nvSpPr>
        <p:spPr bwMode="auto">
          <a:xfrm>
            <a:off x="6696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2" name="Rectangle 101"/>
          <p:cNvSpPr/>
          <p:nvPr/>
        </p:nvSpPr>
        <p:spPr bwMode="auto">
          <a:xfrm>
            <a:off x="6925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3" name="Rectangle 102"/>
          <p:cNvSpPr/>
          <p:nvPr/>
        </p:nvSpPr>
        <p:spPr bwMode="auto">
          <a:xfrm>
            <a:off x="7153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4" name="Rectangle 103"/>
          <p:cNvSpPr/>
          <p:nvPr/>
        </p:nvSpPr>
        <p:spPr bwMode="auto">
          <a:xfrm>
            <a:off x="73825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5" name="Rectangle 104"/>
          <p:cNvSpPr/>
          <p:nvPr/>
        </p:nvSpPr>
        <p:spPr bwMode="auto">
          <a:xfrm>
            <a:off x="76111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6" name="Rectangle 105"/>
          <p:cNvSpPr/>
          <p:nvPr/>
        </p:nvSpPr>
        <p:spPr bwMode="auto">
          <a:xfrm>
            <a:off x="78397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7" name="Rectangle 106"/>
          <p:cNvSpPr/>
          <p:nvPr/>
        </p:nvSpPr>
        <p:spPr bwMode="auto">
          <a:xfrm>
            <a:off x="80683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8" name="Rectangle 107"/>
          <p:cNvSpPr/>
          <p:nvPr/>
        </p:nvSpPr>
        <p:spPr bwMode="auto">
          <a:xfrm>
            <a:off x="8296962" y="4280698"/>
            <a:ext cx="228600" cy="228600"/>
          </a:xfrm>
          <a:prstGeom prst="rect">
            <a:avLst/>
          </a:prstGeom>
          <a:gradFill>
            <a:gsLst>
              <a:gs pos="0">
                <a:srgbClr val="FFC000"/>
              </a:gs>
              <a:gs pos="35000">
                <a:srgbClr val="FFE181"/>
              </a:gs>
              <a:gs pos="100000">
                <a:srgbClr val="FFF8E1"/>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9" name="Rectangle 108"/>
          <p:cNvSpPr/>
          <p:nvPr/>
        </p:nvSpPr>
        <p:spPr bwMode="auto">
          <a:xfrm>
            <a:off x="8525562" y="428069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0" name="Rectangle 109"/>
          <p:cNvSpPr/>
          <p:nvPr/>
        </p:nvSpPr>
        <p:spPr bwMode="auto">
          <a:xfrm>
            <a:off x="8754162" y="4280698"/>
            <a:ext cx="228600" cy="228600"/>
          </a:xfrm>
          <a:prstGeom prst="rect">
            <a:avLst/>
          </a:prstGeom>
          <a:gradFill>
            <a:gsLst>
              <a:gs pos="0">
                <a:srgbClr val="C59ED4"/>
              </a:gs>
              <a:gs pos="35000">
                <a:srgbClr val="C59EE2"/>
              </a:gs>
              <a:gs pos="100000">
                <a:srgbClr val="F1E8F8"/>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3" name="TextBox 112"/>
          <p:cNvSpPr txBox="1"/>
          <p:nvPr/>
        </p:nvSpPr>
        <p:spPr>
          <a:xfrm>
            <a:off x="228600" y="3543587"/>
            <a:ext cx="1420246" cy="261610"/>
          </a:xfrm>
          <a:prstGeom prst="rect">
            <a:avLst/>
          </a:prstGeom>
          <a:noFill/>
        </p:spPr>
        <p:txBody>
          <a:bodyPr wrap="square" rtlCol="0">
            <a:spAutoFit/>
          </a:bodyPr>
          <a:lstStyle/>
          <a:p>
            <a:r>
              <a:rPr lang="en-US" sz="1100" b="1" dirty="0" err="1" smtClean="0">
                <a:solidFill>
                  <a:srgbClr val="002060"/>
                </a:solidFill>
                <a:latin typeface="Courier New" pitchFamily="49" charset="0"/>
                <a:cs typeface="Courier New" pitchFamily="49" charset="0"/>
              </a:rPr>
              <a:t>splitPos_type</a:t>
            </a:r>
            <a:endParaRPr lang="en-US" sz="1100" dirty="0" smtClean="0">
              <a:solidFill>
                <a:srgbClr val="002060"/>
              </a:solidFill>
            </a:endParaRPr>
          </a:p>
        </p:txBody>
      </p:sp>
      <p:sp>
        <p:nvSpPr>
          <p:cNvPr id="114" name="TextBox 113"/>
          <p:cNvSpPr txBox="1"/>
          <p:nvPr/>
        </p:nvSpPr>
        <p:spPr>
          <a:xfrm>
            <a:off x="-114300" y="4253240"/>
            <a:ext cx="1763145" cy="261610"/>
          </a:xfrm>
          <a:prstGeom prst="rect">
            <a:avLst/>
          </a:prstGeom>
          <a:noFill/>
        </p:spPr>
        <p:txBody>
          <a:bodyPr wrap="square" rtlCol="0">
            <a:spAutoFit/>
          </a:bodyPr>
          <a:lstStyle/>
          <a:p>
            <a:r>
              <a:rPr lang="en-US" sz="1100" b="1" dirty="0" err="1" smtClean="0">
                <a:solidFill>
                  <a:srgbClr val="002060"/>
                </a:solidFill>
                <a:latin typeface="Courier New" pitchFamily="49" charset="0"/>
                <a:cs typeface="Courier New" pitchFamily="49" charset="0"/>
              </a:rPr>
              <a:t>cellDataIndex_type</a:t>
            </a:r>
            <a:endParaRPr lang="en-US" sz="1100" dirty="0" smtClean="0">
              <a:solidFill>
                <a:srgbClr val="002060"/>
              </a:solidFill>
            </a:endParaRPr>
          </a:p>
        </p:txBody>
      </p:sp>
      <p:sp>
        <p:nvSpPr>
          <p:cNvPr id="116" name="Oval 115"/>
          <p:cNvSpPr/>
          <p:nvPr/>
        </p:nvSpPr>
        <p:spPr bwMode="auto">
          <a:xfrm>
            <a:off x="7391400" y="13144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7" name="Oval 116"/>
          <p:cNvSpPr/>
          <p:nvPr/>
        </p:nvSpPr>
        <p:spPr bwMode="auto">
          <a:xfrm>
            <a:off x="6747916" y="17716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8" name="Oval 117"/>
          <p:cNvSpPr/>
          <p:nvPr/>
        </p:nvSpPr>
        <p:spPr bwMode="auto">
          <a:xfrm>
            <a:off x="8115300" y="17716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19" name="Straight Arrow Connector 118"/>
          <p:cNvCxnSpPr>
            <a:stCxn id="116" idx="4"/>
            <a:endCxn id="117" idx="7"/>
          </p:cNvCxnSpPr>
          <p:nvPr/>
        </p:nvCxnSpPr>
        <p:spPr bwMode="auto">
          <a:xfrm flipH="1">
            <a:off x="6943038" y="1543050"/>
            <a:ext cx="562662"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20" name="Straight Arrow Connector 119"/>
          <p:cNvCxnSpPr>
            <a:stCxn id="116" idx="4"/>
            <a:endCxn id="118" idx="1"/>
          </p:cNvCxnSpPr>
          <p:nvPr/>
        </p:nvCxnSpPr>
        <p:spPr bwMode="auto">
          <a:xfrm>
            <a:off x="7505700" y="1543050"/>
            <a:ext cx="6430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34" name="Oval 133"/>
          <p:cNvSpPr/>
          <p:nvPr/>
        </p:nvSpPr>
        <p:spPr bwMode="auto">
          <a:xfrm>
            <a:off x="7820106" y="22288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5" name="Oval 134"/>
          <p:cNvSpPr/>
          <p:nvPr/>
        </p:nvSpPr>
        <p:spPr bwMode="auto">
          <a:xfrm>
            <a:off x="8572500" y="22288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36" name="Straight Arrow Connector 135"/>
          <p:cNvCxnSpPr>
            <a:stCxn id="118" idx="4"/>
            <a:endCxn id="134" idx="7"/>
          </p:cNvCxnSpPr>
          <p:nvPr/>
        </p:nvCxnSpPr>
        <p:spPr bwMode="auto">
          <a:xfrm flipH="1">
            <a:off x="8015228" y="2000250"/>
            <a:ext cx="214372"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37" name="Straight Arrow Connector 136"/>
          <p:cNvCxnSpPr>
            <a:stCxn id="118" idx="4"/>
            <a:endCxn id="135" idx="1"/>
          </p:cNvCxnSpPr>
          <p:nvPr/>
        </p:nvCxnSpPr>
        <p:spPr bwMode="auto">
          <a:xfrm>
            <a:off x="8229600" y="2000250"/>
            <a:ext cx="3763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38" name="Oval 137"/>
          <p:cNvSpPr/>
          <p:nvPr/>
        </p:nvSpPr>
        <p:spPr bwMode="auto">
          <a:xfrm>
            <a:off x="6290716" y="22288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9" name="Oval 138"/>
          <p:cNvSpPr/>
          <p:nvPr/>
        </p:nvSpPr>
        <p:spPr bwMode="auto">
          <a:xfrm>
            <a:off x="7038894" y="22288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40" name="Straight Arrow Connector 139"/>
          <p:cNvCxnSpPr>
            <a:stCxn id="117" idx="4"/>
            <a:endCxn id="138" idx="7"/>
          </p:cNvCxnSpPr>
          <p:nvPr/>
        </p:nvCxnSpPr>
        <p:spPr bwMode="auto">
          <a:xfrm flipH="1">
            <a:off x="6485838" y="2000250"/>
            <a:ext cx="3763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41" name="Straight Arrow Connector 140"/>
          <p:cNvCxnSpPr>
            <a:stCxn id="117" idx="4"/>
            <a:endCxn id="139" idx="1"/>
          </p:cNvCxnSpPr>
          <p:nvPr/>
        </p:nvCxnSpPr>
        <p:spPr bwMode="auto">
          <a:xfrm>
            <a:off x="6862216" y="2000250"/>
            <a:ext cx="210156"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42" name="Oval 141"/>
          <p:cNvSpPr/>
          <p:nvPr/>
        </p:nvSpPr>
        <p:spPr bwMode="auto">
          <a:xfrm>
            <a:off x="8343900" y="26860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3" name="Oval 142"/>
          <p:cNvSpPr/>
          <p:nvPr/>
        </p:nvSpPr>
        <p:spPr bwMode="auto">
          <a:xfrm>
            <a:off x="8801100" y="26860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44" name="Straight Arrow Connector 143"/>
          <p:cNvCxnSpPr>
            <a:stCxn id="135" idx="4"/>
            <a:endCxn id="142" idx="7"/>
          </p:cNvCxnSpPr>
          <p:nvPr/>
        </p:nvCxnSpPr>
        <p:spPr bwMode="auto">
          <a:xfrm flipH="1">
            <a:off x="8539022" y="24574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45" name="Straight Arrow Connector 144"/>
          <p:cNvCxnSpPr>
            <a:stCxn id="135" idx="4"/>
            <a:endCxn id="143" idx="1"/>
          </p:cNvCxnSpPr>
          <p:nvPr/>
        </p:nvCxnSpPr>
        <p:spPr bwMode="auto">
          <a:xfrm>
            <a:off x="8686800" y="24574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46" name="Oval 145"/>
          <p:cNvSpPr/>
          <p:nvPr/>
        </p:nvSpPr>
        <p:spPr bwMode="auto">
          <a:xfrm>
            <a:off x="6057900" y="26860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7" name="Oval 146"/>
          <p:cNvSpPr/>
          <p:nvPr/>
        </p:nvSpPr>
        <p:spPr bwMode="auto">
          <a:xfrm>
            <a:off x="6515100" y="26860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48" name="Straight Arrow Connector 147"/>
          <p:cNvCxnSpPr>
            <a:stCxn id="138" idx="4"/>
            <a:endCxn id="146" idx="7"/>
          </p:cNvCxnSpPr>
          <p:nvPr/>
        </p:nvCxnSpPr>
        <p:spPr bwMode="auto">
          <a:xfrm flipH="1">
            <a:off x="6253022" y="2457450"/>
            <a:ext cx="151994"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49" name="Straight Arrow Connector 148"/>
          <p:cNvCxnSpPr>
            <a:stCxn id="138" idx="4"/>
            <a:endCxn id="147" idx="1"/>
          </p:cNvCxnSpPr>
          <p:nvPr/>
        </p:nvCxnSpPr>
        <p:spPr bwMode="auto">
          <a:xfrm>
            <a:off x="6405016" y="2457450"/>
            <a:ext cx="143562"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50" name="Oval 149"/>
          <p:cNvSpPr/>
          <p:nvPr/>
        </p:nvSpPr>
        <p:spPr bwMode="auto">
          <a:xfrm>
            <a:off x="7591506" y="26860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1" name="Oval 150"/>
          <p:cNvSpPr/>
          <p:nvPr/>
        </p:nvSpPr>
        <p:spPr bwMode="auto">
          <a:xfrm>
            <a:off x="8048706" y="26860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2" name="Straight Arrow Connector 151"/>
          <p:cNvCxnSpPr>
            <a:stCxn id="134" idx="4"/>
            <a:endCxn id="150" idx="7"/>
          </p:cNvCxnSpPr>
          <p:nvPr/>
        </p:nvCxnSpPr>
        <p:spPr bwMode="auto">
          <a:xfrm flipH="1">
            <a:off x="7786628" y="24574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53" name="Straight Arrow Connector 152"/>
          <p:cNvCxnSpPr>
            <a:stCxn id="134" idx="4"/>
            <a:endCxn id="151" idx="1"/>
          </p:cNvCxnSpPr>
          <p:nvPr/>
        </p:nvCxnSpPr>
        <p:spPr bwMode="auto">
          <a:xfrm>
            <a:off x="7934406" y="24574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
        <p:nvSpPr>
          <p:cNvPr id="154" name="Oval 153"/>
          <p:cNvSpPr/>
          <p:nvPr/>
        </p:nvSpPr>
        <p:spPr bwMode="auto">
          <a:xfrm>
            <a:off x="6810294" y="26860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5" name="Oval 154"/>
          <p:cNvSpPr/>
          <p:nvPr/>
        </p:nvSpPr>
        <p:spPr bwMode="auto">
          <a:xfrm>
            <a:off x="7267494" y="2686050"/>
            <a:ext cx="228600" cy="228600"/>
          </a:xfrm>
          <a:prstGeom prst="ellipse">
            <a:avLst/>
          </a:prstGeom>
          <a:no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6" name="Straight Arrow Connector 155"/>
          <p:cNvCxnSpPr>
            <a:stCxn id="139" idx="4"/>
            <a:endCxn id="154" idx="7"/>
          </p:cNvCxnSpPr>
          <p:nvPr/>
        </p:nvCxnSpPr>
        <p:spPr bwMode="auto">
          <a:xfrm flipH="1">
            <a:off x="7005416" y="24574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cxnSp>
        <p:nvCxnSpPr>
          <p:cNvPr id="157" name="Straight Arrow Connector 156"/>
          <p:cNvCxnSpPr>
            <a:stCxn id="139" idx="4"/>
            <a:endCxn id="155" idx="1"/>
          </p:cNvCxnSpPr>
          <p:nvPr/>
        </p:nvCxnSpPr>
        <p:spPr bwMode="auto">
          <a:xfrm>
            <a:off x="7153194" y="2457450"/>
            <a:ext cx="147778" cy="262078"/>
          </a:xfrm>
          <a:prstGeom prst="straightConnector1">
            <a:avLst/>
          </a:prstGeom>
          <a:ln w="6350">
            <a:solidFill>
              <a:srgbClr val="000000"/>
            </a:solidFill>
            <a:headEnd type="none" w="med" len="med"/>
            <a:tailEnd type="arrow" w="sm" len="sm"/>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27911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sz="quarter" idx="10"/>
          </p:nvPr>
        </p:nvSpPr>
        <p:spPr>
          <a:xfrm>
            <a:off x="533400" y="1200150"/>
            <a:ext cx="8077200" cy="2743200"/>
          </a:xfrm>
        </p:spPr>
        <p:txBody>
          <a:bodyPr/>
          <a:lstStyle/>
          <a:p>
            <a:r>
              <a:rPr lang="en-US" sz="1400" dirty="0" smtClean="0"/>
              <a:t>Ericson, </a:t>
            </a:r>
            <a:r>
              <a:rPr lang="en-US" sz="1400" dirty="0" err="1" smtClean="0"/>
              <a:t>Christer</a:t>
            </a:r>
            <a:r>
              <a:rPr lang="en-US" sz="1400" dirty="0" smtClean="0"/>
              <a:t>, </a:t>
            </a:r>
            <a:r>
              <a:rPr lang="en-US" sz="1400" i="1" dirty="0" smtClean="0"/>
              <a:t>Real-Time Collision Detection</a:t>
            </a:r>
            <a:r>
              <a:rPr lang="en-US" sz="1400" dirty="0" smtClean="0"/>
              <a:t>, Morgan Kaufmann Publishers/Elsevier, 2005</a:t>
            </a:r>
          </a:p>
          <a:p>
            <a:r>
              <a:rPr lang="en-US" sz="1400" dirty="0" smtClean="0"/>
              <a:t>Hughes, John F., et al., </a:t>
            </a:r>
            <a:r>
              <a:rPr lang="en-US" sz="1400" i="1" dirty="0" smtClean="0"/>
              <a:t>Computer Graphics Principles and Practice</a:t>
            </a:r>
            <a:r>
              <a:rPr lang="en-US" sz="1400" dirty="0" smtClean="0"/>
              <a:t>, Third Edition, Addison-Wesley, 2014</a:t>
            </a:r>
          </a:p>
          <a:p>
            <a:r>
              <a:rPr lang="en-US" sz="1400" dirty="0" smtClean="0"/>
              <a:t>Pharr, Matt, and Greg Humphreys, </a:t>
            </a:r>
            <a:r>
              <a:rPr lang="en-US" sz="1400" i="1" dirty="0" smtClean="0"/>
              <a:t>Physically-based Rendering</a:t>
            </a:r>
            <a:r>
              <a:rPr lang="en-US" sz="1400" dirty="0" smtClean="0"/>
              <a:t>, Morgan Kaufmann Publishers/Elsevier, 2004</a:t>
            </a:r>
          </a:p>
          <a:p>
            <a:r>
              <a:rPr lang="en-US" sz="1400" dirty="0" smtClean="0"/>
              <a:t>Stoll, Gordon, “Ray Tracing Performance,” SIGGRAPH 2005.</a:t>
            </a:r>
          </a:p>
          <a:p>
            <a:r>
              <a:rPr lang="en-US" sz="1400" dirty="0" err="1" smtClean="0"/>
              <a:t>Pascucci</a:t>
            </a:r>
            <a:r>
              <a:rPr lang="en-US" sz="1400" dirty="0" smtClean="0"/>
              <a:t>, Valerio, and Randall J. Frank, “Global Static Indexing for Real-time Exploration of Very Large Regular Grids,” Supercomputing, ACM/IEEE 2001 Conference, 2001</a:t>
            </a:r>
          </a:p>
          <a:p>
            <a:r>
              <a:rPr lang="en-US" sz="1400" dirty="0" smtClean="0">
                <a:hlinkClick r:id="rId2"/>
              </a:rPr>
              <a:t>http://computinglife.wordpress.com/2008/11/20/why-do-hash-functions-use-prime-numbers/</a:t>
            </a:r>
            <a:endParaRPr lang="en-US" sz="1400" dirty="0" smtClean="0"/>
          </a:p>
          <a:p>
            <a:r>
              <a:rPr lang="en-US" sz="1400" dirty="0" smtClean="0">
                <a:hlinkClick r:id="rId3"/>
              </a:rPr>
              <a:t>http://www.bigprimes.net/</a:t>
            </a:r>
            <a:endParaRPr lang="en-US" sz="1400" dirty="0" smtClean="0"/>
          </a:p>
          <a:p>
            <a:r>
              <a:rPr lang="en-US" sz="1400" dirty="0" smtClean="0">
                <a:hlinkClick r:id="rId4"/>
              </a:rPr>
              <a:t>http://www.7-cpu.com</a:t>
            </a:r>
            <a:endParaRPr lang="en-US" sz="1400" dirty="0" smtClean="0"/>
          </a:p>
          <a:p>
            <a:pPr marL="0" indent="0">
              <a:buNone/>
            </a:pPr>
            <a:endParaRPr lang="en-US" sz="1400"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73</a:t>
            </a:fld>
            <a:endParaRPr lang="en-US"/>
          </a:p>
        </p:txBody>
      </p:sp>
    </p:spTree>
    <p:extLst>
      <p:ext uri="{BB962C8B-B14F-4D97-AF65-F5344CB8AC3E}">
        <p14:creationId xmlns:p14="http://schemas.microsoft.com/office/powerpoint/2010/main" val="36469922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14300" y="400050"/>
            <a:ext cx="9486900" cy="4743450"/>
          </a:xfrm>
          <a:prstGeom prst="rect">
            <a:avLst/>
          </a:prstGeom>
          <a:solidFill>
            <a:srgbClr val="84674C"/>
          </a:solidFill>
          <a:ln w="19050" cap="flat" cmpd="sng" algn="ctr">
            <a:noFill/>
            <a:prstDash val="solid"/>
            <a:round/>
            <a:headEnd type="none" w="med" len="med"/>
            <a:tailEnd type="none" w="med" len="med"/>
          </a:ln>
          <a:effectLst/>
        </p:spPr>
        <p:txBody>
          <a:bodyPr rtlCol="0" anchor="ctr"/>
          <a:lstStyle/>
          <a:p>
            <a:pPr algn="ctr"/>
            <a:endParaRPr lang="en-US"/>
          </a:p>
        </p:txBody>
      </p:sp>
      <p:sp>
        <p:nvSpPr>
          <p:cNvPr id="2" name="Title 1"/>
          <p:cNvSpPr>
            <a:spLocks noGrp="1"/>
          </p:cNvSpPr>
          <p:nvPr>
            <p:ph type="title"/>
          </p:nvPr>
        </p:nvSpPr>
        <p:spPr/>
        <p:txBody>
          <a:bodyPr/>
          <a:lstStyle/>
          <a:p>
            <a:r>
              <a:rPr lang="en-US" sz="2800" dirty="0" smtClean="0">
                <a:solidFill>
                  <a:srgbClr val="EAD78F"/>
                </a:solidFill>
              </a:rPr>
              <a:t>Any Questions?</a:t>
            </a:r>
            <a:endParaRPr lang="en-US" sz="2800" dirty="0">
              <a:solidFill>
                <a:srgbClr val="EAD78F"/>
              </a:solidFill>
            </a:endParaRPr>
          </a:p>
        </p:txBody>
      </p:sp>
      <p:sp>
        <p:nvSpPr>
          <p:cNvPr id="4" name="Slide Number Placeholder 3"/>
          <p:cNvSpPr>
            <a:spLocks noGrp="1"/>
          </p:cNvSpPr>
          <p:nvPr>
            <p:ph type="sldNum" sz="quarter" idx="11"/>
          </p:nvPr>
        </p:nvSpPr>
        <p:spPr/>
        <p:txBody>
          <a:bodyPr/>
          <a:lstStyle/>
          <a:p>
            <a:fld id="{C99FFD53-9629-4009-892B-34DB58648257}" type="slidenum">
              <a:rPr lang="en-US" smtClean="0">
                <a:solidFill>
                  <a:srgbClr val="EAD78F"/>
                </a:solidFill>
              </a:rPr>
              <a:pPr/>
              <a:t>74</a:t>
            </a:fld>
            <a:endParaRPr lang="en-US" dirty="0">
              <a:solidFill>
                <a:srgbClr val="EAD78F"/>
              </a:solidFill>
            </a:endParaRPr>
          </a:p>
        </p:txBody>
      </p:sp>
      <p:sp>
        <p:nvSpPr>
          <p:cNvPr id="7" name="Rectangle 6"/>
          <p:cNvSpPr/>
          <p:nvPr/>
        </p:nvSpPr>
        <p:spPr>
          <a:xfrm>
            <a:off x="0" y="4943445"/>
            <a:ext cx="8115300" cy="215444"/>
          </a:xfrm>
          <a:prstGeom prst="rect">
            <a:avLst/>
          </a:prstGeom>
        </p:spPr>
        <p:txBody>
          <a:bodyPr wrap="square">
            <a:spAutoFit/>
          </a:bodyPr>
          <a:lstStyle/>
          <a:p>
            <a:pPr algn="l"/>
            <a:r>
              <a:rPr lang="en-US" sz="800" dirty="0" smtClean="0">
                <a:solidFill>
                  <a:srgbClr val="EAD78F"/>
                </a:solidFill>
              </a:rPr>
              <a:t>Image is in the public domain. Painting date 1905. file source is </a:t>
            </a:r>
            <a:r>
              <a:rPr lang="en-US" sz="800" dirty="0">
                <a:solidFill>
                  <a:srgbClr val="EAD78F"/>
                </a:solidFill>
              </a:rPr>
              <a:t>http://commons.wikimedia.org/wiki/File:Hooiberg_by_emile_claus.jpg</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5" t="6006" r="1369" b="1576"/>
          <a:stretch/>
        </p:blipFill>
        <p:spPr>
          <a:xfrm>
            <a:off x="1880484" y="1149457"/>
            <a:ext cx="5383033" cy="3720223"/>
          </a:xfrm>
          <a:prstGeom prst="rect">
            <a:avLst/>
          </a:prstGeom>
          <a:solidFill>
            <a:srgbClr val="FFFFFF">
              <a:shade val="85000"/>
            </a:srgbClr>
          </a:solidFill>
          <a:ln w="25400" cap="sq">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959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33600"/>
            <a:ext cx="8686800" cy="781050"/>
          </a:xfrm>
        </p:spPr>
        <p:txBody>
          <a:bodyPr/>
          <a:lstStyle/>
          <a:p>
            <a:pPr algn="ctr"/>
            <a:r>
              <a:rPr lang="en-US" dirty="0" smtClean="0"/>
              <a:t>Grid-based Spatial Subdivision</a:t>
            </a:r>
            <a:endParaRPr lang="en-US" dirty="0"/>
          </a:p>
        </p:txBody>
      </p:sp>
      <p:sp>
        <p:nvSpPr>
          <p:cNvPr id="4" name="Slide Number Placeholder 3"/>
          <p:cNvSpPr>
            <a:spLocks noGrp="1"/>
          </p:cNvSpPr>
          <p:nvPr>
            <p:ph type="sldNum" sz="quarter" idx="11"/>
          </p:nvPr>
        </p:nvSpPr>
        <p:spPr/>
        <p:txBody>
          <a:bodyPr/>
          <a:lstStyle/>
          <a:p>
            <a:fld id="{C99FFD53-9629-4009-892B-34DB58648257}" type="slidenum">
              <a:rPr lang="en-US" smtClean="0"/>
              <a:pPr/>
              <a:t>8</a:t>
            </a:fld>
            <a:endParaRPr lang="en-US" dirty="0"/>
          </a:p>
        </p:txBody>
      </p:sp>
    </p:spTree>
    <p:extLst>
      <p:ext uri="{BB962C8B-B14F-4D97-AF65-F5344CB8AC3E}">
        <p14:creationId xmlns:p14="http://schemas.microsoft.com/office/powerpoint/2010/main" val="2911692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19400" y="2114550"/>
            <a:ext cx="3429000" cy="2438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Overview of uniform </a:t>
            </a:r>
            <a:r>
              <a:rPr lang="en-US" dirty="0"/>
              <a:t>g</a:t>
            </a:r>
            <a:r>
              <a:rPr lang="en-US" dirty="0" smtClean="0"/>
              <a:t>rids</a:t>
            </a:r>
            <a:endParaRPr lang="en-US" dirty="0"/>
          </a:p>
        </p:txBody>
      </p:sp>
      <p:sp>
        <p:nvSpPr>
          <p:cNvPr id="3" name="Content Placeholder 2"/>
          <p:cNvSpPr>
            <a:spLocks noGrp="1"/>
          </p:cNvSpPr>
          <p:nvPr>
            <p:ph sz="quarter" idx="10"/>
          </p:nvPr>
        </p:nvSpPr>
        <p:spPr/>
        <p:txBody>
          <a:bodyPr/>
          <a:lstStyle/>
          <a:p>
            <a:pPr lvl="0"/>
            <a:r>
              <a:rPr lang="en-US" dirty="0" smtClean="0"/>
              <a:t>A 2 x 1 grid</a:t>
            </a:r>
          </a:p>
        </p:txBody>
      </p:sp>
      <p:grpSp>
        <p:nvGrpSpPr>
          <p:cNvPr id="4" name="Group 15"/>
          <p:cNvGrpSpPr/>
          <p:nvPr/>
        </p:nvGrpSpPr>
        <p:grpSpPr>
          <a:xfrm>
            <a:off x="7010400" y="3105150"/>
            <a:ext cx="1143000" cy="1252954"/>
            <a:chOff x="7010400" y="3105150"/>
            <a:chExt cx="1143000" cy="1252954"/>
          </a:xfrm>
        </p:grpSpPr>
        <p:cxnSp>
          <p:nvCxnSpPr>
            <p:cNvPr id="5" name="Straight Arrow Connector 4"/>
            <p:cNvCxnSpPr/>
            <p:nvPr/>
          </p:nvCxnSpPr>
          <p:spPr bwMode="auto">
            <a:xfrm>
              <a:off x="7239000" y="4019550"/>
              <a:ext cx="685800" cy="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bwMode="auto">
            <a:xfrm flipV="1">
              <a:off x="7239000" y="3333750"/>
              <a:ext cx="0" cy="685800"/>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7827670" y="4019550"/>
              <a:ext cx="325730" cy="338554"/>
            </a:xfrm>
            <a:prstGeom prst="rect">
              <a:avLst/>
            </a:prstGeom>
            <a:noFill/>
          </p:spPr>
          <p:txBody>
            <a:bodyPr wrap="none" rtlCol="0">
              <a:spAutoFit/>
            </a:bodyPr>
            <a:lstStyle/>
            <a:p>
              <a:r>
                <a:rPr lang="en-US" sz="1600" dirty="0" smtClean="0">
                  <a:solidFill>
                    <a:srgbClr val="002060"/>
                  </a:solidFill>
                </a:rPr>
                <a:t>X</a:t>
              </a:r>
              <a:endParaRPr lang="en-US" sz="1600" dirty="0">
                <a:solidFill>
                  <a:srgbClr val="002060"/>
                </a:solidFill>
              </a:endParaRPr>
            </a:p>
          </p:txBody>
        </p:sp>
        <p:sp>
          <p:nvSpPr>
            <p:cNvPr id="11" name="TextBox 10"/>
            <p:cNvSpPr txBox="1"/>
            <p:nvPr/>
          </p:nvSpPr>
          <p:spPr>
            <a:xfrm>
              <a:off x="7010400" y="3105150"/>
              <a:ext cx="311304" cy="338554"/>
            </a:xfrm>
            <a:prstGeom prst="rect">
              <a:avLst/>
            </a:prstGeom>
            <a:noFill/>
          </p:spPr>
          <p:txBody>
            <a:bodyPr wrap="none" rtlCol="0">
              <a:spAutoFit/>
            </a:bodyPr>
            <a:lstStyle/>
            <a:p>
              <a:r>
                <a:rPr lang="en-US" sz="1600" dirty="0" smtClean="0">
                  <a:solidFill>
                    <a:srgbClr val="002060"/>
                  </a:solidFill>
                </a:rPr>
                <a:t>Y</a:t>
              </a:r>
            </a:p>
          </p:txBody>
        </p:sp>
      </p:grpSp>
      <p:sp>
        <p:nvSpPr>
          <p:cNvPr id="13" name="Regular Pentagon 12"/>
          <p:cNvSpPr/>
          <p:nvPr/>
        </p:nvSpPr>
        <p:spPr bwMode="auto">
          <a:xfrm>
            <a:off x="3352800" y="28003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4" name="Regular Pentagon 13"/>
          <p:cNvSpPr/>
          <p:nvPr/>
        </p:nvSpPr>
        <p:spPr bwMode="auto">
          <a:xfrm>
            <a:off x="4648200" y="3638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5" name="Regular Pentagon 14"/>
          <p:cNvSpPr/>
          <p:nvPr/>
        </p:nvSpPr>
        <p:spPr bwMode="auto">
          <a:xfrm>
            <a:off x="5334000" y="2495550"/>
            <a:ext cx="400050" cy="381000"/>
          </a:xfrm>
          <a:prstGeom prst="pentag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30" name="Rectangle 29"/>
          <p:cNvSpPr/>
          <p:nvPr/>
        </p:nvSpPr>
        <p:spPr bwMode="auto">
          <a:xfrm>
            <a:off x="2819400" y="2114550"/>
            <a:ext cx="3429000" cy="2438400"/>
          </a:xfrm>
          <a:prstGeom prst="rect">
            <a:avLst/>
          </a:prstGeom>
          <a:noFill/>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cxnSp>
        <p:nvCxnSpPr>
          <p:cNvPr id="32" name="Straight Connector 31"/>
          <p:cNvCxnSpPr>
            <a:stCxn id="30" idx="0"/>
            <a:endCxn id="30" idx="2"/>
          </p:cNvCxnSpPr>
          <p:nvPr/>
        </p:nvCxnSpPr>
        <p:spPr bwMode="auto">
          <a:xfrm>
            <a:off x="4533900" y="2114550"/>
            <a:ext cx="0" cy="2438400"/>
          </a:xfrm>
          <a:prstGeom prst="line">
            <a:avLst/>
          </a:prstGeom>
          <a:ln w="12700">
            <a:solidFill>
              <a:srgbClr val="009999"/>
            </a:solidFill>
            <a:headEnd type="none" w="med" len="med"/>
            <a:tailEnd type="none"/>
          </a:ln>
          <a:effectLst/>
        </p:spPr>
        <p:style>
          <a:lnRef idx="2">
            <a:schemeClr val="accent6"/>
          </a:lnRef>
          <a:fillRef idx="0">
            <a:schemeClr val="accent6"/>
          </a:fillRef>
          <a:effectRef idx="1">
            <a:schemeClr val="accent6"/>
          </a:effectRef>
          <a:fontRef idx="minor">
            <a:schemeClr val="tx1"/>
          </a:fontRef>
        </p:style>
      </p:cxnSp>
      <p:sp>
        <p:nvSpPr>
          <p:cNvPr id="16" name="Slide Number Placeholder 15"/>
          <p:cNvSpPr>
            <a:spLocks noGrp="1"/>
          </p:cNvSpPr>
          <p:nvPr>
            <p:ph type="sldNum" sz="quarter" idx="11"/>
          </p:nvPr>
        </p:nvSpPr>
        <p:spPr/>
        <p:txBody>
          <a:bodyPr/>
          <a:lstStyle/>
          <a:p>
            <a:fld id="{C99FFD53-9629-4009-892B-34DB58648257}" type="slidenum">
              <a:rPr lang="en-US" smtClean="0"/>
              <a:pPr/>
              <a:t>9</a:t>
            </a:fld>
            <a:endParaRPr lang="en-US" dirty="0"/>
          </a:p>
        </p:txBody>
      </p:sp>
    </p:spTree>
    <p:extLst>
      <p:ext uri="{BB962C8B-B14F-4D97-AF65-F5344CB8AC3E}">
        <p14:creationId xmlns:p14="http://schemas.microsoft.com/office/powerpoint/2010/main" val="6880781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chemeClr val="bg1">
              <a:lumMod val="60000"/>
              <a:lumOff val="40000"/>
            </a:schemeClr>
          </a:solidFill>
          <a:prstDash val="solid"/>
          <a:round/>
          <a:headEnd type="none" w="med" len="med"/>
          <a:tailEnd type="none" w="med" len="med"/>
        </a:ln>
        <a:effectLst/>
      </a:spPr>
      <a:bodyPr rtlCol="0" anchor="ctr"/>
      <a:lstStyle>
        <a:defPPr algn="ctr">
          <a:defRPr/>
        </a:defPPr>
      </a:lstStyle>
    </a:spDef>
    <a:lnDef>
      <a:spPr bwMode="auto">
        <a:ln>
          <a:headEnd type="none" w="med" len="med"/>
          <a:tailEnd type="arrow"/>
        </a:ln>
      </a:spPr>
      <a:bodyPr/>
      <a:lstStyle/>
      <a:style>
        <a:lnRef idx="2">
          <a:schemeClr val="accent6"/>
        </a:lnRef>
        <a:fillRef idx="0">
          <a:schemeClr val="accent6"/>
        </a:fillRef>
        <a:effectRef idx="1">
          <a:schemeClr val="accent6"/>
        </a:effectRef>
        <a:fontRef idx="minor">
          <a:schemeClr val="tx1"/>
        </a:fontRef>
      </a:style>
    </a:lnDef>
    <a:txDef>
      <a:spPr>
        <a:noFill/>
      </a:spPr>
      <a:bodyPr wrap="none" rtlCol="0">
        <a:spAutoFit/>
      </a:bodyPr>
      <a:lstStyle>
        <a:defPPr>
          <a:defRPr sz="1600" dirty="0" smtClean="0">
            <a:solidFill>
              <a:srgbClr val="002060"/>
            </a:solidFill>
          </a:defRPr>
        </a:defPPr>
      </a:lstStyle>
    </a:tx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4515</TotalTime>
  <Words>6329</Words>
  <Application>Microsoft Office PowerPoint</Application>
  <PresentationFormat>On-screen Show (16:9)</PresentationFormat>
  <Paragraphs>1024</Paragraphs>
  <Slides>74</Slides>
  <Notes>62</Notes>
  <HiddenSlides>1</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Recommending A Strategy</vt:lpstr>
      <vt:lpstr>Spatial Subdivision  Graham Rhodes Senior Software Developer, Applied Research Associates, Inc.</vt:lpstr>
      <vt:lpstr>How do you find a needle in a haystack?</vt:lpstr>
      <vt:lpstr>How do you find a needle in a haystack?</vt:lpstr>
      <vt:lpstr>Spatial subdivision: what is it?</vt:lpstr>
      <vt:lpstr>Spatial subdivision: what is it for?</vt:lpstr>
      <vt:lpstr>Spatial subdivision: what is it for?</vt:lpstr>
      <vt:lpstr>Classes of spatial subdivision</vt:lpstr>
      <vt:lpstr>Grid-based Spatial Subdivision</vt:lpstr>
      <vt:lpstr>Overview of uniform grids</vt:lpstr>
      <vt:lpstr>Overview of uniform grids</vt:lpstr>
      <vt:lpstr>Overview of uniform grids</vt:lpstr>
      <vt:lpstr>Overview of uniform grids</vt:lpstr>
      <vt:lpstr>Overview of uniform grids</vt:lpstr>
      <vt:lpstr>Overview of uniform grids</vt:lpstr>
      <vt:lpstr>Overview of uniform grids</vt:lpstr>
      <vt:lpstr>Implementation: ideas</vt:lpstr>
      <vt:lpstr>Implementation: array of cells</vt:lpstr>
      <vt:lpstr>Implementation: array of cells</vt:lpstr>
      <vt:lpstr>Implementation: array of cells</vt:lpstr>
      <vt:lpstr>Implementation: array of cells</vt:lpstr>
      <vt:lpstr>Grid-size selection strategies</vt:lpstr>
      <vt:lpstr>Grid-size selection strategies</vt:lpstr>
      <vt:lpstr>Grid-size selection strategies</vt:lpstr>
      <vt:lpstr>Grid-size selection strategies</vt:lpstr>
      <vt:lpstr>Grid-size selection strategies</vt:lpstr>
      <vt:lpstr>Populating the grid</vt:lpstr>
      <vt:lpstr>Populating the grid</vt:lpstr>
      <vt:lpstr>Populating the grid</vt:lpstr>
      <vt:lpstr>Pairwise testing: visit which cells?</vt:lpstr>
      <vt:lpstr>Pairwise testing: visit which cells?</vt:lpstr>
      <vt:lpstr>Avoiding duplicate tests</vt:lpstr>
      <vt:lpstr>Ray intersection/line of sight tests</vt:lpstr>
      <vt:lpstr>Ray intersection/line of sight tests</vt:lpstr>
      <vt:lpstr>Ray intersection</vt:lpstr>
      <vt:lpstr>Ray intersection</vt:lpstr>
      <vt:lpstr>Ray intersection</vt:lpstr>
      <vt:lpstr>Ray intersection</vt:lpstr>
      <vt:lpstr>Ray intersection</vt:lpstr>
      <vt:lpstr>Ray intersection</vt:lpstr>
      <vt:lpstr>Ray intersection</vt:lpstr>
      <vt:lpstr>Avoiding duplicate tests</vt:lpstr>
      <vt:lpstr>Avoiding duplicate tests</vt:lpstr>
      <vt:lpstr>Avoiding duplicate tests</vt:lpstr>
      <vt:lpstr>Back to array of cells</vt:lpstr>
      <vt:lpstr>Implementation: spatial hash</vt:lpstr>
      <vt:lpstr>Implementation: spatial hash</vt:lpstr>
      <vt:lpstr>Implementation: spatial hash</vt:lpstr>
      <vt:lpstr>Implementation: spatial hash</vt:lpstr>
      <vt:lpstr>Implementation: spatial hash</vt:lpstr>
      <vt:lpstr>Implementation: spatial hash</vt:lpstr>
      <vt:lpstr>Tree-based Spatial Subdivision</vt:lpstr>
      <vt:lpstr>Overview of hierarchical subdivision</vt:lpstr>
      <vt:lpstr>Overview of hierarchical subdivision</vt:lpstr>
      <vt:lpstr>Implementation: Kd-tree</vt:lpstr>
      <vt:lpstr>Implementation: Kd-tree</vt:lpstr>
      <vt:lpstr>Implementation: Kd-tree</vt:lpstr>
      <vt:lpstr>Implementation: Kd-tree</vt:lpstr>
      <vt:lpstr>Implementation: Kd-tree</vt:lpstr>
      <vt:lpstr>Implementation: Kd-tree</vt:lpstr>
      <vt:lpstr>Implementation: Kd-tree</vt:lpstr>
      <vt:lpstr>Implementation: Kd-tree</vt:lpstr>
      <vt:lpstr>Implementation: Kd-tree</vt:lpstr>
      <vt:lpstr>Implementation: Kd-tree</vt:lpstr>
      <vt:lpstr>Implementation: quadtree/octree</vt:lpstr>
      <vt:lpstr>Problems with hierarchical subdivision</vt:lpstr>
      <vt:lpstr>Memory cache considerations</vt:lpstr>
      <vt:lpstr>Memory cache considerations</vt:lpstr>
      <vt:lpstr>Cache considerations for grid</vt:lpstr>
      <vt:lpstr>Cache considerations for Kd-tree</vt:lpstr>
      <vt:lpstr>Cache considerations for Kd-tree</vt:lpstr>
      <vt:lpstr>Cache considerations for Kd-tree</vt:lpstr>
      <vt:lpstr>Cache considerations for Kd-tree</vt:lpstr>
      <vt:lpstr>References</vt:lpstr>
      <vt:lpstr>Any Questions?</vt:lpstr>
    </vt:vector>
  </TitlesOfParts>
  <Manager/>
  <Company>CMP Media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 2005</dc:title>
  <dc:subject/>
  <dc:creator>Jamil Moledina</dc:creator>
  <cp:keywords/>
  <dc:description/>
  <cp:lastModifiedBy>Graham Rhodes ARA/SED</cp:lastModifiedBy>
  <cp:revision>624</cp:revision>
  <cp:lastPrinted>1904-01-01T00:00:00Z</cp:lastPrinted>
  <dcterms:created xsi:type="dcterms:W3CDTF">2011-01-18T22:56:43Z</dcterms:created>
  <dcterms:modified xsi:type="dcterms:W3CDTF">2014-03-14T21:51:27Z</dcterms:modified>
  <cp:category/>
</cp:coreProperties>
</file>