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79"/>
  </p:notesMasterIdLst>
  <p:handoutMasterIdLst>
    <p:handoutMasterId r:id="rId80"/>
  </p:handoutMasterIdLst>
  <p:sldIdLst>
    <p:sldId id="271" r:id="rId2"/>
    <p:sldId id="273" r:id="rId3"/>
    <p:sldId id="362" r:id="rId4"/>
    <p:sldId id="274" r:id="rId5"/>
    <p:sldId id="275" r:id="rId6"/>
    <p:sldId id="276" r:id="rId7"/>
    <p:sldId id="277" r:id="rId8"/>
    <p:sldId id="304" r:id="rId9"/>
    <p:sldId id="324" r:id="rId10"/>
    <p:sldId id="278" r:id="rId11"/>
    <p:sldId id="279" r:id="rId12"/>
    <p:sldId id="291" r:id="rId13"/>
    <p:sldId id="292" r:id="rId14"/>
    <p:sldId id="293" r:id="rId15"/>
    <p:sldId id="294" r:id="rId16"/>
    <p:sldId id="295" r:id="rId17"/>
    <p:sldId id="296" r:id="rId18"/>
    <p:sldId id="306" r:id="rId19"/>
    <p:sldId id="281" r:id="rId20"/>
    <p:sldId id="309" r:id="rId21"/>
    <p:sldId id="287" r:id="rId22"/>
    <p:sldId id="339" r:id="rId23"/>
    <p:sldId id="282" r:id="rId24"/>
    <p:sldId id="285" r:id="rId25"/>
    <p:sldId id="289" r:id="rId26"/>
    <p:sldId id="290" r:id="rId27"/>
    <p:sldId id="307" r:id="rId28"/>
    <p:sldId id="284" r:id="rId29"/>
    <p:sldId id="298" r:id="rId30"/>
    <p:sldId id="308" r:id="rId31"/>
    <p:sldId id="311" r:id="rId32"/>
    <p:sldId id="312" r:id="rId33"/>
    <p:sldId id="310" r:id="rId34"/>
    <p:sldId id="313" r:id="rId35"/>
    <p:sldId id="314" r:id="rId36"/>
    <p:sldId id="315" r:id="rId37"/>
    <p:sldId id="316" r:id="rId38"/>
    <p:sldId id="317" r:id="rId39"/>
    <p:sldId id="318" r:id="rId40"/>
    <p:sldId id="319" r:id="rId41"/>
    <p:sldId id="329" r:id="rId42"/>
    <p:sldId id="330" r:id="rId43"/>
    <p:sldId id="331" r:id="rId44"/>
    <p:sldId id="332" r:id="rId45"/>
    <p:sldId id="333" r:id="rId46"/>
    <p:sldId id="334" r:id="rId47"/>
    <p:sldId id="297" r:id="rId48"/>
    <p:sldId id="336" r:id="rId49"/>
    <p:sldId id="337" r:id="rId50"/>
    <p:sldId id="338" r:id="rId51"/>
    <p:sldId id="341" r:id="rId52"/>
    <p:sldId id="325" r:id="rId53"/>
    <p:sldId id="326" r:id="rId54"/>
    <p:sldId id="327" r:id="rId55"/>
    <p:sldId id="328" r:id="rId56"/>
    <p:sldId id="335" r:id="rId57"/>
    <p:sldId id="342" r:id="rId58"/>
    <p:sldId id="343" r:id="rId59"/>
    <p:sldId id="323" r:id="rId60"/>
    <p:sldId id="320" r:id="rId61"/>
    <p:sldId id="321" r:id="rId62"/>
    <p:sldId id="322" r:id="rId63"/>
    <p:sldId id="303" r:id="rId64"/>
    <p:sldId id="302" r:id="rId65"/>
    <p:sldId id="344" r:id="rId66"/>
    <p:sldId id="340" r:id="rId67"/>
    <p:sldId id="357" r:id="rId68"/>
    <p:sldId id="358" r:id="rId69"/>
    <p:sldId id="359" r:id="rId70"/>
    <p:sldId id="360" r:id="rId71"/>
    <p:sldId id="361" r:id="rId72"/>
    <p:sldId id="354" r:id="rId73"/>
    <p:sldId id="355" r:id="rId74"/>
    <p:sldId id="301" r:id="rId75"/>
    <p:sldId id="345" r:id="rId76"/>
    <p:sldId id="347" r:id="rId77"/>
    <p:sldId id="346" r:id="rId78"/>
  </p:sldIdLst>
  <p:sldSz cx="9144000" cy="5143500" type="screen16x9"/>
  <p:notesSz cx="6858000" cy="9144000"/>
  <p:custDataLst>
    <p:tags r:id="rId81"/>
  </p:custDataLst>
  <p:defaultTextStyle>
    <a:defPPr>
      <a:defRPr lang="en-US"/>
    </a:defPPr>
    <a:lvl1pPr algn="r" rtl="0" fontAlgn="base">
      <a:spcBef>
        <a:spcPct val="0"/>
      </a:spcBef>
      <a:spcAft>
        <a:spcPct val="0"/>
      </a:spcAft>
      <a:defRPr kumimoji="1" sz="2400" kern="1200">
        <a:solidFill>
          <a:schemeClr val="tx1"/>
        </a:solidFill>
        <a:latin typeface="Verdana" pitchFamily="48" charset="0"/>
        <a:ea typeface="+mn-ea"/>
        <a:cs typeface="+mn-cs"/>
      </a:defRPr>
    </a:lvl1pPr>
    <a:lvl2pPr marL="457200" algn="r" rtl="0" fontAlgn="base">
      <a:spcBef>
        <a:spcPct val="0"/>
      </a:spcBef>
      <a:spcAft>
        <a:spcPct val="0"/>
      </a:spcAft>
      <a:defRPr kumimoji="1" sz="2400" kern="1200">
        <a:solidFill>
          <a:schemeClr val="tx1"/>
        </a:solidFill>
        <a:latin typeface="Verdana" pitchFamily="48" charset="0"/>
        <a:ea typeface="+mn-ea"/>
        <a:cs typeface="+mn-cs"/>
      </a:defRPr>
    </a:lvl2pPr>
    <a:lvl3pPr marL="914400" algn="r" rtl="0" fontAlgn="base">
      <a:spcBef>
        <a:spcPct val="0"/>
      </a:spcBef>
      <a:spcAft>
        <a:spcPct val="0"/>
      </a:spcAft>
      <a:defRPr kumimoji="1" sz="2400" kern="1200">
        <a:solidFill>
          <a:schemeClr val="tx1"/>
        </a:solidFill>
        <a:latin typeface="Verdana" pitchFamily="48" charset="0"/>
        <a:ea typeface="+mn-ea"/>
        <a:cs typeface="+mn-cs"/>
      </a:defRPr>
    </a:lvl3pPr>
    <a:lvl4pPr marL="1371600" algn="r" rtl="0" fontAlgn="base">
      <a:spcBef>
        <a:spcPct val="0"/>
      </a:spcBef>
      <a:spcAft>
        <a:spcPct val="0"/>
      </a:spcAft>
      <a:defRPr kumimoji="1" sz="2400" kern="1200">
        <a:solidFill>
          <a:schemeClr val="tx1"/>
        </a:solidFill>
        <a:latin typeface="Verdana" pitchFamily="48" charset="0"/>
        <a:ea typeface="+mn-ea"/>
        <a:cs typeface="+mn-cs"/>
      </a:defRPr>
    </a:lvl4pPr>
    <a:lvl5pPr marL="1828800" algn="r" rtl="0" fontAlgn="base">
      <a:spcBef>
        <a:spcPct val="0"/>
      </a:spcBef>
      <a:spcAft>
        <a:spcPct val="0"/>
      </a:spcAft>
      <a:defRPr kumimoji="1" sz="2400" kern="1200">
        <a:solidFill>
          <a:schemeClr val="tx1"/>
        </a:solidFill>
        <a:latin typeface="Verdana" pitchFamily="48" charset="0"/>
        <a:ea typeface="+mn-ea"/>
        <a:cs typeface="+mn-cs"/>
      </a:defRPr>
    </a:lvl5pPr>
    <a:lvl6pPr marL="2286000" algn="l" defTabSz="457200" rtl="0" eaLnBrk="1" latinLnBrk="0" hangingPunct="1">
      <a:defRPr kumimoji="1" sz="2400" kern="1200">
        <a:solidFill>
          <a:schemeClr val="tx1"/>
        </a:solidFill>
        <a:latin typeface="Verdana" pitchFamily="48" charset="0"/>
        <a:ea typeface="+mn-ea"/>
        <a:cs typeface="+mn-cs"/>
      </a:defRPr>
    </a:lvl6pPr>
    <a:lvl7pPr marL="2743200" algn="l" defTabSz="457200" rtl="0" eaLnBrk="1" latinLnBrk="0" hangingPunct="1">
      <a:defRPr kumimoji="1" sz="2400" kern="1200">
        <a:solidFill>
          <a:schemeClr val="tx1"/>
        </a:solidFill>
        <a:latin typeface="Verdana" pitchFamily="48" charset="0"/>
        <a:ea typeface="+mn-ea"/>
        <a:cs typeface="+mn-cs"/>
      </a:defRPr>
    </a:lvl7pPr>
    <a:lvl8pPr marL="3200400" algn="l" defTabSz="457200" rtl="0" eaLnBrk="1" latinLnBrk="0" hangingPunct="1">
      <a:defRPr kumimoji="1" sz="2400" kern="1200">
        <a:solidFill>
          <a:schemeClr val="tx1"/>
        </a:solidFill>
        <a:latin typeface="Verdana" pitchFamily="48" charset="0"/>
        <a:ea typeface="+mn-ea"/>
        <a:cs typeface="+mn-cs"/>
      </a:defRPr>
    </a:lvl8pPr>
    <a:lvl9pPr marL="3657600" algn="l" defTabSz="457200" rtl="0" eaLnBrk="1" latinLnBrk="0" hangingPunct="1">
      <a:defRPr kumimoji="1" sz="2400" kern="1200">
        <a:solidFill>
          <a:schemeClr val="tx1"/>
        </a:solidFill>
        <a:latin typeface="Verdana" pitchFamily="4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B61"/>
    <a:srgbClr val="000000"/>
    <a:srgbClr val="FFFFCC"/>
    <a:srgbClr val="918E00"/>
    <a:srgbClr val="747100"/>
    <a:srgbClr val="A4A000"/>
    <a:srgbClr val="FF9900"/>
    <a:srgbClr val="D7D200"/>
    <a:srgbClr val="C4BF00"/>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619" autoAdjust="0"/>
  </p:normalViewPr>
  <p:slideViewPr>
    <p:cSldViewPr snapToObjects="1">
      <p:cViewPr varScale="1">
        <p:scale>
          <a:sx n="111" d="100"/>
          <a:sy n="111" d="100"/>
        </p:scale>
        <p:origin x="-894" y="-7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228600" cy="2286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handoutMaster" Target="handoutMasters/handoutMaster1.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tags" Target="tags/tag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 Id="rId4"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9.wmf"/><Relationship Id="rId1" Type="http://schemas.openxmlformats.org/officeDocument/2006/relationships/image" Target="../media/image8.wmf"/><Relationship Id="rId4"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60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Verdana" pitchFamily="45" charset="0"/>
              </a:defRPr>
            </a:lvl1pPr>
          </a:lstStyle>
          <a:p>
            <a:pPr>
              <a:defRPr/>
            </a:pPr>
            <a:endParaRPr lang="en-US"/>
          </a:p>
        </p:txBody>
      </p:sp>
      <p:sp>
        <p:nvSpPr>
          <p:cNvPr id="8601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Verdana" pitchFamily="45" charset="0"/>
              </a:defRPr>
            </a:lvl1pPr>
          </a:lstStyle>
          <a:p>
            <a:pPr>
              <a:defRPr/>
            </a:pPr>
            <a:endParaRPr lang="en-US"/>
          </a:p>
        </p:txBody>
      </p:sp>
      <p:sp>
        <p:nvSpPr>
          <p:cNvPr id="8602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Verdana" pitchFamily="45" charset="0"/>
              </a:defRPr>
            </a:lvl1pPr>
          </a:lstStyle>
          <a:p>
            <a:pPr>
              <a:defRPr/>
            </a:pPr>
            <a:endParaRPr lang="en-US"/>
          </a:p>
        </p:txBody>
      </p:sp>
      <p:sp>
        <p:nvSpPr>
          <p:cNvPr id="8602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Verdana" pitchFamily="45" charset="0"/>
              </a:defRPr>
            </a:lvl1pPr>
          </a:lstStyle>
          <a:p>
            <a:pPr>
              <a:defRPr/>
            </a:pPr>
            <a:fld id="{B5B8EDBE-E71A-4485-AEB1-C3F3E4558C7C}" type="slidenum">
              <a:rPr lang="en-US"/>
              <a:pPr>
                <a:defRPr/>
              </a:pPr>
              <a:t>‹#›</a:t>
            </a:fld>
            <a:endParaRPr lang="en-US"/>
          </a:p>
        </p:txBody>
      </p:sp>
    </p:spTree>
    <p:extLst>
      <p:ext uri="{BB962C8B-B14F-4D97-AF65-F5344CB8AC3E}">
        <p14:creationId xmlns:p14="http://schemas.microsoft.com/office/powerpoint/2010/main" val="8631427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6" name="Rectangle 8"/>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eaLnBrk="0" hangingPunct="0">
              <a:defRPr kumimoji="0" sz="1200">
                <a:latin typeface="Verdana" pitchFamily="45" charset="0"/>
              </a:defRPr>
            </a:lvl1pPr>
          </a:lstStyle>
          <a:p>
            <a:pPr>
              <a:defRPr/>
            </a:pPr>
            <a:endParaRPr lang="en-US"/>
          </a:p>
        </p:txBody>
      </p:sp>
      <p:sp>
        <p:nvSpPr>
          <p:cNvPr id="8195" name="Rectangle 9"/>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p:spPr>
      </p:sp>
      <p:sp>
        <p:nvSpPr>
          <p:cNvPr id="2058" name="Rectangle 10"/>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9" name="Rectangle 11"/>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kumimoji="0" sz="1200">
                <a:latin typeface="Verdana" pitchFamily="45" charset="0"/>
              </a:defRPr>
            </a:lvl1pPr>
          </a:lstStyle>
          <a:p>
            <a:pPr>
              <a:defRPr/>
            </a:pPr>
            <a:endParaRPr lang="en-US"/>
          </a:p>
        </p:txBody>
      </p:sp>
      <p:sp>
        <p:nvSpPr>
          <p:cNvPr id="2060" name="Rectangle 12"/>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eaLnBrk="0" hangingPunct="0">
              <a:defRPr kumimoji="0" sz="1200">
                <a:latin typeface="Verdana" pitchFamily="45" charset="0"/>
              </a:defRPr>
            </a:lvl1pPr>
          </a:lstStyle>
          <a:p>
            <a:pPr>
              <a:defRPr/>
            </a:pPr>
            <a:endParaRPr lang="en-US"/>
          </a:p>
        </p:txBody>
      </p:sp>
      <p:sp>
        <p:nvSpPr>
          <p:cNvPr id="2061" name="Rectangle 13"/>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kumimoji="0" sz="1200">
                <a:latin typeface="Verdana" pitchFamily="45" charset="0"/>
              </a:defRPr>
            </a:lvl1pPr>
          </a:lstStyle>
          <a:p>
            <a:pPr>
              <a:defRPr/>
            </a:pPr>
            <a:fld id="{1A971900-241C-4E4A-BC3F-064FFF1686E9}" type="slidenum">
              <a:rPr lang="en-US"/>
              <a:pPr>
                <a:defRPr/>
              </a:pPr>
              <a:t>‹#›</a:t>
            </a:fld>
            <a:endParaRPr lang="en-US"/>
          </a:p>
        </p:txBody>
      </p:sp>
    </p:spTree>
    <p:extLst>
      <p:ext uri="{BB962C8B-B14F-4D97-AF65-F5344CB8AC3E}">
        <p14:creationId xmlns:p14="http://schemas.microsoft.com/office/powerpoint/2010/main" val="28390735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Verdana" pitchFamily="45" charset="0"/>
        <a:ea typeface="ヒラギノ角ゴ Pro W3" pitchFamily="80" charset="-128"/>
        <a:cs typeface="ヒラギノ角ゴ Pro W3" pitchFamily="80" charset="-128"/>
      </a:defRPr>
    </a:lvl1pPr>
    <a:lvl2pPr marL="457200" algn="l" rtl="0" eaLnBrk="0" fontAlgn="base" hangingPunct="0">
      <a:spcBef>
        <a:spcPct val="30000"/>
      </a:spcBef>
      <a:spcAft>
        <a:spcPct val="0"/>
      </a:spcAft>
      <a:defRPr kumimoji="1" sz="1200" kern="1200">
        <a:solidFill>
          <a:schemeClr val="tx1"/>
        </a:solidFill>
        <a:latin typeface="Verdana" pitchFamily="45" charset="0"/>
        <a:ea typeface="ヒラギノ角ゴ Pro W3" pitchFamily="45" charset="-128"/>
        <a:cs typeface="+mn-cs"/>
      </a:defRPr>
    </a:lvl2pPr>
    <a:lvl3pPr marL="914400" algn="l" rtl="0" eaLnBrk="0" fontAlgn="base" hangingPunct="0">
      <a:spcBef>
        <a:spcPct val="30000"/>
      </a:spcBef>
      <a:spcAft>
        <a:spcPct val="0"/>
      </a:spcAft>
      <a:defRPr kumimoji="1" sz="1200" kern="1200">
        <a:solidFill>
          <a:schemeClr val="tx1"/>
        </a:solidFill>
        <a:latin typeface="Verdana" pitchFamily="45" charset="0"/>
        <a:ea typeface="ヒラギノ角ゴ Pro W3" pitchFamily="45" charset="-128"/>
        <a:cs typeface="+mn-cs"/>
      </a:defRPr>
    </a:lvl3pPr>
    <a:lvl4pPr marL="1371600" algn="l" rtl="0" eaLnBrk="0" fontAlgn="base" hangingPunct="0">
      <a:spcBef>
        <a:spcPct val="30000"/>
      </a:spcBef>
      <a:spcAft>
        <a:spcPct val="0"/>
      </a:spcAft>
      <a:defRPr kumimoji="1" sz="1200" kern="1200">
        <a:solidFill>
          <a:schemeClr val="tx1"/>
        </a:solidFill>
        <a:latin typeface="Verdana" pitchFamily="45" charset="0"/>
        <a:ea typeface="ヒラギノ角ゴ Pro W3" pitchFamily="45" charset="-128"/>
        <a:cs typeface="+mn-cs"/>
      </a:defRPr>
    </a:lvl4pPr>
    <a:lvl5pPr marL="1828800" algn="l" rtl="0" eaLnBrk="0" fontAlgn="base" hangingPunct="0">
      <a:spcBef>
        <a:spcPct val="30000"/>
      </a:spcBef>
      <a:spcAft>
        <a:spcPct val="0"/>
      </a:spcAft>
      <a:defRPr kumimoji="1" sz="1200" kern="1200">
        <a:solidFill>
          <a:schemeClr val="tx1"/>
        </a:solidFill>
        <a:latin typeface="Verdana" pitchFamily="45" charset="0"/>
        <a:ea typeface="ヒラギノ角ゴ Pro W3" pitchFamily="4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key takeaway for this talk is that geometry manipulation</a:t>
            </a:r>
            <a:r>
              <a:rPr lang="en-US" baseline="0" dirty="0" smtClean="0"/>
              <a:t> is no longer reserved for studio artists while producing a game. Geometry is generated and modified at runtime now, and the possibilities to explore this are wide open. There </a:t>
            </a:r>
            <a:r>
              <a:rPr lang="en-US" dirty="0" smtClean="0"/>
              <a:t>are good ways and bad ways to implement features</a:t>
            </a:r>
            <a:r>
              <a:rPr lang="en-US" baseline="0" dirty="0" smtClean="0"/>
              <a:t> in games that change the geometry of level and actor geometry. I want to introduce some good practices to game engine programmers working on these types of features, and perhaps to people who are looking to create their own geometry editors.</a:t>
            </a:r>
            <a:endParaRPr lang="en-US" dirty="0"/>
          </a:p>
        </p:txBody>
      </p:sp>
      <p:sp>
        <p:nvSpPr>
          <p:cNvPr id="4" name="Slide Number Placeholder 3"/>
          <p:cNvSpPr>
            <a:spLocks noGrp="1"/>
          </p:cNvSpPr>
          <p:nvPr>
            <p:ph type="sldNum" sz="quarter" idx="10"/>
          </p:nvPr>
        </p:nvSpPr>
        <p:spPr/>
        <p:txBody>
          <a:bodyPr/>
          <a:lstStyle/>
          <a:p>
            <a:pPr>
              <a:defRPr/>
            </a:pPr>
            <a:fld id="{1A971900-241C-4E4A-BC3F-064FFF1686E9}" type="slidenum">
              <a:rPr lang="en-US" smtClean="0"/>
              <a:pPr>
                <a:defRPr/>
              </a:pPr>
              <a:t>3</a:t>
            </a:fld>
            <a:endParaRPr lang="en-US"/>
          </a:p>
        </p:txBody>
      </p:sp>
    </p:spTree>
    <p:extLst>
      <p:ext uri="{BB962C8B-B14F-4D97-AF65-F5344CB8AC3E}">
        <p14:creationId xmlns:p14="http://schemas.microsoft.com/office/powerpoint/2010/main" val="14305110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half edge only directly knows about its endpoint, but we’ll see that we can get to the start point in constant time.</a:t>
            </a:r>
            <a:endParaRPr lang="en-US" dirty="0"/>
          </a:p>
        </p:txBody>
      </p:sp>
      <p:sp>
        <p:nvSpPr>
          <p:cNvPr id="4" name="Slide Number Placeholder 3"/>
          <p:cNvSpPr>
            <a:spLocks noGrp="1"/>
          </p:cNvSpPr>
          <p:nvPr>
            <p:ph type="sldNum" sz="quarter" idx="10"/>
          </p:nvPr>
        </p:nvSpPr>
        <p:spPr/>
        <p:txBody>
          <a:bodyPr/>
          <a:lstStyle/>
          <a:p>
            <a:pPr>
              <a:defRPr/>
            </a:pPr>
            <a:fld id="{1A971900-241C-4E4A-BC3F-064FFF1686E9}" type="slidenum">
              <a:rPr lang="en-US" smtClean="0"/>
              <a:pPr>
                <a:defRPr/>
              </a:pPr>
              <a:t>24</a:t>
            </a:fld>
            <a:endParaRPr lang="en-US"/>
          </a:p>
        </p:txBody>
      </p:sp>
    </p:spTree>
    <p:extLst>
      <p:ext uri="{BB962C8B-B14F-4D97-AF65-F5344CB8AC3E}">
        <p14:creationId xmlns:p14="http://schemas.microsoft.com/office/powerpoint/2010/main" val="7647806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A971900-241C-4E4A-BC3F-064FFF1686E9}" type="slidenum">
              <a:rPr lang="en-US" smtClean="0"/>
              <a:pPr>
                <a:defRPr/>
              </a:pPr>
              <a:t>25</a:t>
            </a:fld>
            <a:endParaRPr lang="en-US"/>
          </a:p>
        </p:txBody>
      </p:sp>
    </p:spTree>
    <p:extLst>
      <p:ext uri="{BB962C8B-B14F-4D97-AF65-F5344CB8AC3E}">
        <p14:creationId xmlns:p14="http://schemas.microsoft.com/office/powerpoint/2010/main" val="70404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truth is, the face is on</a:t>
            </a:r>
            <a:r>
              <a:rPr lang="en-US" baseline="0" dirty="0" smtClean="0"/>
              <a:t> the left side only depending on viewpoint. If we look at the half edge from a point-of-view where the loop is traversed in a counterclockwise fashion, the face is on the left of the edge….while walking along the edge we would turn towards the left to see the face. If we looked at this same object from behind, the face would appear to be on the right.</a:t>
            </a:r>
            <a:endParaRPr lang="en-US" dirty="0"/>
          </a:p>
        </p:txBody>
      </p:sp>
      <p:sp>
        <p:nvSpPr>
          <p:cNvPr id="4" name="Slide Number Placeholder 3"/>
          <p:cNvSpPr>
            <a:spLocks noGrp="1"/>
          </p:cNvSpPr>
          <p:nvPr>
            <p:ph type="sldNum" sz="quarter" idx="10"/>
          </p:nvPr>
        </p:nvSpPr>
        <p:spPr/>
        <p:txBody>
          <a:bodyPr/>
          <a:lstStyle/>
          <a:p>
            <a:pPr>
              <a:defRPr/>
            </a:pPr>
            <a:fld id="{1A971900-241C-4E4A-BC3F-064FFF1686E9}" type="slidenum">
              <a:rPr lang="en-US" smtClean="0"/>
              <a:pPr>
                <a:defRPr/>
              </a:pPr>
              <a:t>28</a:t>
            </a:fld>
            <a:endParaRPr lang="en-US"/>
          </a:p>
        </p:txBody>
      </p:sp>
    </p:spTree>
    <p:extLst>
      <p:ext uri="{BB962C8B-B14F-4D97-AF65-F5344CB8AC3E}">
        <p14:creationId xmlns:p14="http://schemas.microsoft.com/office/powerpoint/2010/main" val="39773586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are focusing on the half edge, </a:t>
            </a:r>
            <a:r>
              <a:rPr lang="en-US" baseline="0" dirty="0" smtClean="0"/>
              <a:t>but </a:t>
            </a:r>
            <a:r>
              <a:rPr lang="en-US" baseline="0" dirty="0" smtClean="0"/>
              <a:t>typical implementations also define special face and vertex data structures. These enable additional traversals that are </a:t>
            </a:r>
            <a:r>
              <a:rPr lang="en-US" baseline="0" dirty="0" smtClean="0"/>
              <a:t>useful.</a:t>
            </a:r>
          </a:p>
          <a:p>
            <a:endParaRPr lang="en-US" baseline="0" dirty="0" smtClean="0"/>
          </a:p>
          <a:p>
            <a:r>
              <a:rPr lang="en-US" baseline="0" dirty="0" smtClean="0"/>
              <a:t>The user data could be assigned to the edge, face, and/or vertex. It could store, for example, texture or UV mapping information.</a:t>
            </a:r>
          </a:p>
          <a:p>
            <a:endParaRPr lang="en-US" baseline="0" dirty="0" smtClean="0"/>
          </a:p>
          <a:p>
            <a:r>
              <a:rPr lang="en-US" baseline="0" dirty="0" smtClean="0"/>
              <a:t>The marker is useful to aid in traversals. For example, if you want to find he constellation of faces around a given starting face, then traverse around the face’s loop.  For each vertex around the face, find the ring of faces around that </a:t>
            </a:r>
            <a:r>
              <a:rPr lang="en-US" baseline="0" dirty="0" err="1" smtClean="0"/>
              <a:t>vert</a:t>
            </a:r>
            <a:r>
              <a:rPr lang="en-US" baseline="0" dirty="0" smtClean="0"/>
              <a:t>, but skip any face that has a marker value of 1. For any as-yet-unmarked face, add it to your list, then set marker = 1 for that face. By using the marker in this way, it indicates that you’ve already visited a face and so it is already in your output list. You can also use this for Boolean type searches. For example, if you want to find faces connected to vert1, but not to vert2, first find the ring of faces around vert2, and set marker to 1. Then find the ring of faces around vert1, skipping any face with marker == 1. These are simple examples, but it should be clear that marker can enable rather complex selection logic.</a:t>
            </a:r>
            <a:endParaRPr lang="en-US" dirty="0"/>
          </a:p>
        </p:txBody>
      </p:sp>
      <p:sp>
        <p:nvSpPr>
          <p:cNvPr id="4" name="Slide Number Placeholder 3"/>
          <p:cNvSpPr>
            <a:spLocks noGrp="1"/>
          </p:cNvSpPr>
          <p:nvPr>
            <p:ph type="sldNum" sz="quarter" idx="10"/>
          </p:nvPr>
        </p:nvSpPr>
        <p:spPr/>
        <p:txBody>
          <a:bodyPr/>
          <a:lstStyle/>
          <a:p>
            <a:pPr>
              <a:defRPr/>
            </a:pPr>
            <a:fld id="{1A971900-241C-4E4A-BC3F-064FFF1686E9}" type="slidenum">
              <a:rPr lang="en-US" smtClean="0"/>
              <a:pPr>
                <a:defRPr/>
              </a:pPr>
              <a:t>31</a:t>
            </a:fld>
            <a:endParaRPr lang="en-US"/>
          </a:p>
        </p:txBody>
      </p:sp>
    </p:spTree>
    <p:extLst>
      <p:ext uri="{BB962C8B-B14F-4D97-AF65-F5344CB8AC3E}">
        <p14:creationId xmlns:p14="http://schemas.microsoft.com/office/powerpoint/2010/main" val="41759445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a:t>
            </a:r>
            <a:r>
              <a:rPr lang="en-US" baseline="0" dirty="0" smtClean="0"/>
              <a:t> that we add each new edge in constant time, so the net cost is O(n), where n is the number of edges in the loop. </a:t>
            </a:r>
            <a:endParaRPr lang="en-US" dirty="0"/>
          </a:p>
        </p:txBody>
      </p:sp>
      <p:sp>
        <p:nvSpPr>
          <p:cNvPr id="4" name="Slide Number Placeholder 3"/>
          <p:cNvSpPr>
            <a:spLocks noGrp="1"/>
          </p:cNvSpPr>
          <p:nvPr>
            <p:ph type="sldNum" sz="quarter" idx="10"/>
          </p:nvPr>
        </p:nvSpPr>
        <p:spPr/>
        <p:txBody>
          <a:bodyPr/>
          <a:lstStyle/>
          <a:p>
            <a:pPr>
              <a:defRPr/>
            </a:pPr>
            <a:fld id="{1A971900-241C-4E4A-BC3F-064FFF1686E9}" type="slidenum">
              <a:rPr lang="en-US" smtClean="0"/>
              <a:pPr>
                <a:defRPr/>
              </a:pPr>
              <a:t>40</a:t>
            </a:fld>
            <a:endParaRPr lang="en-US"/>
          </a:p>
        </p:txBody>
      </p:sp>
    </p:spTree>
    <p:extLst>
      <p:ext uri="{BB962C8B-B14F-4D97-AF65-F5344CB8AC3E}">
        <p14:creationId xmlns:p14="http://schemas.microsoft.com/office/powerpoint/2010/main" val="40661782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IMPORTANT NOTE: If</a:t>
            </a:r>
            <a:r>
              <a:rPr lang="en-US" b="1" baseline="0" dirty="0" smtClean="0"/>
              <a:t> the face is part of a mesh, then edge1 is not necessarily the only edge whose </a:t>
            </a:r>
            <a:r>
              <a:rPr lang="en-US" b="1" baseline="0" dirty="0" err="1" smtClean="0"/>
              <a:t>endPt</a:t>
            </a:r>
            <a:r>
              <a:rPr lang="en-US" b="1" baseline="0" dirty="0" smtClean="0"/>
              <a:t> is vert1</a:t>
            </a:r>
            <a:r>
              <a:rPr lang="en-US" baseline="0" dirty="0" smtClean="0"/>
              <a:t>. Similarly, edge3 is not necessarily the only edge whose </a:t>
            </a:r>
            <a:r>
              <a:rPr lang="en-US" baseline="0" dirty="0" err="1" smtClean="0"/>
              <a:t>endPt</a:t>
            </a:r>
            <a:r>
              <a:rPr lang="en-US" baseline="0" dirty="0" smtClean="0"/>
              <a:t> is vert2. </a:t>
            </a:r>
            <a:r>
              <a:rPr lang="en-US" b="1" baseline="0" dirty="0" smtClean="0"/>
              <a:t>So, in the case of splitting a face in a mesh, it may be necessary to traverse the ring of edges around vert1 (and vert2) to find the edge whose </a:t>
            </a:r>
            <a:r>
              <a:rPr lang="en-US" b="1" baseline="0" dirty="0" err="1" smtClean="0"/>
              <a:t>endPt</a:t>
            </a:r>
            <a:r>
              <a:rPr lang="en-US" b="1" baseline="0" dirty="0" smtClean="0"/>
              <a:t> is vert1 (vert2) and whose face is the face of interest.</a:t>
            </a:r>
            <a:endParaRPr lang="en-US" b="1" dirty="0"/>
          </a:p>
        </p:txBody>
      </p:sp>
      <p:sp>
        <p:nvSpPr>
          <p:cNvPr id="4" name="Slide Number Placeholder 3"/>
          <p:cNvSpPr>
            <a:spLocks noGrp="1"/>
          </p:cNvSpPr>
          <p:nvPr>
            <p:ph type="sldNum" sz="quarter" idx="10"/>
          </p:nvPr>
        </p:nvSpPr>
        <p:spPr/>
        <p:txBody>
          <a:bodyPr/>
          <a:lstStyle/>
          <a:p>
            <a:pPr>
              <a:defRPr/>
            </a:pPr>
            <a:fld id="{1A971900-241C-4E4A-BC3F-064FFF1686E9}" type="slidenum">
              <a:rPr lang="en-US" smtClean="0"/>
              <a:pPr>
                <a:defRPr/>
              </a:pPr>
              <a:t>41</a:t>
            </a:fld>
            <a:endParaRPr lang="en-US"/>
          </a:p>
        </p:txBody>
      </p:sp>
    </p:spTree>
    <p:extLst>
      <p:ext uri="{BB962C8B-B14F-4D97-AF65-F5344CB8AC3E}">
        <p14:creationId xmlns:p14="http://schemas.microsoft.com/office/powerpoint/2010/main" val="40663838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Caution!</a:t>
            </a:r>
            <a:r>
              <a:rPr lang="en-US" baseline="0" dirty="0" smtClean="0"/>
              <a:t> If the outer edges weren’t connected properly to begin with, will have to traverse edge </a:t>
            </a:r>
            <a:r>
              <a:rPr lang="en-US" baseline="0" dirty="0" smtClean="0"/>
              <a:t>rings (see following slides) for </a:t>
            </a:r>
            <a:r>
              <a:rPr lang="en-US" baseline="0" dirty="0" smtClean="0"/>
              <a:t>each boundary vertex to locate the boundary edges from the inside. This is more </a:t>
            </a:r>
            <a:r>
              <a:rPr lang="en-US" baseline="0" dirty="0" smtClean="0"/>
              <a:t>expensive</a:t>
            </a:r>
            <a:r>
              <a:rPr lang="en-US" baseline="0" dirty="0" smtClean="0"/>
              <a:t>. Best to make sure the data structure is </a:t>
            </a:r>
            <a:r>
              <a:rPr lang="en-US" baseline="0" dirty="0" smtClean="0"/>
              <a:t>properly created </a:t>
            </a:r>
            <a:r>
              <a:rPr lang="en-US" baseline="0" dirty="0" smtClean="0"/>
              <a:t>and maintained, in order to extract the best performance.</a:t>
            </a:r>
            <a:endParaRPr lang="en-US" dirty="0"/>
          </a:p>
        </p:txBody>
      </p:sp>
      <p:sp>
        <p:nvSpPr>
          <p:cNvPr id="4" name="Slide Number Placeholder 3"/>
          <p:cNvSpPr>
            <a:spLocks noGrp="1"/>
          </p:cNvSpPr>
          <p:nvPr>
            <p:ph type="sldNum" sz="quarter" idx="10"/>
          </p:nvPr>
        </p:nvSpPr>
        <p:spPr/>
        <p:txBody>
          <a:bodyPr/>
          <a:lstStyle/>
          <a:p>
            <a:pPr>
              <a:defRPr/>
            </a:pPr>
            <a:fld id="{1A971900-241C-4E4A-BC3F-064FFF1686E9}" type="slidenum">
              <a:rPr lang="en-US" smtClean="0"/>
              <a:pPr>
                <a:defRPr/>
              </a:pPr>
              <a:t>59</a:t>
            </a:fld>
            <a:endParaRPr lang="en-US"/>
          </a:p>
        </p:txBody>
      </p:sp>
    </p:spTree>
    <p:extLst>
      <p:ext uri="{BB962C8B-B14F-4D97-AF65-F5344CB8AC3E}">
        <p14:creationId xmlns:p14="http://schemas.microsoft.com/office/powerpoint/2010/main" val="4868641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Supposed you needed to find all faces</a:t>
            </a:r>
            <a:r>
              <a:rPr lang="en-US" baseline="0" dirty="0" smtClean="0"/>
              <a:t> connected to a collection of vertices</a:t>
            </a:r>
          </a:p>
          <a:p>
            <a:r>
              <a:rPr lang="en-US" baseline="0" dirty="0" smtClean="0"/>
              <a:t>You can use the approach shown here to collect faces for each vertex</a:t>
            </a:r>
          </a:p>
          <a:p>
            <a:r>
              <a:rPr lang="en-US" baseline="0" dirty="0" smtClean="0"/>
              <a:t>Use marker values to avoid collecting a given face more than once</a:t>
            </a:r>
            <a:endParaRPr lang="en-US" dirty="0"/>
          </a:p>
        </p:txBody>
      </p:sp>
      <p:sp>
        <p:nvSpPr>
          <p:cNvPr id="4" name="Slide Number Placeholder 3"/>
          <p:cNvSpPr>
            <a:spLocks noGrp="1"/>
          </p:cNvSpPr>
          <p:nvPr>
            <p:ph type="sldNum" sz="quarter" idx="10"/>
          </p:nvPr>
        </p:nvSpPr>
        <p:spPr/>
        <p:txBody>
          <a:bodyPr/>
          <a:lstStyle/>
          <a:p>
            <a:pPr>
              <a:defRPr/>
            </a:pPr>
            <a:fld id="{1A971900-241C-4E4A-BC3F-064FFF1686E9}" type="slidenum">
              <a:rPr lang="en-US" smtClean="0"/>
              <a:pPr>
                <a:defRPr/>
              </a:pPr>
              <a:t>62</a:t>
            </a:fld>
            <a:endParaRPr lang="en-US"/>
          </a:p>
        </p:txBody>
      </p:sp>
    </p:spTree>
    <p:extLst>
      <p:ext uri="{BB962C8B-B14F-4D97-AF65-F5344CB8AC3E}">
        <p14:creationId xmlns:p14="http://schemas.microsoft.com/office/powerpoint/2010/main" val="24192475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A971900-241C-4E4A-BC3F-064FFF1686E9}" type="slidenum">
              <a:rPr lang="en-US" smtClean="0"/>
              <a:pPr>
                <a:defRPr/>
              </a:pPr>
              <a:t>63</a:t>
            </a:fld>
            <a:endParaRPr lang="en-US"/>
          </a:p>
        </p:txBody>
      </p:sp>
    </p:spTree>
    <p:extLst>
      <p:ext uri="{BB962C8B-B14F-4D97-AF65-F5344CB8AC3E}">
        <p14:creationId xmlns:p14="http://schemas.microsoft.com/office/powerpoint/2010/main" val="36030830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It is straightforward</a:t>
            </a:r>
            <a:r>
              <a:rPr lang="en-US" baseline="0" dirty="0" smtClean="0"/>
              <a:t> to triangulate/cover an open loop that is on a plane. Or one that is approximately planar. If the edges on the loop are not all coplanar, then it is trickier. It may be possible to find some projection plane in which to perform the triangulation connectivity (a plane in which the projection of the edge loop is a simple polygon with all the original edges visible), but a different triangulation will result from different project plane choices. Ultimately, the triangles produced will not be coplanar if the edges were not coplanar, of course.</a:t>
            </a:r>
            <a:endParaRPr lang="en-US" dirty="0"/>
          </a:p>
        </p:txBody>
      </p:sp>
      <p:sp>
        <p:nvSpPr>
          <p:cNvPr id="4" name="Slide Number Placeholder 3"/>
          <p:cNvSpPr>
            <a:spLocks noGrp="1"/>
          </p:cNvSpPr>
          <p:nvPr>
            <p:ph type="sldNum" sz="quarter" idx="10"/>
          </p:nvPr>
        </p:nvSpPr>
        <p:spPr/>
        <p:txBody>
          <a:bodyPr/>
          <a:lstStyle/>
          <a:p>
            <a:pPr>
              <a:defRPr/>
            </a:pPr>
            <a:fld id="{1A971900-241C-4E4A-BC3F-064FFF1686E9}" type="slidenum">
              <a:rPr lang="en-US" smtClean="0"/>
              <a:pPr>
                <a:defRPr/>
              </a:pPr>
              <a:t>65</a:t>
            </a:fld>
            <a:endParaRPr lang="en-US"/>
          </a:p>
        </p:txBody>
      </p:sp>
    </p:spTree>
    <p:extLst>
      <p:ext uri="{BB962C8B-B14F-4D97-AF65-F5344CB8AC3E}">
        <p14:creationId xmlns:p14="http://schemas.microsoft.com/office/powerpoint/2010/main" val="19217876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Those linear and indexed buffer representations are optimal for GPU </a:t>
            </a:r>
            <a:r>
              <a:rPr lang="en-US" dirty="0" smtClean="0"/>
              <a:t>operations (especially if</a:t>
            </a:r>
            <a:r>
              <a:rPr lang="en-US" baseline="0" dirty="0" smtClean="0"/>
              <a:t> optimally arranged for cache coherence, etc.)</a:t>
            </a:r>
            <a:r>
              <a:rPr lang="en-US" dirty="0" smtClean="0"/>
              <a:t>, </a:t>
            </a:r>
            <a:r>
              <a:rPr lang="en-US" dirty="0" smtClean="0"/>
              <a:t>but not for general manipulation of geometry.</a:t>
            </a:r>
            <a:endParaRPr lang="en-US" dirty="0"/>
          </a:p>
        </p:txBody>
      </p:sp>
      <p:sp>
        <p:nvSpPr>
          <p:cNvPr id="4" name="Slide Number Placeholder 3"/>
          <p:cNvSpPr>
            <a:spLocks noGrp="1"/>
          </p:cNvSpPr>
          <p:nvPr>
            <p:ph type="sldNum" sz="quarter" idx="10"/>
          </p:nvPr>
        </p:nvSpPr>
        <p:spPr/>
        <p:txBody>
          <a:bodyPr/>
          <a:lstStyle/>
          <a:p>
            <a:pPr>
              <a:defRPr/>
            </a:pPr>
            <a:fld id="{1A971900-241C-4E4A-BC3F-064FFF1686E9}" type="slidenum">
              <a:rPr lang="en-US" smtClean="0"/>
              <a:pPr>
                <a:defRPr/>
              </a:pPr>
              <a:t>8</a:t>
            </a:fld>
            <a:endParaRPr lang="en-US"/>
          </a:p>
        </p:txBody>
      </p:sp>
    </p:spTree>
    <p:extLst>
      <p:ext uri="{BB962C8B-B14F-4D97-AF65-F5344CB8AC3E}">
        <p14:creationId xmlns:p14="http://schemas.microsoft.com/office/powerpoint/2010/main" val="27775320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grid is a portion of the representable</a:t>
            </a:r>
            <a:r>
              <a:rPr lang="en-US" baseline="0" dirty="0" smtClean="0"/>
              <a:t> floating point numbers</a:t>
            </a:r>
            <a:r>
              <a:rPr lang="en-US" baseline="0" dirty="0" smtClean="0"/>
              <a:t>. These two triangles are defined by corners that are representable points. </a:t>
            </a:r>
            <a:r>
              <a:rPr lang="en-US" baseline="0" dirty="0" smtClean="0"/>
              <a:t>Points not lying on the intersection of horizontal and vertical grid lines are not representable. Any unrepresentable number is approximated by a representable number.</a:t>
            </a:r>
            <a:endParaRPr lang="en-US" dirty="0"/>
          </a:p>
        </p:txBody>
      </p:sp>
      <p:sp>
        <p:nvSpPr>
          <p:cNvPr id="4" name="Slide Number Placeholder 3"/>
          <p:cNvSpPr>
            <a:spLocks noGrp="1"/>
          </p:cNvSpPr>
          <p:nvPr>
            <p:ph type="sldNum" sz="quarter" idx="10"/>
          </p:nvPr>
        </p:nvSpPr>
        <p:spPr/>
        <p:txBody>
          <a:bodyPr/>
          <a:lstStyle/>
          <a:p>
            <a:pPr>
              <a:defRPr/>
            </a:pPr>
            <a:fld id="{1A971900-241C-4E4A-BC3F-064FFF1686E9}" type="slidenum">
              <a:rPr lang="en-US" smtClean="0"/>
              <a:pPr>
                <a:defRPr/>
              </a:pPr>
              <a:t>67</a:t>
            </a:fld>
            <a:endParaRPr lang="en-US"/>
          </a:p>
        </p:txBody>
      </p:sp>
    </p:spTree>
    <p:extLst>
      <p:ext uri="{BB962C8B-B14F-4D97-AF65-F5344CB8AC3E}">
        <p14:creationId xmlns:p14="http://schemas.microsoft.com/office/powerpoint/2010/main" val="6846193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intersection</a:t>
            </a:r>
            <a:r>
              <a:rPr lang="en-US" baseline="0" dirty="0" smtClean="0"/>
              <a:t> point is not representable, so the floating point math system will approximate it with the nearest representable number coordinate.</a:t>
            </a:r>
            <a:endParaRPr lang="en-US" dirty="0"/>
          </a:p>
        </p:txBody>
      </p:sp>
      <p:sp>
        <p:nvSpPr>
          <p:cNvPr id="4" name="Slide Number Placeholder 3"/>
          <p:cNvSpPr>
            <a:spLocks noGrp="1"/>
          </p:cNvSpPr>
          <p:nvPr>
            <p:ph type="sldNum" sz="quarter" idx="10"/>
          </p:nvPr>
        </p:nvSpPr>
        <p:spPr/>
        <p:txBody>
          <a:bodyPr/>
          <a:lstStyle/>
          <a:p>
            <a:pPr>
              <a:defRPr/>
            </a:pPr>
            <a:fld id="{1A971900-241C-4E4A-BC3F-064FFF1686E9}" type="slidenum">
              <a:rPr lang="en-US" smtClean="0"/>
              <a:pPr>
                <a:defRPr/>
              </a:pPr>
              <a:t>68</a:t>
            </a:fld>
            <a:endParaRPr lang="en-US"/>
          </a:p>
        </p:txBody>
      </p:sp>
    </p:spTree>
    <p:extLst>
      <p:ext uri="{BB962C8B-B14F-4D97-AF65-F5344CB8AC3E}">
        <p14:creationId xmlns:p14="http://schemas.microsoft.com/office/powerpoint/2010/main" val="26591228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though the floating point grid is not shown, you will see that a single non-representable</a:t>
            </a:r>
            <a:r>
              <a:rPr lang="en-US" baseline="0" dirty="0" smtClean="0"/>
              <a:t> intersection point can lead to a chain of intersections that aren’t present in the original perfect geometry.</a:t>
            </a:r>
            <a:endParaRPr lang="en-US" dirty="0"/>
          </a:p>
        </p:txBody>
      </p:sp>
      <p:sp>
        <p:nvSpPr>
          <p:cNvPr id="4" name="Slide Number Placeholder 3"/>
          <p:cNvSpPr>
            <a:spLocks noGrp="1"/>
          </p:cNvSpPr>
          <p:nvPr>
            <p:ph type="sldNum" sz="quarter" idx="10"/>
          </p:nvPr>
        </p:nvSpPr>
        <p:spPr/>
        <p:txBody>
          <a:bodyPr/>
          <a:lstStyle/>
          <a:p>
            <a:pPr>
              <a:defRPr/>
            </a:pPr>
            <a:fld id="{1A971900-241C-4E4A-BC3F-064FFF1686E9}" type="slidenum">
              <a:rPr lang="en-US" smtClean="0"/>
              <a:pPr>
                <a:defRPr/>
              </a:pPr>
              <a:t>72</a:t>
            </a:fld>
            <a:endParaRPr lang="en-US"/>
          </a:p>
        </p:txBody>
      </p:sp>
    </p:spTree>
    <p:extLst>
      <p:ext uri="{BB962C8B-B14F-4D97-AF65-F5344CB8AC3E}">
        <p14:creationId xmlns:p14="http://schemas.microsoft.com/office/powerpoint/2010/main" val="29473619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A971900-241C-4E4A-BC3F-064FFF1686E9}" type="slidenum">
              <a:rPr lang="en-US" smtClean="0"/>
              <a:pPr>
                <a:defRPr/>
              </a:pPr>
              <a:t>10</a:t>
            </a:fld>
            <a:endParaRPr lang="en-US"/>
          </a:p>
        </p:txBody>
      </p:sp>
    </p:spTree>
    <p:extLst>
      <p:ext uri="{BB962C8B-B14F-4D97-AF65-F5344CB8AC3E}">
        <p14:creationId xmlns:p14="http://schemas.microsoft.com/office/powerpoint/2010/main" val="1296041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Monotone decomposition</a:t>
            </a:r>
            <a:r>
              <a:rPr lang="en-US" baseline="0" dirty="0" smtClean="0"/>
              <a:t> via plane sweep.</a:t>
            </a:r>
            <a:endParaRPr lang="en-US" dirty="0"/>
          </a:p>
        </p:txBody>
      </p:sp>
      <p:sp>
        <p:nvSpPr>
          <p:cNvPr id="4" name="Slide Number Placeholder 3"/>
          <p:cNvSpPr>
            <a:spLocks noGrp="1"/>
          </p:cNvSpPr>
          <p:nvPr>
            <p:ph type="sldNum" sz="quarter" idx="10"/>
          </p:nvPr>
        </p:nvSpPr>
        <p:spPr/>
        <p:txBody>
          <a:bodyPr/>
          <a:lstStyle/>
          <a:p>
            <a:pPr>
              <a:defRPr/>
            </a:pPr>
            <a:fld id="{1A971900-241C-4E4A-BC3F-064FFF1686E9}" type="slidenum">
              <a:rPr lang="en-US" smtClean="0"/>
              <a:pPr>
                <a:defRPr/>
              </a:pPr>
              <a:t>11</a:t>
            </a:fld>
            <a:endParaRPr lang="en-US"/>
          </a:p>
        </p:txBody>
      </p:sp>
    </p:spTree>
    <p:extLst>
      <p:ext uri="{BB962C8B-B14F-4D97-AF65-F5344CB8AC3E}">
        <p14:creationId xmlns:p14="http://schemas.microsoft.com/office/powerpoint/2010/main" val="24548293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A971900-241C-4E4A-BC3F-064FFF1686E9}" type="slidenum">
              <a:rPr lang="en-US" smtClean="0"/>
              <a:pPr>
                <a:defRPr/>
              </a:pPr>
              <a:t>14</a:t>
            </a:fld>
            <a:endParaRPr lang="en-US"/>
          </a:p>
        </p:txBody>
      </p:sp>
    </p:spTree>
    <p:extLst>
      <p:ext uri="{BB962C8B-B14F-4D97-AF65-F5344CB8AC3E}">
        <p14:creationId xmlns:p14="http://schemas.microsoft.com/office/powerpoint/2010/main" val="10803198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A971900-241C-4E4A-BC3F-064FFF1686E9}" type="slidenum">
              <a:rPr lang="en-US" smtClean="0"/>
              <a:pPr>
                <a:defRPr/>
              </a:pPr>
              <a:t>18</a:t>
            </a:fld>
            <a:endParaRPr lang="en-US"/>
          </a:p>
        </p:txBody>
      </p:sp>
    </p:spTree>
    <p:extLst>
      <p:ext uri="{BB962C8B-B14F-4D97-AF65-F5344CB8AC3E}">
        <p14:creationId xmlns:p14="http://schemas.microsoft.com/office/powerpoint/2010/main" val="14606329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our focus. Simple models with at most two triangles/polygons</a:t>
            </a:r>
            <a:r>
              <a:rPr lang="en-US" baseline="0" dirty="0" smtClean="0"/>
              <a:t> touching on common edges.</a:t>
            </a:r>
            <a:endParaRPr lang="en-US" dirty="0"/>
          </a:p>
        </p:txBody>
      </p:sp>
      <p:sp>
        <p:nvSpPr>
          <p:cNvPr id="4" name="Slide Number Placeholder 3"/>
          <p:cNvSpPr>
            <a:spLocks noGrp="1"/>
          </p:cNvSpPr>
          <p:nvPr>
            <p:ph type="sldNum" sz="quarter" idx="10"/>
          </p:nvPr>
        </p:nvSpPr>
        <p:spPr/>
        <p:txBody>
          <a:bodyPr/>
          <a:lstStyle/>
          <a:p>
            <a:pPr>
              <a:defRPr/>
            </a:pPr>
            <a:fld id="{1A971900-241C-4E4A-BC3F-064FFF1686E9}" type="slidenum">
              <a:rPr lang="en-US" smtClean="0"/>
              <a:pPr>
                <a:defRPr/>
              </a:pPr>
              <a:t>20</a:t>
            </a:fld>
            <a:endParaRPr lang="en-US"/>
          </a:p>
        </p:txBody>
      </p:sp>
    </p:spTree>
    <p:extLst>
      <p:ext uri="{BB962C8B-B14F-4D97-AF65-F5344CB8AC3E}">
        <p14:creationId xmlns:p14="http://schemas.microsoft.com/office/powerpoint/2010/main" val="16778266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half edge structure we’ll talk about here enables</a:t>
            </a:r>
            <a:r>
              <a:rPr lang="en-US" baseline="0" dirty="0" smtClean="0"/>
              <a:t> many traversals that complete in linear time, based on the number of results retrieved.</a:t>
            </a:r>
            <a:endParaRPr lang="en-US" dirty="0"/>
          </a:p>
        </p:txBody>
      </p:sp>
      <p:sp>
        <p:nvSpPr>
          <p:cNvPr id="4" name="Slide Number Placeholder 3"/>
          <p:cNvSpPr>
            <a:spLocks noGrp="1"/>
          </p:cNvSpPr>
          <p:nvPr>
            <p:ph type="sldNum" sz="quarter" idx="10"/>
          </p:nvPr>
        </p:nvSpPr>
        <p:spPr/>
        <p:txBody>
          <a:bodyPr/>
          <a:lstStyle/>
          <a:p>
            <a:pPr>
              <a:defRPr/>
            </a:pPr>
            <a:fld id="{1A971900-241C-4E4A-BC3F-064FFF1686E9}" type="slidenum">
              <a:rPr lang="en-US" smtClean="0"/>
              <a:pPr>
                <a:defRPr/>
              </a:pPr>
              <a:t>21</a:t>
            </a:fld>
            <a:endParaRPr lang="en-US"/>
          </a:p>
        </p:txBody>
      </p:sp>
    </p:spTree>
    <p:extLst>
      <p:ext uri="{BB962C8B-B14F-4D97-AF65-F5344CB8AC3E}">
        <p14:creationId xmlns:p14="http://schemas.microsoft.com/office/powerpoint/2010/main" val="10162044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Generalized non-manifold is</a:t>
            </a:r>
            <a:r>
              <a:rPr lang="en-US" baseline="0" dirty="0" smtClean="0"/>
              <a:t> the type of data structure used in computer aided design software. It completely separates geometry and topology, and is much more rigorous that what we need to be concerned with for games</a:t>
            </a:r>
            <a:r>
              <a:rPr lang="en-US" baseline="0" dirty="0" smtClean="0"/>
              <a:t>. It is also far more difficult to implement. The complete division between geometry and topology makes this quite non-intuitive.</a:t>
            </a:r>
            <a:endParaRPr lang="en-US" dirty="0"/>
          </a:p>
        </p:txBody>
      </p:sp>
      <p:sp>
        <p:nvSpPr>
          <p:cNvPr id="4" name="Slide Number Placeholder 3"/>
          <p:cNvSpPr>
            <a:spLocks noGrp="1"/>
          </p:cNvSpPr>
          <p:nvPr>
            <p:ph type="sldNum" sz="quarter" idx="10"/>
          </p:nvPr>
        </p:nvSpPr>
        <p:spPr/>
        <p:txBody>
          <a:bodyPr/>
          <a:lstStyle/>
          <a:p>
            <a:pPr>
              <a:defRPr/>
            </a:pPr>
            <a:fld id="{1A971900-241C-4E4A-BC3F-064FFF1686E9}" type="slidenum">
              <a:rPr lang="en-US" smtClean="0"/>
              <a:pPr>
                <a:defRPr/>
              </a:pPr>
              <a:t>22</a:t>
            </a:fld>
            <a:endParaRPr lang="en-US"/>
          </a:p>
        </p:txBody>
      </p:sp>
    </p:spTree>
    <p:extLst>
      <p:ext uri="{BB962C8B-B14F-4D97-AF65-F5344CB8AC3E}">
        <p14:creationId xmlns:p14="http://schemas.microsoft.com/office/powerpoint/2010/main" val="3994448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0" y="12700"/>
            <a:ext cx="9144000" cy="5105640"/>
          </a:xfrm>
          <a:prstGeom prst="rect">
            <a:avLst/>
          </a:prstGeom>
        </p:spPr>
      </p:pic>
      <p:pic>
        <p:nvPicPr>
          <p:cNvPr id="10" name="Picture 9"/>
          <p:cNvPicPr>
            <a:picLocks noChangeAspect="1"/>
          </p:cNvPicPr>
          <p:nvPr userDrawn="1"/>
        </p:nvPicPr>
        <p:blipFill>
          <a:blip r:embed="rId3"/>
          <a:stretch>
            <a:fillRect/>
          </a:stretch>
        </p:blipFill>
        <p:spPr>
          <a:xfrm>
            <a:off x="7454900" y="158750"/>
            <a:ext cx="1460500" cy="508000"/>
          </a:xfrm>
          <a:prstGeom prst="rect">
            <a:avLst/>
          </a:prstGeom>
        </p:spPr>
      </p:pic>
      <p:pic>
        <p:nvPicPr>
          <p:cNvPr id="12" name="Picture 11"/>
          <p:cNvPicPr>
            <a:picLocks noChangeAspect="1"/>
          </p:cNvPicPr>
          <p:nvPr userDrawn="1"/>
        </p:nvPicPr>
        <p:blipFill>
          <a:blip r:embed="rId4"/>
          <a:stretch>
            <a:fillRect/>
          </a:stretch>
        </p:blipFill>
        <p:spPr>
          <a:xfrm>
            <a:off x="6858000" y="4552950"/>
            <a:ext cx="2019299" cy="425523"/>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666750"/>
            <a:ext cx="8077200" cy="781050"/>
          </a:xfrm>
          <a:prstGeom prst="rect">
            <a:avLst/>
          </a:prstGeom>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533400" y="1504950"/>
            <a:ext cx="8077200" cy="2743200"/>
          </a:xfrm>
          <a:prstGeom prst="rect">
            <a:avLst/>
          </a:prstGeom>
        </p:spPr>
        <p:txBody>
          <a:bodyPr/>
          <a:lstStyle>
            <a:lvl1pPr indent="-274320">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85801" y="-14288"/>
            <a:ext cx="8143875" cy="934641"/>
          </a:xfrm>
          <a:prstGeom prst="rect">
            <a:avLst/>
          </a:prstGeom>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a:xfrm>
            <a:off x="8439150" y="4879181"/>
            <a:ext cx="609600" cy="214313"/>
          </a:xfrm>
          <a:prstGeom prst="rect">
            <a:avLst/>
          </a:prstGeom>
        </p:spPr>
        <p:txBody>
          <a:bodyPr/>
          <a:lstStyle>
            <a:lvl1pPr>
              <a:defRPr/>
            </a:lvl1pPr>
          </a:lstStyle>
          <a:p>
            <a:fld id="{8EB8CEC5-FF3F-4F0A-AD83-9127FB830FC5}" type="slidenum">
              <a:rPr lang="en-US"/>
              <a:pPr/>
              <a:t>‹#›</a:t>
            </a:fld>
            <a:endParaRPr lang="en-US"/>
          </a:p>
        </p:txBody>
      </p:sp>
    </p:spTree>
    <p:extLst>
      <p:ext uri="{BB962C8B-B14F-4D97-AF65-F5344CB8AC3E}">
        <p14:creationId xmlns:p14="http://schemas.microsoft.com/office/powerpoint/2010/main" val="18392759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p:cNvSpPr/>
          <p:nvPr userDrawn="1"/>
        </p:nvSpPr>
        <p:spPr bwMode="auto">
          <a:xfrm>
            <a:off x="0" y="133350"/>
            <a:ext cx="9144000" cy="381000"/>
          </a:xfrm>
          <a:prstGeom prst="rect">
            <a:avLst/>
          </a:prstGeom>
          <a:solidFill>
            <a:srgbClr val="00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rgbClr val="000000"/>
              </a:solidFill>
              <a:effectLst/>
              <a:latin typeface="Verdana" pitchFamily="45" charset="0"/>
            </a:endParaRPr>
          </a:p>
        </p:txBody>
      </p:sp>
      <p:pic>
        <p:nvPicPr>
          <p:cNvPr id="2" name="Picture 1"/>
          <p:cNvPicPr>
            <a:picLocks noChangeAspect="1"/>
          </p:cNvPicPr>
          <p:nvPr userDrawn="1"/>
        </p:nvPicPr>
        <p:blipFill>
          <a:blip r:embed="rId5"/>
          <a:stretch>
            <a:fillRect/>
          </a:stretch>
        </p:blipFill>
        <p:spPr>
          <a:xfrm>
            <a:off x="304800" y="285750"/>
            <a:ext cx="2667000" cy="99887"/>
          </a:xfrm>
          <a:prstGeom prst="rect">
            <a:avLst/>
          </a:prstGeom>
        </p:spPr>
      </p:pic>
      <p:pic>
        <p:nvPicPr>
          <p:cNvPr id="9" name="Picture 8"/>
          <p:cNvPicPr>
            <a:picLocks noChangeAspect="1"/>
          </p:cNvPicPr>
          <p:nvPr userDrawn="1"/>
        </p:nvPicPr>
        <p:blipFill>
          <a:blip r:embed="rId6"/>
          <a:stretch>
            <a:fillRect/>
          </a:stretch>
        </p:blipFill>
        <p:spPr>
          <a:xfrm>
            <a:off x="6096000" y="285751"/>
            <a:ext cx="2705100" cy="114141"/>
          </a:xfrm>
          <a:prstGeom prst="rect">
            <a:avLst/>
          </a:prstGeom>
        </p:spPr>
      </p:pic>
    </p:spTree>
  </p:cSld>
  <p:clrMap bg1="dk2" tx1="lt1" bg2="dk1" tx2="lt2" accent1="accent1" accent2="accent2" accent3="accent3" accent4="accent4" accent5="accent5" accent6="accent6" hlink="hlink" folHlink="folHlink"/>
  <p:sldLayoutIdLst>
    <p:sldLayoutId id="2147483671" r:id="rId1"/>
    <p:sldLayoutId id="2147483672" r:id="rId2"/>
    <p:sldLayoutId id="2147483673" r:id="rId3"/>
  </p:sldLayoutIdLst>
  <p:txStyles>
    <p:titleStyle>
      <a:lvl1pPr algn="l" rtl="0" eaLnBrk="0" fontAlgn="base" hangingPunct="0">
        <a:spcBef>
          <a:spcPct val="0"/>
        </a:spcBef>
        <a:spcAft>
          <a:spcPct val="0"/>
        </a:spcAft>
        <a:defRPr sz="3600">
          <a:solidFill>
            <a:srgbClr val="000000"/>
          </a:solidFill>
          <a:latin typeface="+mj-lt"/>
          <a:ea typeface="ヒラギノ角ゴ Pro W3" pitchFamily="80" charset="-128"/>
          <a:cs typeface="ヒラギノ角ゴ Pro W3" pitchFamily="80" charset="-128"/>
        </a:defRPr>
      </a:lvl1pPr>
      <a:lvl2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2pPr>
      <a:lvl3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3pPr>
      <a:lvl4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4pPr>
      <a:lvl5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5pPr>
      <a:lvl6pPr marL="457200" algn="l" rtl="0" fontAlgn="base">
        <a:spcBef>
          <a:spcPct val="0"/>
        </a:spcBef>
        <a:spcAft>
          <a:spcPct val="0"/>
        </a:spcAft>
        <a:defRPr sz="4000">
          <a:solidFill>
            <a:srgbClr val="000000"/>
          </a:solidFill>
          <a:latin typeface="Verdana" pitchFamily="45" charset="0"/>
        </a:defRPr>
      </a:lvl6pPr>
      <a:lvl7pPr marL="914400" algn="l" rtl="0" fontAlgn="base">
        <a:spcBef>
          <a:spcPct val="0"/>
        </a:spcBef>
        <a:spcAft>
          <a:spcPct val="0"/>
        </a:spcAft>
        <a:defRPr sz="4000">
          <a:solidFill>
            <a:srgbClr val="000000"/>
          </a:solidFill>
          <a:latin typeface="Verdana" pitchFamily="45" charset="0"/>
        </a:defRPr>
      </a:lvl7pPr>
      <a:lvl8pPr marL="1371600" algn="l" rtl="0" fontAlgn="base">
        <a:spcBef>
          <a:spcPct val="0"/>
        </a:spcBef>
        <a:spcAft>
          <a:spcPct val="0"/>
        </a:spcAft>
        <a:defRPr sz="4000">
          <a:solidFill>
            <a:srgbClr val="000000"/>
          </a:solidFill>
          <a:latin typeface="Verdana" pitchFamily="45" charset="0"/>
        </a:defRPr>
      </a:lvl8pPr>
      <a:lvl9pPr marL="1828800" algn="l" rtl="0" fontAlgn="base">
        <a:spcBef>
          <a:spcPct val="0"/>
        </a:spcBef>
        <a:spcAft>
          <a:spcPct val="0"/>
        </a:spcAft>
        <a:defRPr sz="4000">
          <a:solidFill>
            <a:srgbClr val="000000"/>
          </a:solidFill>
          <a:latin typeface="Verdana" pitchFamily="45" charset="0"/>
        </a:defRPr>
      </a:lvl9pPr>
    </p:titleStyle>
    <p:bodyStyle>
      <a:lvl1pPr marL="0" indent="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8.wmf"/><Relationship Id="rId5" Type="http://schemas.openxmlformats.org/officeDocument/2006/relationships/oleObject" Target="../embeddings/oleObject2.bin"/><Relationship Id="rId10" Type="http://schemas.openxmlformats.org/officeDocument/2006/relationships/image" Target="../media/image10.wmf"/><Relationship Id="rId4" Type="http://schemas.openxmlformats.org/officeDocument/2006/relationships/image" Target="../media/image7.wmf"/><Relationship Id="rId9" Type="http://schemas.openxmlformats.org/officeDocument/2006/relationships/oleObject" Target="../embeddings/oleObject4.bin"/></Relationships>
</file>

<file path=ppt/slides/_rels/slide49.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9.wmf"/><Relationship Id="rId5" Type="http://schemas.openxmlformats.org/officeDocument/2006/relationships/oleObject" Target="../embeddings/oleObject6.bin"/><Relationship Id="rId10" Type="http://schemas.openxmlformats.org/officeDocument/2006/relationships/image" Target="../media/image12.wmf"/><Relationship Id="rId4" Type="http://schemas.openxmlformats.org/officeDocument/2006/relationships/image" Target="../media/image8.wmf"/><Relationship Id="rId9" Type="http://schemas.openxmlformats.org/officeDocument/2006/relationships/oleObject" Target="../embeddings/oleObject8.bin"/></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hyperlink" Target="http://www.gdcvault.com/" TargetMode="External"/><Relationship Id="rId2" Type="http://schemas.openxmlformats.org/officeDocument/2006/relationships/hyperlink" Target="http://www.essentialmath.com/" TargetMode="External"/><Relationship Id="rId1" Type="http://schemas.openxmlformats.org/officeDocument/2006/relationships/slideLayout" Target="../slideLayouts/slideLayout2.xml"/><Relationship Id="rId6" Type="http://schemas.openxmlformats.org/officeDocument/2006/relationships/hyperlink" Target="http://people.csail.mit.edu/indyk/6.838-old/handouts/lec4.pdf" TargetMode="External"/><Relationship Id="rId5" Type="http://schemas.openxmlformats.org/officeDocument/2006/relationships/hyperlink" Target="http://www.cgafaq.info/wiki/Half_edge_general" TargetMode="External"/><Relationship Id="rId4" Type="http://schemas.openxmlformats.org/officeDocument/2006/relationships/hyperlink" Target="http://www.cs.cornell.edu/courses/cs4620/2010fa/lectures/05meshes.pdf" TargetMode="Externa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85800" y="1276350"/>
            <a:ext cx="7924800" cy="2286000"/>
          </a:xfrm>
          <a:prstGeom prst="rect">
            <a:avLst/>
          </a:prstGeom>
        </p:spPr>
        <p:txBody>
          <a:bodyPr/>
          <a:lstStyle/>
          <a:p>
            <a:r>
              <a:rPr lang="en-US" dirty="0" smtClean="0"/>
              <a:t>Computational Geometry</a:t>
            </a:r>
            <a:br>
              <a:rPr lang="en-US" dirty="0" smtClean="0"/>
            </a:br>
            <a:r>
              <a:rPr lang="en-US" dirty="0"/>
              <a:t/>
            </a:r>
            <a:br>
              <a:rPr lang="en-US" dirty="0"/>
            </a:br>
            <a:r>
              <a:rPr lang="en-US" sz="2400" b="1" dirty="0" smtClean="0"/>
              <a:t>Graham Rhodes</a:t>
            </a:r>
            <a:r>
              <a:rPr lang="en-US" sz="2400" dirty="0"/>
              <a:t/>
            </a:r>
            <a:br>
              <a:rPr lang="en-US" sz="2400" dirty="0"/>
            </a:br>
            <a:r>
              <a:rPr lang="en-US" sz="2400" dirty="0" smtClean="0"/>
              <a:t>Senior Software Developer, Applied Research Associates, Inc.</a:t>
            </a:r>
            <a:endParaRPr lang="en-US" sz="2400" dirty="0"/>
          </a:p>
        </p:txBody>
      </p:sp>
    </p:spTree>
    <p:extLst>
      <p:ext uri="{BB962C8B-B14F-4D97-AF65-F5344CB8AC3E}">
        <p14:creationId xmlns:p14="http://schemas.microsoft.com/office/powerpoint/2010/main" val="6717441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z="3200" dirty="0" smtClean="0">
                <a:ea typeface="ヒラギノ角ゴ Pro W3" pitchFamily="48" charset="-128"/>
                <a:cs typeface="ヒラギノ角ゴ Pro W3" pitchFamily="48" charset="-128"/>
              </a:rPr>
              <a:t>A Computational Geometry Problem</a:t>
            </a:r>
          </a:p>
        </p:txBody>
      </p:sp>
      <p:grpSp>
        <p:nvGrpSpPr>
          <p:cNvPr id="25" name="Group 24"/>
          <p:cNvGrpSpPr>
            <a:grpSpLocks noChangeAspect="1"/>
          </p:cNvGrpSpPr>
          <p:nvPr/>
        </p:nvGrpSpPr>
        <p:grpSpPr>
          <a:xfrm>
            <a:off x="1600200" y="3257550"/>
            <a:ext cx="1828800" cy="1371600"/>
            <a:chOff x="3048000" y="2038350"/>
            <a:chExt cx="2438400" cy="1828800"/>
          </a:xfrm>
        </p:grpSpPr>
        <p:cxnSp>
          <p:nvCxnSpPr>
            <p:cNvPr id="26" name="Straight Connector 25"/>
            <p:cNvCxnSpPr/>
            <p:nvPr/>
          </p:nvCxnSpPr>
          <p:spPr bwMode="auto">
            <a:xfrm flipV="1">
              <a:off x="3048000" y="2724150"/>
              <a:ext cx="228600" cy="6096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27" name="Straight Connector 26"/>
            <p:cNvCxnSpPr/>
            <p:nvPr/>
          </p:nvCxnSpPr>
          <p:spPr bwMode="auto">
            <a:xfrm flipV="1">
              <a:off x="3276600" y="2038351"/>
              <a:ext cx="990600" cy="685799"/>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28" name="Straight Connector 27"/>
            <p:cNvCxnSpPr/>
            <p:nvPr/>
          </p:nvCxnSpPr>
          <p:spPr bwMode="auto">
            <a:xfrm>
              <a:off x="4267200" y="2038350"/>
              <a:ext cx="990600" cy="3048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29" name="Straight Connector 28"/>
            <p:cNvCxnSpPr/>
            <p:nvPr/>
          </p:nvCxnSpPr>
          <p:spPr bwMode="auto">
            <a:xfrm>
              <a:off x="5257800" y="2343150"/>
              <a:ext cx="228600" cy="12192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30" name="Straight Connector 29"/>
            <p:cNvCxnSpPr/>
            <p:nvPr/>
          </p:nvCxnSpPr>
          <p:spPr bwMode="auto">
            <a:xfrm flipH="1">
              <a:off x="3581402" y="3333750"/>
              <a:ext cx="914398" cy="5334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31" name="Straight Connector 30"/>
            <p:cNvCxnSpPr/>
            <p:nvPr/>
          </p:nvCxnSpPr>
          <p:spPr bwMode="auto">
            <a:xfrm>
              <a:off x="3048000" y="3333750"/>
              <a:ext cx="533400" cy="5334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32" name="Straight Connector 31"/>
            <p:cNvCxnSpPr/>
            <p:nvPr/>
          </p:nvCxnSpPr>
          <p:spPr bwMode="auto">
            <a:xfrm flipH="1" flipV="1">
              <a:off x="4495802" y="3333752"/>
              <a:ext cx="990598" cy="228598"/>
            </a:xfrm>
            <a:prstGeom prst="line">
              <a:avLst/>
            </a:prstGeom>
            <a:solidFill>
              <a:schemeClr val="accent1"/>
            </a:solidFill>
            <a:ln w="19050" cap="flat" cmpd="sng" algn="ctr">
              <a:solidFill>
                <a:schemeClr val="bg1"/>
              </a:solidFill>
              <a:prstDash val="solid"/>
              <a:round/>
              <a:headEnd type="none" w="med" len="med"/>
              <a:tailEnd type="none" w="med" len="med"/>
            </a:ln>
            <a:effectLst/>
          </p:spPr>
        </p:cxnSp>
      </p:grpSp>
      <p:grpSp>
        <p:nvGrpSpPr>
          <p:cNvPr id="5" name="Group 4"/>
          <p:cNvGrpSpPr/>
          <p:nvPr/>
        </p:nvGrpSpPr>
        <p:grpSpPr>
          <a:xfrm>
            <a:off x="5486400" y="3257550"/>
            <a:ext cx="1828800" cy="1371600"/>
            <a:chOff x="5486400" y="3257550"/>
            <a:chExt cx="1828800" cy="1371600"/>
          </a:xfrm>
        </p:grpSpPr>
        <p:cxnSp>
          <p:nvCxnSpPr>
            <p:cNvPr id="34" name="Straight Connector 33"/>
            <p:cNvCxnSpPr/>
            <p:nvPr/>
          </p:nvCxnSpPr>
          <p:spPr bwMode="auto">
            <a:xfrm>
              <a:off x="5731243" y="3775058"/>
              <a:ext cx="685800" cy="68580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35" name="Group 64"/>
            <p:cNvGrpSpPr/>
            <p:nvPr/>
          </p:nvGrpSpPr>
          <p:grpSpPr>
            <a:xfrm>
              <a:off x="5486400" y="3257550"/>
              <a:ext cx="1828800" cy="1371600"/>
              <a:chOff x="3048000" y="2038350"/>
              <a:chExt cx="2438400" cy="1828800"/>
            </a:xfrm>
          </p:grpSpPr>
          <p:cxnSp>
            <p:nvCxnSpPr>
              <p:cNvPr id="40" name="Straight Connector 39"/>
              <p:cNvCxnSpPr/>
              <p:nvPr/>
            </p:nvCxnSpPr>
            <p:spPr bwMode="auto">
              <a:xfrm flipV="1">
                <a:off x="3048000" y="2724150"/>
                <a:ext cx="228600" cy="6096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41" name="Straight Connector 40"/>
              <p:cNvCxnSpPr/>
              <p:nvPr/>
            </p:nvCxnSpPr>
            <p:spPr bwMode="auto">
              <a:xfrm flipV="1">
                <a:off x="3276600" y="2038351"/>
                <a:ext cx="990600" cy="685799"/>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42" name="Straight Connector 41"/>
              <p:cNvCxnSpPr/>
              <p:nvPr/>
            </p:nvCxnSpPr>
            <p:spPr bwMode="auto">
              <a:xfrm>
                <a:off x="4267200" y="2038350"/>
                <a:ext cx="990600" cy="3048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43" name="Straight Connector 42"/>
              <p:cNvCxnSpPr/>
              <p:nvPr/>
            </p:nvCxnSpPr>
            <p:spPr bwMode="auto">
              <a:xfrm>
                <a:off x="5257800" y="2343150"/>
                <a:ext cx="228600" cy="12192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44" name="Straight Connector 43"/>
              <p:cNvCxnSpPr/>
              <p:nvPr/>
            </p:nvCxnSpPr>
            <p:spPr bwMode="auto">
              <a:xfrm flipH="1">
                <a:off x="3581402" y="3333750"/>
                <a:ext cx="914398" cy="5334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45" name="Straight Connector 44"/>
              <p:cNvCxnSpPr/>
              <p:nvPr/>
            </p:nvCxnSpPr>
            <p:spPr bwMode="auto">
              <a:xfrm>
                <a:off x="3048000" y="3333750"/>
                <a:ext cx="533400" cy="5334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46" name="Straight Connector 45"/>
              <p:cNvCxnSpPr/>
              <p:nvPr/>
            </p:nvCxnSpPr>
            <p:spPr bwMode="auto">
              <a:xfrm flipH="1" flipV="1">
                <a:off x="4495802" y="3333752"/>
                <a:ext cx="990598" cy="228598"/>
              </a:xfrm>
              <a:prstGeom prst="line">
                <a:avLst/>
              </a:prstGeom>
              <a:solidFill>
                <a:schemeClr val="accent1"/>
              </a:solidFill>
              <a:ln w="19050" cap="flat" cmpd="sng" algn="ctr">
                <a:solidFill>
                  <a:schemeClr val="bg1"/>
                </a:solidFill>
                <a:prstDash val="solid"/>
                <a:round/>
                <a:headEnd type="none" w="med" len="med"/>
                <a:tailEnd type="none" w="med" len="med"/>
              </a:ln>
              <a:effectLst/>
            </p:spPr>
          </p:cxnSp>
        </p:grpSp>
        <p:cxnSp>
          <p:nvCxnSpPr>
            <p:cNvPr id="36" name="Straight Connector 35"/>
            <p:cNvCxnSpPr/>
            <p:nvPr/>
          </p:nvCxnSpPr>
          <p:spPr bwMode="auto">
            <a:xfrm flipV="1">
              <a:off x="6572250" y="3486150"/>
              <a:ext cx="571500" cy="74295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37" name="Straight Connector 36"/>
            <p:cNvCxnSpPr/>
            <p:nvPr/>
          </p:nvCxnSpPr>
          <p:spPr bwMode="auto">
            <a:xfrm>
              <a:off x="6400800" y="3257550"/>
              <a:ext cx="171450" cy="97155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38" name="Straight Connector 37"/>
            <p:cNvCxnSpPr/>
            <p:nvPr/>
          </p:nvCxnSpPr>
          <p:spPr bwMode="auto">
            <a:xfrm flipH="1">
              <a:off x="5886452" y="3257551"/>
              <a:ext cx="514348" cy="1371599"/>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39" name="Straight Connector 38"/>
            <p:cNvCxnSpPr/>
            <p:nvPr/>
          </p:nvCxnSpPr>
          <p:spPr bwMode="auto">
            <a:xfrm>
              <a:off x="5657850" y="3771900"/>
              <a:ext cx="228600" cy="857250"/>
            </a:xfrm>
            <a:prstGeom prst="line">
              <a:avLst/>
            </a:prstGeom>
            <a:solidFill>
              <a:schemeClr val="accent1"/>
            </a:solidFill>
            <a:ln w="9525" cap="flat" cmpd="sng" algn="ctr">
              <a:solidFill>
                <a:schemeClr val="bg1"/>
              </a:solidFill>
              <a:prstDash val="solid"/>
              <a:round/>
              <a:headEnd type="none" w="med" len="med"/>
              <a:tailEnd type="none" w="med" len="med"/>
            </a:ln>
            <a:effectLst/>
          </p:spPr>
        </p:cxnSp>
      </p:grpSp>
      <p:sp>
        <p:nvSpPr>
          <p:cNvPr id="47" name="Right Arrow 46"/>
          <p:cNvSpPr/>
          <p:nvPr/>
        </p:nvSpPr>
        <p:spPr bwMode="auto">
          <a:xfrm>
            <a:off x="4114800" y="3714750"/>
            <a:ext cx="838200" cy="45720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48" name="TextBox 47"/>
          <p:cNvSpPr txBox="1"/>
          <p:nvPr/>
        </p:nvSpPr>
        <p:spPr>
          <a:xfrm>
            <a:off x="4006163" y="3257550"/>
            <a:ext cx="1023037" cy="461665"/>
          </a:xfrm>
          <a:prstGeom prst="rect">
            <a:avLst/>
          </a:prstGeom>
          <a:noFill/>
        </p:spPr>
        <p:txBody>
          <a:bodyPr wrap="none" rtlCol="0">
            <a:spAutoFit/>
          </a:bodyPr>
          <a:lstStyle/>
          <a:p>
            <a:r>
              <a:rPr lang="en-US" dirty="0" smtClean="0">
                <a:solidFill>
                  <a:schemeClr val="bg1"/>
                </a:solidFill>
              </a:rPr>
              <a:t>How?</a:t>
            </a:r>
            <a:endParaRPr lang="en-US" dirty="0">
              <a:solidFill>
                <a:schemeClr val="bg1"/>
              </a:solidFill>
            </a:endParaRPr>
          </a:p>
        </p:txBody>
      </p:sp>
      <p:sp>
        <p:nvSpPr>
          <p:cNvPr id="49" name="Content Placeholder 2"/>
          <p:cNvSpPr>
            <a:spLocks noGrp="1"/>
          </p:cNvSpPr>
          <p:nvPr>
            <p:ph sz="quarter" idx="10"/>
          </p:nvPr>
        </p:nvSpPr>
        <p:spPr>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eaLnBrk="1" hangingPunct="1"/>
            <a:r>
              <a:rPr lang="en-US" dirty="0" smtClean="0">
                <a:ea typeface="ヒラギノ角ゴ Pro W3" pitchFamily="48" charset="-128"/>
                <a:cs typeface="ヒラギノ角ゴ Pro W3" pitchFamily="48" charset="-128"/>
              </a:rPr>
              <a:t>We have polygons in our game level</a:t>
            </a:r>
          </a:p>
          <a:p>
            <a:pPr eaLnBrk="1" hangingPunct="1"/>
            <a:r>
              <a:rPr lang="en-US" dirty="0" smtClean="0">
                <a:ea typeface="ヒラギノ角ゴ Pro W3" pitchFamily="48" charset="-128"/>
                <a:cs typeface="ヒラギノ角ゴ Pro W3" pitchFamily="48" charset="-128"/>
              </a:rPr>
              <a:t>The graphics card requires triangles</a:t>
            </a:r>
          </a:p>
          <a:p>
            <a:pPr lvl="1" eaLnBrk="1" hangingPunct="1"/>
            <a:r>
              <a:rPr lang="en-US" dirty="0" smtClean="0">
                <a:ea typeface="ヒラギノ角ゴ Pro W3" pitchFamily="48" charset="-128"/>
                <a:cs typeface="ヒラギノ角ゴ Pro W3" pitchFamily="48" charset="-128"/>
              </a:rPr>
              <a:t>Triangulation converts polygons into triangles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z="3200" dirty="0" smtClean="0">
                <a:ea typeface="ヒラギノ角ゴ Pro W3" pitchFamily="48" charset="-128"/>
                <a:cs typeface="ヒラギノ角ゴ Pro W3" pitchFamily="48" charset="-128"/>
              </a:rPr>
              <a:t>The Polygon Triangulation Problem</a:t>
            </a:r>
          </a:p>
        </p:txBody>
      </p:sp>
      <p:sp>
        <p:nvSpPr>
          <p:cNvPr id="21" name="Content Placeholder 2"/>
          <p:cNvSpPr>
            <a:spLocks noGrp="1"/>
          </p:cNvSpPr>
          <p:nvPr>
            <p:ph sz="quarter" idx="10"/>
          </p:nvPr>
        </p:nvSpPr>
        <p:spPr>
          <a:xfrm>
            <a:off x="533400" y="1504950"/>
            <a:ext cx="8077200" cy="1485900"/>
          </a:xfrm>
        </p:spPr>
        <p:txBody>
          <a:bodyPr/>
          <a:lstStyle/>
          <a:p>
            <a:pPr eaLnBrk="1" hangingPunct="1"/>
            <a:r>
              <a:rPr lang="en-US" sz="2400" dirty="0" smtClean="0">
                <a:ea typeface="ヒラギノ角ゴ Pro W3" pitchFamily="48" charset="-128"/>
                <a:cs typeface="ヒラギノ角ゴ Pro W3" pitchFamily="48" charset="-128"/>
              </a:rPr>
              <a:t>Intuitive approach: ear-clipping</a:t>
            </a:r>
          </a:p>
          <a:p>
            <a:pPr eaLnBrk="1" hangingPunct="1"/>
            <a:r>
              <a:rPr lang="en-US" sz="2400" dirty="0" smtClean="0">
                <a:ea typeface="ヒラギノ角ゴ Pro W3" pitchFamily="48" charset="-128"/>
                <a:cs typeface="ヒラギノ角ゴ Pro W3" pitchFamily="48" charset="-128"/>
              </a:rPr>
              <a:t>Fast approach: monotone decomposition</a:t>
            </a:r>
          </a:p>
          <a:p>
            <a:pPr eaLnBrk="1" hangingPunct="1"/>
            <a:r>
              <a:rPr lang="en-US" sz="2400" dirty="0" smtClean="0">
                <a:ea typeface="ヒラギノ角ゴ Pro W3" pitchFamily="48" charset="-128"/>
                <a:cs typeface="ヒラギノ角ゴ Pro W3" pitchFamily="48" charset="-128"/>
              </a:rPr>
              <a:t>Both involve chopping triangles off</a:t>
            </a:r>
            <a:r>
              <a:rPr lang="en-US" sz="2400" dirty="0">
                <a:ea typeface="ヒラギノ角ゴ Pro W3" pitchFamily="48" charset="-128"/>
                <a:cs typeface="ヒラギノ角ゴ Pro W3" pitchFamily="48" charset="-128"/>
              </a:rPr>
              <a:t> </a:t>
            </a:r>
            <a:r>
              <a:rPr lang="en-US" sz="2400" dirty="0" smtClean="0">
                <a:ea typeface="ヒラギノ角ゴ Pro W3" pitchFamily="48" charset="-128"/>
                <a:cs typeface="ヒラギノ角ゴ Pro W3" pitchFamily="48" charset="-128"/>
              </a:rPr>
              <a:t>in a sequence</a:t>
            </a:r>
          </a:p>
        </p:txBody>
      </p:sp>
      <p:sp>
        <p:nvSpPr>
          <p:cNvPr id="6" name="TextBox 5"/>
          <p:cNvSpPr txBox="1"/>
          <p:nvPr/>
        </p:nvSpPr>
        <p:spPr>
          <a:xfrm>
            <a:off x="228600" y="3323604"/>
            <a:ext cx="2619307" cy="646331"/>
          </a:xfrm>
          <a:prstGeom prst="rect">
            <a:avLst/>
          </a:prstGeom>
          <a:noFill/>
        </p:spPr>
        <p:txBody>
          <a:bodyPr wrap="none" rtlCol="0">
            <a:spAutoFit/>
          </a:bodyPr>
          <a:lstStyle/>
          <a:p>
            <a:r>
              <a:rPr lang="en-US" sz="1800" dirty="0" smtClean="0">
                <a:solidFill>
                  <a:schemeClr val="bg1"/>
                </a:solidFill>
              </a:rPr>
              <a:t>Number of Polygons:</a:t>
            </a:r>
          </a:p>
          <a:p>
            <a:pPr algn="ctr"/>
            <a:r>
              <a:rPr lang="en-US" sz="1800" dirty="0">
                <a:solidFill>
                  <a:schemeClr val="bg1"/>
                </a:solidFill>
              </a:rPr>
              <a:t>1</a:t>
            </a:r>
            <a:endParaRPr lang="en-US" sz="1800" dirty="0" smtClean="0">
              <a:solidFill>
                <a:schemeClr val="bg1"/>
              </a:solidFill>
            </a:endParaRPr>
          </a:p>
        </p:txBody>
      </p:sp>
      <p:graphicFrame>
        <p:nvGraphicFramePr>
          <p:cNvPr id="35" name="Table 34"/>
          <p:cNvGraphicFramePr>
            <a:graphicFrameLocks noGrp="1"/>
          </p:cNvGraphicFramePr>
          <p:nvPr>
            <p:extLst>
              <p:ext uri="{D42A27DB-BD31-4B8C-83A1-F6EECF244321}">
                <p14:modId xmlns:p14="http://schemas.microsoft.com/office/powerpoint/2010/main" val="2856073135"/>
              </p:ext>
            </p:extLst>
          </p:nvPr>
        </p:nvGraphicFramePr>
        <p:xfrm>
          <a:off x="6400800" y="2998269"/>
          <a:ext cx="1828800" cy="1828800"/>
        </p:xfrm>
        <a:graphic>
          <a:graphicData uri="http://schemas.openxmlformats.org/drawingml/2006/table">
            <a:tbl>
              <a:tblPr firstRow="1" bandRow="1">
                <a:tableStyleId>{8A107856-5554-42FB-B03E-39F5DBC370BA}</a:tableStyleId>
              </a:tblPr>
              <a:tblGrid>
                <a:gridCol w="1828800"/>
              </a:tblGrid>
              <a:tr h="133350">
                <a:tc>
                  <a:txBody>
                    <a:bodyPr/>
                    <a:lstStyle/>
                    <a:p>
                      <a:r>
                        <a:rPr lang="en-US" sz="1400" b="1" dirty="0" smtClean="0">
                          <a:solidFill>
                            <a:schemeClr val="bg1"/>
                          </a:solidFill>
                        </a:rPr>
                        <a:t>Polygon </a:t>
                      </a:r>
                      <a:r>
                        <a:rPr lang="en-US" sz="1400" b="1" baseline="0" dirty="0" smtClean="0">
                          <a:solidFill>
                            <a:schemeClr val="bg1"/>
                          </a:solidFill>
                        </a:rPr>
                        <a:t>Indices</a:t>
                      </a:r>
                      <a:endParaRPr lang="en-US" sz="1400" b="1" dirty="0">
                        <a:solidFill>
                          <a:schemeClr val="bg1"/>
                        </a:solidFill>
                      </a:endParaRPr>
                    </a:p>
                  </a:txBody>
                  <a:tcPr/>
                </a:tc>
              </a:tr>
              <a:tr h="133350">
                <a:tc>
                  <a:txBody>
                    <a:bodyPr/>
                    <a:lstStyle/>
                    <a:p>
                      <a:r>
                        <a:rPr lang="en-US" sz="1400" b="0" dirty="0" smtClean="0">
                          <a:solidFill>
                            <a:schemeClr val="bg1"/>
                          </a:solidFill>
                        </a:rPr>
                        <a:t>6,1,3,0,4,2,5</a:t>
                      </a:r>
                      <a:endParaRPr lang="en-US" sz="1400" b="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bl>
          </a:graphicData>
        </a:graphic>
      </p:graphicFrame>
      <p:sp>
        <p:nvSpPr>
          <p:cNvPr id="37" name="Freeform 36"/>
          <p:cNvSpPr/>
          <p:nvPr/>
        </p:nvSpPr>
        <p:spPr bwMode="auto">
          <a:xfrm>
            <a:off x="3243813" y="2993457"/>
            <a:ext cx="2432710" cy="1838425"/>
          </a:xfrm>
          <a:custGeom>
            <a:avLst/>
            <a:gdLst>
              <a:gd name="connsiteX0" fmla="*/ 1193533 w 2425566"/>
              <a:gd name="connsiteY0" fmla="*/ 0 h 1838425"/>
              <a:gd name="connsiteX1" fmla="*/ 2213810 w 2425566"/>
              <a:gd name="connsiteY1" fmla="*/ 308008 h 1838425"/>
              <a:gd name="connsiteX2" fmla="*/ 2425566 w 2425566"/>
              <a:gd name="connsiteY2" fmla="*/ 1511166 h 1838425"/>
              <a:gd name="connsiteX3" fmla="*/ 1434164 w 2425566"/>
              <a:gd name="connsiteY3" fmla="*/ 1299410 h 1838425"/>
              <a:gd name="connsiteX4" fmla="*/ 548640 w 2425566"/>
              <a:gd name="connsiteY4" fmla="*/ 1838425 h 1838425"/>
              <a:gd name="connsiteX5" fmla="*/ 0 w 2425566"/>
              <a:gd name="connsiteY5" fmla="*/ 1289785 h 1838425"/>
              <a:gd name="connsiteX6" fmla="*/ 192505 w 2425566"/>
              <a:gd name="connsiteY6" fmla="*/ 693019 h 1838425"/>
              <a:gd name="connsiteX7" fmla="*/ 1193533 w 2425566"/>
              <a:gd name="connsiteY7" fmla="*/ 0 h 1838425"/>
              <a:gd name="connsiteX0" fmla="*/ 1193533 w 2425566"/>
              <a:gd name="connsiteY0" fmla="*/ 0 h 1838425"/>
              <a:gd name="connsiteX1" fmla="*/ 1211505 w 2425566"/>
              <a:gd name="connsiteY1" fmla="*/ 6918 h 1838425"/>
              <a:gd name="connsiteX2" fmla="*/ 2213810 w 2425566"/>
              <a:gd name="connsiteY2" fmla="*/ 308008 h 1838425"/>
              <a:gd name="connsiteX3" fmla="*/ 2425566 w 2425566"/>
              <a:gd name="connsiteY3" fmla="*/ 1511166 h 1838425"/>
              <a:gd name="connsiteX4" fmla="*/ 1434164 w 2425566"/>
              <a:gd name="connsiteY4" fmla="*/ 1299410 h 1838425"/>
              <a:gd name="connsiteX5" fmla="*/ 548640 w 2425566"/>
              <a:gd name="connsiteY5" fmla="*/ 1838425 h 1838425"/>
              <a:gd name="connsiteX6" fmla="*/ 0 w 2425566"/>
              <a:gd name="connsiteY6" fmla="*/ 1289785 h 1838425"/>
              <a:gd name="connsiteX7" fmla="*/ 192505 w 2425566"/>
              <a:gd name="connsiteY7" fmla="*/ 693019 h 1838425"/>
              <a:gd name="connsiteX8" fmla="*/ 1193533 w 2425566"/>
              <a:gd name="connsiteY8" fmla="*/ 0 h 1838425"/>
              <a:gd name="connsiteX0" fmla="*/ 1193533 w 2425566"/>
              <a:gd name="connsiteY0" fmla="*/ 0 h 1838425"/>
              <a:gd name="connsiteX1" fmla="*/ 1211505 w 2425566"/>
              <a:gd name="connsiteY1" fmla="*/ 6918 h 1838425"/>
              <a:gd name="connsiteX2" fmla="*/ 2189997 w 2425566"/>
              <a:gd name="connsiteY2" fmla="*/ 310389 h 1838425"/>
              <a:gd name="connsiteX3" fmla="*/ 2425566 w 2425566"/>
              <a:gd name="connsiteY3" fmla="*/ 1511166 h 1838425"/>
              <a:gd name="connsiteX4" fmla="*/ 1434164 w 2425566"/>
              <a:gd name="connsiteY4" fmla="*/ 1299410 h 1838425"/>
              <a:gd name="connsiteX5" fmla="*/ 548640 w 2425566"/>
              <a:gd name="connsiteY5" fmla="*/ 1838425 h 1838425"/>
              <a:gd name="connsiteX6" fmla="*/ 0 w 2425566"/>
              <a:gd name="connsiteY6" fmla="*/ 1289785 h 1838425"/>
              <a:gd name="connsiteX7" fmla="*/ 192505 w 2425566"/>
              <a:gd name="connsiteY7" fmla="*/ 693019 h 1838425"/>
              <a:gd name="connsiteX8" fmla="*/ 1193533 w 2425566"/>
              <a:gd name="connsiteY8" fmla="*/ 0 h 1838425"/>
              <a:gd name="connsiteX0" fmla="*/ 1193533 w 2423185"/>
              <a:gd name="connsiteY0" fmla="*/ 0 h 1838425"/>
              <a:gd name="connsiteX1" fmla="*/ 1211505 w 2423185"/>
              <a:gd name="connsiteY1" fmla="*/ 6918 h 1838425"/>
              <a:gd name="connsiteX2" fmla="*/ 2189997 w 2423185"/>
              <a:gd name="connsiteY2" fmla="*/ 310389 h 1838425"/>
              <a:gd name="connsiteX3" fmla="*/ 2423185 w 2423185"/>
              <a:gd name="connsiteY3" fmla="*/ 1527835 h 1838425"/>
              <a:gd name="connsiteX4" fmla="*/ 1434164 w 2423185"/>
              <a:gd name="connsiteY4" fmla="*/ 1299410 h 1838425"/>
              <a:gd name="connsiteX5" fmla="*/ 548640 w 2423185"/>
              <a:gd name="connsiteY5" fmla="*/ 1838425 h 1838425"/>
              <a:gd name="connsiteX6" fmla="*/ 0 w 2423185"/>
              <a:gd name="connsiteY6" fmla="*/ 1289785 h 1838425"/>
              <a:gd name="connsiteX7" fmla="*/ 192505 w 2423185"/>
              <a:gd name="connsiteY7" fmla="*/ 693019 h 1838425"/>
              <a:gd name="connsiteX8" fmla="*/ 1193533 w 2423185"/>
              <a:gd name="connsiteY8" fmla="*/ 0 h 1838425"/>
              <a:gd name="connsiteX0" fmla="*/ 1193533 w 2423185"/>
              <a:gd name="connsiteY0" fmla="*/ 0 h 1838425"/>
              <a:gd name="connsiteX1" fmla="*/ 1211505 w 2423185"/>
              <a:gd name="connsiteY1" fmla="*/ 6918 h 1838425"/>
              <a:gd name="connsiteX2" fmla="*/ 2189997 w 2423185"/>
              <a:gd name="connsiteY2" fmla="*/ 310389 h 1838425"/>
              <a:gd name="connsiteX3" fmla="*/ 2423185 w 2423185"/>
              <a:gd name="connsiteY3" fmla="*/ 1527835 h 1838425"/>
              <a:gd name="connsiteX4" fmla="*/ 1434164 w 2423185"/>
              <a:gd name="connsiteY4" fmla="*/ 1299410 h 1838425"/>
              <a:gd name="connsiteX5" fmla="*/ 517684 w 2423185"/>
              <a:gd name="connsiteY5" fmla="*/ 1838425 h 1838425"/>
              <a:gd name="connsiteX6" fmla="*/ 0 w 2423185"/>
              <a:gd name="connsiteY6" fmla="*/ 1289785 h 1838425"/>
              <a:gd name="connsiteX7" fmla="*/ 192505 w 2423185"/>
              <a:gd name="connsiteY7" fmla="*/ 693019 h 1838425"/>
              <a:gd name="connsiteX8" fmla="*/ 1193533 w 2423185"/>
              <a:gd name="connsiteY8" fmla="*/ 0 h 1838425"/>
              <a:gd name="connsiteX0" fmla="*/ 1203058 w 2432710"/>
              <a:gd name="connsiteY0" fmla="*/ 0 h 1838425"/>
              <a:gd name="connsiteX1" fmla="*/ 1221030 w 2432710"/>
              <a:gd name="connsiteY1" fmla="*/ 6918 h 1838425"/>
              <a:gd name="connsiteX2" fmla="*/ 2199522 w 2432710"/>
              <a:gd name="connsiteY2" fmla="*/ 310389 h 1838425"/>
              <a:gd name="connsiteX3" fmla="*/ 2432710 w 2432710"/>
              <a:gd name="connsiteY3" fmla="*/ 1527835 h 1838425"/>
              <a:gd name="connsiteX4" fmla="*/ 1443689 w 2432710"/>
              <a:gd name="connsiteY4" fmla="*/ 1299410 h 1838425"/>
              <a:gd name="connsiteX5" fmla="*/ 527209 w 2432710"/>
              <a:gd name="connsiteY5" fmla="*/ 1838425 h 1838425"/>
              <a:gd name="connsiteX6" fmla="*/ 0 w 2432710"/>
              <a:gd name="connsiteY6" fmla="*/ 1304073 h 1838425"/>
              <a:gd name="connsiteX7" fmla="*/ 202030 w 2432710"/>
              <a:gd name="connsiteY7" fmla="*/ 693019 h 1838425"/>
              <a:gd name="connsiteX8" fmla="*/ 1203058 w 2432710"/>
              <a:gd name="connsiteY8" fmla="*/ 0 h 1838425"/>
              <a:gd name="connsiteX0" fmla="*/ 1203058 w 2432710"/>
              <a:gd name="connsiteY0" fmla="*/ 0 h 1838425"/>
              <a:gd name="connsiteX1" fmla="*/ 1221030 w 2432710"/>
              <a:gd name="connsiteY1" fmla="*/ 6918 h 1838425"/>
              <a:gd name="connsiteX2" fmla="*/ 2199522 w 2432710"/>
              <a:gd name="connsiteY2" fmla="*/ 310389 h 1838425"/>
              <a:gd name="connsiteX3" fmla="*/ 2432710 w 2432710"/>
              <a:gd name="connsiteY3" fmla="*/ 1527835 h 1838425"/>
              <a:gd name="connsiteX4" fmla="*/ 1443689 w 2432710"/>
              <a:gd name="connsiteY4" fmla="*/ 1299410 h 1838425"/>
              <a:gd name="connsiteX5" fmla="*/ 527209 w 2432710"/>
              <a:gd name="connsiteY5" fmla="*/ 1838425 h 1838425"/>
              <a:gd name="connsiteX6" fmla="*/ 0 w 2432710"/>
              <a:gd name="connsiteY6" fmla="*/ 1304073 h 1838425"/>
              <a:gd name="connsiteX7" fmla="*/ 223461 w 2432710"/>
              <a:gd name="connsiteY7" fmla="*/ 688257 h 1838425"/>
              <a:gd name="connsiteX8" fmla="*/ 1203058 w 2432710"/>
              <a:gd name="connsiteY8" fmla="*/ 0 h 183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710" h="1838425">
                <a:moveTo>
                  <a:pt x="1203058" y="0"/>
                </a:moveTo>
                <a:cubicBezTo>
                  <a:pt x="1205874" y="2306"/>
                  <a:pt x="1218214" y="4612"/>
                  <a:pt x="1221030" y="6918"/>
                </a:cubicBezTo>
                <a:lnTo>
                  <a:pt x="2199522" y="310389"/>
                </a:lnTo>
                <a:lnTo>
                  <a:pt x="2432710" y="1527835"/>
                </a:lnTo>
                <a:lnTo>
                  <a:pt x="1443689" y="1299410"/>
                </a:lnTo>
                <a:lnTo>
                  <a:pt x="527209" y="1838425"/>
                </a:lnTo>
                <a:lnTo>
                  <a:pt x="0" y="1304073"/>
                </a:lnTo>
                <a:lnTo>
                  <a:pt x="223461" y="688257"/>
                </a:lnTo>
                <a:lnTo>
                  <a:pt x="1203058" y="0"/>
                </a:lnTo>
                <a:close/>
              </a:path>
            </a:pathLst>
          </a:custGeom>
          <a:pattFill prst="wdUpDiag">
            <a:fgClr>
              <a:srgbClr val="00B050"/>
            </a:fgClr>
            <a:bgClr>
              <a:schemeClr val="tx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40" name="Straight Connector 39"/>
          <p:cNvCxnSpPr/>
          <p:nvPr/>
        </p:nvCxnSpPr>
        <p:spPr bwMode="auto">
          <a:xfrm>
            <a:off x="3565256" y="3688101"/>
            <a:ext cx="914400" cy="91440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41" name="Group 40"/>
          <p:cNvGrpSpPr/>
          <p:nvPr/>
        </p:nvGrpSpPr>
        <p:grpSpPr>
          <a:xfrm>
            <a:off x="3238799" y="2998090"/>
            <a:ext cx="2438400" cy="1828800"/>
            <a:chOff x="3048000" y="2038350"/>
            <a:chExt cx="2438400" cy="1828800"/>
          </a:xfrm>
        </p:grpSpPr>
        <p:cxnSp>
          <p:nvCxnSpPr>
            <p:cNvPr id="43" name="Straight Connector 42"/>
            <p:cNvCxnSpPr/>
            <p:nvPr/>
          </p:nvCxnSpPr>
          <p:spPr bwMode="auto">
            <a:xfrm flipV="1">
              <a:off x="3048000" y="2724150"/>
              <a:ext cx="228600" cy="6096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44" name="Straight Connector 43"/>
            <p:cNvCxnSpPr/>
            <p:nvPr/>
          </p:nvCxnSpPr>
          <p:spPr bwMode="auto">
            <a:xfrm flipV="1">
              <a:off x="3276600" y="2038351"/>
              <a:ext cx="990600" cy="685799"/>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45" name="Straight Connector 44"/>
            <p:cNvCxnSpPr/>
            <p:nvPr/>
          </p:nvCxnSpPr>
          <p:spPr bwMode="auto">
            <a:xfrm>
              <a:off x="4267200" y="2038350"/>
              <a:ext cx="990600" cy="3048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47" name="Straight Connector 46"/>
            <p:cNvCxnSpPr/>
            <p:nvPr/>
          </p:nvCxnSpPr>
          <p:spPr bwMode="auto">
            <a:xfrm>
              <a:off x="5257800" y="2343150"/>
              <a:ext cx="228600" cy="12192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48" name="Straight Connector 47"/>
            <p:cNvCxnSpPr/>
            <p:nvPr/>
          </p:nvCxnSpPr>
          <p:spPr bwMode="auto">
            <a:xfrm flipH="1">
              <a:off x="3581402" y="3333750"/>
              <a:ext cx="914398" cy="5334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49" name="Straight Connector 48"/>
            <p:cNvCxnSpPr/>
            <p:nvPr/>
          </p:nvCxnSpPr>
          <p:spPr bwMode="auto">
            <a:xfrm>
              <a:off x="3048000" y="3333750"/>
              <a:ext cx="533400" cy="5334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50" name="Straight Connector 49"/>
            <p:cNvCxnSpPr/>
            <p:nvPr/>
          </p:nvCxnSpPr>
          <p:spPr bwMode="auto">
            <a:xfrm flipH="1" flipV="1">
              <a:off x="4495802" y="3333752"/>
              <a:ext cx="990598" cy="228598"/>
            </a:xfrm>
            <a:prstGeom prst="line">
              <a:avLst/>
            </a:prstGeom>
            <a:solidFill>
              <a:schemeClr val="accent1"/>
            </a:solidFill>
            <a:ln w="19050" cap="flat" cmpd="sng" algn="ctr">
              <a:solidFill>
                <a:schemeClr val="bg1"/>
              </a:solidFill>
              <a:prstDash val="solid"/>
              <a:round/>
              <a:headEnd type="none" w="med" len="med"/>
              <a:tailEnd type="none" w="med" len="med"/>
            </a:ln>
            <a:effectLst/>
          </p:spPr>
        </p:cxnSp>
      </p:grpSp>
      <p:grpSp>
        <p:nvGrpSpPr>
          <p:cNvPr id="51" name="Group 50"/>
          <p:cNvGrpSpPr/>
          <p:nvPr/>
        </p:nvGrpSpPr>
        <p:grpSpPr>
          <a:xfrm>
            <a:off x="3200400" y="2952750"/>
            <a:ext cx="2514600" cy="1905000"/>
            <a:chOff x="3009601" y="2643087"/>
            <a:chExt cx="2514600" cy="1905000"/>
          </a:xfrm>
        </p:grpSpPr>
        <p:grpSp>
          <p:nvGrpSpPr>
            <p:cNvPr id="52" name="Group 51"/>
            <p:cNvGrpSpPr/>
            <p:nvPr/>
          </p:nvGrpSpPr>
          <p:grpSpPr>
            <a:xfrm>
              <a:off x="3009601" y="2643087"/>
              <a:ext cx="2514600" cy="1905000"/>
              <a:chOff x="3124200" y="2114550"/>
              <a:chExt cx="2514600" cy="1905000"/>
            </a:xfrm>
          </p:grpSpPr>
          <p:sp>
            <p:nvSpPr>
              <p:cNvPr id="54" name="Oval 53"/>
              <p:cNvSpPr/>
              <p:nvPr/>
            </p:nvSpPr>
            <p:spPr bwMode="auto">
              <a:xfrm>
                <a:off x="3124200" y="34099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5" name="Oval 54"/>
              <p:cNvSpPr/>
              <p:nvPr/>
            </p:nvSpPr>
            <p:spPr bwMode="auto">
              <a:xfrm>
                <a:off x="3352800" y="28003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7" name="Oval 56"/>
              <p:cNvSpPr/>
              <p:nvPr/>
            </p:nvSpPr>
            <p:spPr bwMode="auto">
              <a:xfrm>
                <a:off x="4343400" y="21145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8" name="Oval 57"/>
              <p:cNvSpPr/>
              <p:nvPr/>
            </p:nvSpPr>
            <p:spPr bwMode="auto">
              <a:xfrm>
                <a:off x="5334000" y="24193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9" name="Oval 58"/>
              <p:cNvSpPr/>
              <p:nvPr/>
            </p:nvSpPr>
            <p:spPr bwMode="auto">
              <a:xfrm>
                <a:off x="5562600" y="36385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60" name="Oval 59"/>
              <p:cNvSpPr/>
              <p:nvPr/>
            </p:nvSpPr>
            <p:spPr bwMode="auto">
              <a:xfrm>
                <a:off x="3657600" y="39433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sp>
          <p:nvSpPr>
            <p:cNvPr id="53" name="Oval 52"/>
            <p:cNvSpPr/>
            <p:nvPr/>
          </p:nvSpPr>
          <p:spPr bwMode="auto">
            <a:xfrm>
              <a:off x="4449879" y="3952777"/>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grpSp>
        <p:nvGrpSpPr>
          <p:cNvPr id="62" name="Group 61"/>
          <p:cNvGrpSpPr/>
          <p:nvPr/>
        </p:nvGrpSpPr>
        <p:grpSpPr>
          <a:xfrm>
            <a:off x="2955588" y="2724150"/>
            <a:ext cx="2988012" cy="2362200"/>
            <a:chOff x="2955588" y="2724150"/>
            <a:chExt cx="2988012" cy="2362200"/>
          </a:xfrm>
        </p:grpSpPr>
        <p:sp>
          <p:nvSpPr>
            <p:cNvPr id="63" name="TextBox 62"/>
            <p:cNvSpPr txBox="1"/>
            <p:nvPr/>
          </p:nvSpPr>
          <p:spPr>
            <a:xfrm>
              <a:off x="2955588" y="4248150"/>
              <a:ext cx="312906" cy="307777"/>
            </a:xfrm>
            <a:prstGeom prst="rect">
              <a:avLst/>
            </a:prstGeom>
            <a:noFill/>
          </p:spPr>
          <p:txBody>
            <a:bodyPr wrap="none" rtlCol="0">
              <a:spAutoFit/>
            </a:bodyPr>
            <a:lstStyle/>
            <a:p>
              <a:r>
                <a:rPr lang="en-US" sz="1400" b="1" dirty="0" smtClean="0">
                  <a:solidFill>
                    <a:schemeClr val="bg1"/>
                  </a:solidFill>
                </a:rPr>
                <a:t>0</a:t>
              </a:r>
              <a:endParaRPr lang="en-US" sz="1400" b="1" dirty="0">
                <a:solidFill>
                  <a:schemeClr val="bg1"/>
                </a:solidFill>
              </a:endParaRPr>
            </a:p>
          </p:txBody>
        </p:sp>
        <p:sp>
          <p:nvSpPr>
            <p:cNvPr id="64" name="TextBox 63"/>
            <p:cNvSpPr txBox="1"/>
            <p:nvPr/>
          </p:nvSpPr>
          <p:spPr>
            <a:xfrm>
              <a:off x="3488988" y="4778573"/>
              <a:ext cx="312906" cy="307777"/>
            </a:xfrm>
            <a:prstGeom prst="rect">
              <a:avLst/>
            </a:prstGeom>
            <a:noFill/>
          </p:spPr>
          <p:txBody>
            <a:bodyPr wrap="none" rtlCol="0">
              <a:spAutoFit/>
            </a:bodyPr>
            <a:lstStyle/>
            <a:p>
              <a:r>
                <a:rPr lang="en-US" sz="1400" b="1" dirty="0" smtClean="0">
                  <a:solidFill>
                    <a:schemeClr val="bg1"/>
                  </a:solidFill>
                </a:rPr>
                <a:t>4</a:t>
              </a:r>
              <a:endParaRPr lang="en-US" sz="1400" b="1" dirty="0">
                <a:solidFill>
                  <a:schemeClr val="bg1"/>
                </a:solidFill>
              </a:endParaRPr>
            </a:p>
          </p:txBody>
        </p:sp>
        <p:sp>
          <p:nvSpPr>
            <p:cNvPr id="65" name="TextBox 64"/>
            <p:cNvSpPr txBox="1"/>
            <p:nvPr/>
          </p:nvSpPr>
          <p:spPr>
            <a:xfrm>
              <a:off x="4609686" y="4310222"/>
              <a:ext cx="312906" cy="307777"/>
            </a:xfrm>
            <a:prstGeom prst="rect">
              <a:avLst/>
            </a:prstGeom>
            <a:noFill/>
          </p:spPr>
          <p:txBody>
            <a:bodyPr wrap="none" rtlCol="0">
              <a:spAutoFit/>
            </a:bodyPr>
            <a:lstStyle/>
            <a:p>
              <a:r>
                <a:rPr lang="en-US" sz="1400" b="1" dirty="0" smtClean="0">
                  <a:solidFill>
                    <a:schemeClr val="bg1"/>
                  </a:solidFill>
                </a:rPr>
                <a:t>2</a:t>
              </a:r>
              <a:endParaRPr lang="en-US" sz="1400" b="1" dirty="0">
                <a:solidFill>
                  <a:schemeClr val="bg1"/>
                </a:solidFill>
              </a:endParaRPr>
            </a:p>
          </p:txBody>
        </p:sp>
        <p:sp>
          <p:nvSpPr>
            <p:cNvPr id="66" name="TextBox 65"/>
            <p:cNvSpPr txBox="1"/>
            <p:nvPr/>
          </p:nvSpPr>
          <p:spPr>
            <a:xfrm>
              <a:off x="5630694" y="4476750"/>
              <a:ext cx="312906" cy="307777"/>
            </a:xfrm>
            <a:prstGeom prst="rect">
              <a:avLst/>
            </a:prstGeom>
            <a:noFill/>
          </p:spPr>
          <p:txBody>
            <a:bodyPr wrap="none" rtlCol="0">
              <a:spAutoFit/>
            </a:bodyPr>
            <a:lstStyle/>
            <a:p>
              <a:r>
                <a:rPr lang="en-US" sz="1400" b="1" dirty="0" smtClean="0">
                  <a:solidFill>
                    <a:schemeClr val="bg1"/>
                  </a:solidFill>
                </a:rPr>
                <a:t>5</a:t>
              </a:r>
              <a:endParaRPr lang="en-US" sz="1400" b="1" dirty="0">
                <a:solidFill>
                  <a:schemeClr val="bg1"/>
                </a:solidFill>
              </a:endParaRPr>
            </a:p>
          </p:txBody>
        </p:sp>
        <p:sp>
          <p:nvSpPr>
            <p:cNvPr id="67" name="TextBox 66"/>
            <p:cNvSpPr txBox="1"/>
            <p:nvPr/>
          </p:nvSpPr>
          <p:spPr>
            <a:xfrm>
              <a:off x="5393988" y="3025973"/>
              <a:ext cx="312906" cy="307777"/>
            </a:xfrm>
            <a:prstGeom prst="rect">
              <a:avLst/>
            </a:prstGeom>
            <a:noFill/>
          </p:spPr>
          <p:txBody>
            <a:bodyPr wrap="none" rtlCol="0">
              <a:spAutoFit/>
            </a:bodyPr>
            <a:lstStyle/>
            <a:p>
              <a:r>
                <a:rPr lang="en-US" sz="1400" b="1" dirty="0" smtClean="0">
                  <a:solidFill>
                    <a:schemeClr val="bg1"/>
                  </a:solidFill>
                </a:rPr>
                <a:t>6</a:t>
              </a:r>
              <a:endParaRPr lang="en-US" sz="1400" b="1" dirty="0">
                <a:solidFill>
                  <a:schemeClr val="bg1"/>
                </a:solidFill>
              </a:endParaRPr>
            </a:p>
          </p:txBody>
        </p:sp>
        <p:sp>
          <p:nvSpPr>
            <p:cNvPr id="68" name="TextBox 67"/>
            <p:cNvSpPr txBox="1"/>
            <p:nvPr/>
          </p:nvSpPr>
          <p:spPr>
            <a:xfrm>
              <a:off x="4174788" y="2724150"/>
              <a:ext cx="312906" cy="307777"/>
            </a:xfrm>
            <a:prstGeom prst="rect">
              <a:avLst/>
            </a:prstGeom>
            <a:noFill/>
          </p:spPr>
          <p:txBody>
            <a:bodyPr wrap="none" rtlCol="0">
              <a:spAutoFit/>
            </a:bodyPr>
            <a:lstStyle/>
            <a:p>
              <a:r>
                <a:rPr lang="en-US" sz="1400" b="1" dirty="0" smtClean="0">
                  <a:solidFill>
                    <a:schemeClr val="bg1"/>
                  </a:solidFill>
                </a:rPr>
                <a:t>1</a:t>
              </a:r>
              <a:endParaRPr lang="en-US" sz="1400" b="1" dirty="0">
                <a:solidFill>
                  <a:schemeClr val="bg1"/>
                </a:solidFill>
              </a:endParaRPr>
            </a:p>
          </p:txBody>
        </p:sp>
        <p:sp>
          <p:nvSpPr>
            <p:cNvPr id="69" name="TextBox 68"/>
            <p:cNvSpPr txBox="1"/>
            <p:nvPr/>
          </p:nvSpPr>
          <p:spPr>
            <a:xfrm>
              <a:off x="3184188" y="3406973"/>
              <a:ext cx="312906" cy="307777"/>
            </a:xfrm>
            <a:prstGeom prst="rect">
              <a:avLst/>
            </a:prstGeom>
            <a:noFill/>
          </p:spPr>
          <p:txBody>
            <a:bodyPr wrap="none" rtlCol="0">
              <a:spAutoFit/>
            </a:bodyPr>
            <a:lstStyle/>
            <a:p>
              <a:r>
                <a:rPr lang="en-US" sz="1400" b="1" dirty="0" smtClean="0">
                  <a:solidFill>
                    <a:schemeClr val="bg1"/>
                  </a:solidFill>
                </a:rPr>
                <a:t>3</a:t>
              </a:r>
              <a:endParaRPr lang="en-US" sz="1400" b="1" dirty="0">
                <a:solidFill>
                  <a:schemeClr val="bg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23"/>
          <p:cNvSpPr/>
          <p:nvPr/>
        </p:nvSpPr>
        <p:spPr bwMode="auto">
          <a:xfrm>
            <a:off x="3243813" y="2993457"/>
            <a:ext cx="2432710" cy="1838425"/>
          </a:xfrm>
          <a:custGeom>
            <a:avLst/>
            <a:gdLst>
              <a:gd name="connsiteX0" fmla="*/ 1193533 w 2425566"/>
              <a:gd name="connsiteY0" fmla="*/ 0 h 1838425"/>
              <a:gd name="connsiteX1" fmla="*/ 2213810 w 2425566"/>
              <a:gd name="connsiteY1" fmla="*/ 308008 h 1838425"/>
              <a:gd name="connsiteX2" fmla="*/ 2425566 w 2425566"/>
              <a:gd name="connsiteY2" fmla="*/ 1511166 h 1838425"/>
              <a:gd name="connsiteX3" fmla="*/ 1434164 w 2425566"/>
              <a:gd name="connsiteY3" fmla="*/ 1299410 h 1838425"/>
              <a:gd name="connsiteX4" fmla="*/ 548640 w 2425566"/>
              <a:gd name="connsiteY4" fmla="*/ 1838425 h 1838425"/>
              <a:gd name="connsiteX5" fmla="*/ 0 w 2425566"/>
              <a:gd name="connsiteY5" fmla="*/ 1289785 h 1838425"/>
              <a:gd name="connsiteX6" fmla="*/ 192505 w 2425566"/>
              <a:gd name="connsiteY6" fmla="*/ 693019 h 1838425"/>
              <a:gd name="connsiteX7" fmla="*/ 1193533 w 2425566"/>
              <a:gd name="connsiteY7" fmla="*/ 0 h 1838425"/>
              <a:gd name="connsiteX0" fmla="*/ 1193533 w 2425566"/>
              <a:gd name="connsiteY0" fmla="*/ 0 h 1838425"/>
              <a:gd name="connsiteX1" fmla="*/ 1211505 w 2425566"/>
              <a:gd name="connsiteY1" fmla="*/ 6918 h 1838425"/>
              <a:gd name="connsiteX2" fmla="*/ 2213810 w 2425566"/>
              <a:gd name="connsiteY2" fmla="*/ 308008 h 1838425"/>
              <a:gd name="connsiteX3" fmla="*/ 2425566 w 2425566"/>
              <a:gd name="connsiteY3" fmla="*/ 1511166 h 1838425"/>
              <a:gd name="connsiteX4" fmla="*/ 1434164 w 2425566"/>
              <a:gd name="connsiteY4" fmla="*/ 1299410 h 1838425"/>
              <a:gd name="connsiteX5" fmla="*/ 548640 w 2425566"/>
              <a:gd name="connsiteY5" fmla="*/ 1838425 h 1838425"/>
              <a:gd name="connsiteX6" fmla="*/ 0 w 2425566"/>
              <a:gd name="connsiteY6" fmla="*/ 1289785 h 1838425"/>
              <a:gd name="connsiteX7" fmla="*/ 192505 w 2425566"/>
              <a:gd name="connsiteY7" fmla="*/ 693019 h 1838425"/>
              <a:gd name="connsiteX8" fmla="*/ 1193533 w 2425566"/>
              <a:gd name="connsiteY8" fmla="*/ 0 h 1838425"/>
              <a:gd name="connsiteX0" fmla="*/ 1193533 w 2425566"/>
              <a:gd name="connsiteY0" fmla="*/ 0 h 1838425"/>
              <a:gd name="connsiteX1" fmla="*/ 1211505 w 2425566"/>
              <a:gd name="connsiteY1" fmla="*/ 6918 h 1838425"/>
              <a:gd name="connsiteX2" fmla="*/ 2189997 w 2425566"/>
              <a:gd name="connsiteY2" fmla="*/ 310389 h 1838425"/>
              <a:gd name="connsiteX3" fmla="*/ 2425566 w 2425566"/>
              <a:gd name="connsiteY3" fmla="*/ 1511166 h 1838425"/>
              <a:gd name="connsiteX4" fmla="*/ 1434164 w 2425566"/>
              <a:gd name="connsiteY4" fmla="*/ 1299410 h 1838425"/>
              <a:gd name="connsiteX5" fmla="*/ 548640 w 2425566"/>
              <a:gd name="connsiteY5" fmla="*/ 1838425 h 1838425"/>
              <a:gd name="connsiteX6" fmla="*/ 0 w 2425566"/>
              <a:gd name="connsiteY6" fmla="*/ 1289785 h 1838425"/>
              <a:gd name="connsiteX7" fmla="*/ 192505 w 2425566"/>
              <a:gd name="connsiteY7" fmla="*/ 693019 h 1838425"/>
              <a:gd name="connsiteX8" fmla="*/ 1193533 w 2425566"/>
              <a:gd name="connsiteY8" fmla="*/ 0 h 1838425"/>
              <a:gd name="connsiteX0" fmla="*/ 1193533 w 2423185"/>
              <a:gd name="connsiteY0" fmla="*/ 0 h 1838425"/>
              <a:gd name="connsiteX1" fmla="*/ 1211505 w 2423185"/>
              <a:gd name="connsiteY1" fmla="*/ 6918 h 1838425"/>
              <a:gd name="connsiteX2" fmla="*/ 2189997 w 2423185"/>
              <a:gd name="connsiteY2" fmla="*/ 310389 h 1838425"/>
              <a:gd name="connsiteX3" fmla="*/ 2423185 w 2423185"/>
              <a:gd name="connsiteY3" fmla="*/ 1527835 h 1838425"/>
              <a:gd name="connsiteX4" fmla="*/ 1434164 w 2423185"/>
              <a:gd name="connsiteY4" fmla="*/ 1299410 h 1838425"/>
              <a:gd name="connsiteX5" fmla="*/ 548640 w 2423185"/>
              <a:gd name="connsiteY5" fmla="*/ 1838425 h 1838425"/>
              <a:gd name="connsiteX6" fmla="*/ 0 w 2423185"/>
              <a:gd name="connsiteY6" fmla="*/ 1289785 h 1838425"/>
              <a:gd name="connsiteX7" fmla="*/ 192505 w 2423185"/>
              <a:gd name="connsiteY7" fmla="*/ 693019 h 1838425"/>
              <a:gd name="connsiteX8" fmla="*/ 1193533 w 2423185"/>
              <a:gd name="connsiteY8" fmla="*/ 0 h 1838425"/>
              <a:gd name="connsiteX0" fmla="*/ 1193533 w 2423185"/>
              <a:gd name="connsiteY0" fmla="*/ 0 h 1838425"/>
              <a:gd name="connsiteX1" fmla="*/ 1211505 w 2423185"/>
              <a:gd name="connsiteY1" fmla="*/ 6918 h 1838425"/>
              <a:gd name="connsiteX2" fmla="*/ 2189997 w 2423185"/>
              <a:gd name="connsiteY2" fmla="*/ 310389 h 1838425"/>
              <a:gd name="connsiteX3" fmla="*/ 2423185 w 2423185"/>
              <a:gd name="connsiteY3" fmla="*/ 1527835 h 1838425"/>
              <a:gd name="connsiteX4" fmla="*/ 1434164 w 2423185"/>
              <a:gd name="connsiteY4" fmla="*/ 1299410 h 1838425"/>
              <a:gd name="connsiteX5" fmla="*/ 517684 w 2423185"/>
              <a:gd name="connsiteY5" fmla="*/ 1838425 h 1838425"/>
              <a:gd name="connsiteX6" fmla="*/ 0 w 2423185"/>
              <a:gd name="connsiteY6" fmla="*/ 1289785 h 1838425"/>
              <a:gd name="connsiteX7" fmla="*/ 192505 w 2423185"/>
              <a:gd name="connsiteY7" fmla="*/ 693019 h 1838425"/>
              <a:gd name="connsiteX8" fmla="*/ 1193533 w 2423185"/>
              <a:gd name="connsiteY8" fmla="*/ 0 h 1838425"/>
              <a:gd name="connsiteX0" fmla="*/ 1203058 w 2432710"/>
              <a:gd name="connsiteY0" fmla="*/ 0 h 1838425"/>
              <a:gd name="connsiteX1" fmla="*/ 1221030 w 2432710"/>
              <a:gd name="connsiteY1" fmla="*/ 6918 h 1838425"/>
              <a:gd name="connsiteX2" fmla="*/ 2199522 w 2432710"/>
              <a:gd name="connsiteY2" fmla="*/ 310389 h 1838425"/>
              <a:gd name="connsiteX3" fmla="*/ 2432710 w 2432710"/>
              <a:gd name="connsiteY3" fmla="*/ 1527835 h 1838425"/>
              <a:gd name="connsiteX4" fmla="*/ 1443689 w 2432710"/>
              <a:gd name="connsiteY4" fmla="*/ 1299410 h 1838425"/>
              <a:gd name="connsiteX5" fmla="*/ 527209 w 2432710"/>
              <a:gd name="connsiteY5" fmla="*/ 1838425 h 1838425"/>
              <a:gd name="connsiteX6" fmla="*/ 0 w 2432710"/>
              <a:gd name="connsiteY6" fmla="*/ 1304073 h 1838425"/>
              <a:gd name="connsiteX7" fmla="*/ 202030 w 2432710"/>
              <a:gd name="connsiteY7" fmla="*/ 693019 h 1838425"/>
              <a:gd name="connsiteX8" fmla="*/ 1203058 w 2432710"/>
              <a:gd name="connsiteY8" fmla="*/ 0 h 1838425"/>
              <a:gd name="connsiteX0" fmla="*/ 1203058 w 2432710"/>
              <a:gd name="connsiteY0" fmla="*/ 0 h 1838425"/>
              <a:gd name="connsiteX1" fmla="*/ 1221030 w 2432710"/>
              <a:gd name="connsiteY1" fmla="*/ 6918 h 1838425"/>
              <a:gd name="connsiteX2" fmla="*/ 2199522 w 2432710"/>
              <a:gd name="connsiteY2" fmla="*/ 310389 h 1838425"/>
              <a:gd name="connsiteX3" fmla="*/ 2432710 w 2432710"/>
              <a:gd name="connsiteY3" fmla="*/ 1527835 h 1838425"/>
              <a:gd name="connsiteX4" fmla="*/ 1443689 w 2432710"/>
              <a:gd name="connsiteY4" fmla="*/ 1299410 h 1838425"/>
              <a:gd name="connsiteX5" fmla="*/ 527209 w 2432710"/>
              <a:gd name="connsiteY5" fmla="*/ 1838425 h 1838425"/>
              <a:gd name="connsiteX6" fmla="*/ 0 w 2432710"/>
              <a:gd name="connsiteY6" fmla="*/ 1304073 h 1838425"/>
              <a:gd name="connsiteX7" fmla="*/ 223461 w 2432710"/>
              <a:gd name="connsiteY7" fmla="*/ 688257 h 1838425"/>
              <a:gd name="connsiteX8" fmla="*/ 1203058 w 2432710"/>
              <a:gd name="connsiteY8" fmla="*/ 0 h 183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710" h="1838425">
                <a:moveTo>
                  <a:pt x="1203058" y="0"/>
                </a:moveTo>
                <a:cubicBezTo>
                  <a:pt x="1205874" y="2306"/>
                  <a:pt x="1218214" y="4612"/>
                  <a:pt x="1221030" y="6918"/>
                </a:cubicBezTo>
                <a:lnTo>
                  <a:pt x="2199522" y="310389"/>
                </a:lnTo>
                <a:lnTo>
                  <a:pt x="2432710" y="1527835"/>
                </a:lnTo>
                <a:lnTo>
                  <a:pt x="1443689" y="1299410"/>
                </a:lnTo>
                <a:lnTo>
                  <a:pt x="527209" y="1838425"/>
                </a:lnTo>
                <a:lnTo>
                  <a:pt x="0" y="1304073"/>
                </a:lnTo>
                <a:lnTo>
                  <a:pt x="223461" y="688257"/>
                </a:lnTo>
                <a:lnTo>
                  <a:pt x="1203058" y="0"/>
                </a:lnTo>
                <a:close/>
              </a:path>
            </a:pathLst>
          </a:custGeom>
          <a:pattFill prst="wdUpDiag">
            <a:fgClr>
              <a:srgbClr val="00B050"/>
            </a:fgClr>
            <a:bgClr>
              <a:schemeClr val="tx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 name="Freeform 2"/>
          <p:cNvSpPr/>
          <p:nvPr/>
        </p:nvSpPr>
        <p:spPr bwMode="auto">
          <a:xfrm>
            <a:off x="3243263" y="3679031"/>
            <a:ext cx="528637" cy="1145382"/>
          </a:xfrm>
          <a:custGeom>
            <a:avLst/>
            <a:gdLst>
              <a:gd name="connsiteX0" fmla="*/ 221456 w 528637"/>
              <a:gd name="connsiteY0" fmla="*/ 0 h 1145382"/>
              <a:gd name="connsiteX1" fmla="*/ 0 w 528637"/>
              <a:gd name="connsiteY1" fmla="*/ 609600 h 1145382"/>
              <a:gd name="connsiteX2" fmla="*/ 528637 w 528637"/>
              <a:gd name="connsiteY2" fmla="*/ 1145382 h 1145382"/>
              <a:gd name="connsiteX3" fmla="*/ 221456 w 528637"/>
              <a:gd name="connsiteY3" fmla="*/ 0 h 1145382"/>
            </a:gdLst>
            <a:ahLst/>
            <a:cxnLst>
              <a:cxn ang="0">
                <a:pos x="connsiteX0" y="connsiteY0"/>
              </a:cxn>
              <a:cxn ang="0">
                <a:pos x="connsiteX1" y="connsiteY1"/>
              </a:cxn>
              <a:cxn ang="0">
                <a:pos x="connsiteX2" y="connsiteY2"/>
              </a:cxn>
              <a:cxn ang="0">
                <a:pos x="connsiteX3" y="connsiteY3"/>
              </a:cxn>
            </a:cxnLst>
            <a:rect l="l" t="t" r="r" b="b"/>
            <a:pathLst>
              <a:path w="528637" h="1145382">
                <a:moveTo>
                  <a:pt x="221456" y="0"/>
                </a:moveTo>
                <a:lnTo>
                  <a:pt x="0" y="609600"/>
                </a:lnTo>
                <a:lnTo>
                  <a:pt x="528637" y="1145382"/>
                </a:lnTo>
                <a:lnTo>
                  <a:pt x="221456" y="0"/>
                </a:lnTo>
                <a:close/>
              </a:path>
            </a:pathLst>
          </a:custGeom>
          <a:solidFill>
            <a:srgbClr val="FFFF00"/>
          </a:solidFill>
          <a:ln w="12700"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314" name="Title 1"/>
          <p:cNvSpPr>
            <a:spLocks noGrp="1"/>
          </p:cNvSpPr>
          <p:nvPr>
            <p:ph type="title"/>
          </p:nvPr>
        </p:nvSpPr>
        <p:spPr/>
        <p:txBody>
          <a:bodyPr/>
          <a:lstStyle/>
          <a:p>
            <a:pPr eaLnBrk="1" hangingPunct="1"/>
            <a:r>
              <a:rPr lang="en-US" sz="3200" dirty="0" smtClean="0">
                <a:ea typeface="ヒラギノ角ゴ Pro W3" pitchFamily="48" charset="-128"/>
                <a:cs typeface="ヒラギノ角ゴ Pro W3" pitchFamily="48" charset="-128"/>
              </a:rPr>
              <a:t>The Polygon Triangulation Problem</a:t>
            </a:r>
          </a:p>
        </p:txBody>
      </p:sp>
      <p:cxnSp>
        <p:nvCxnSpPr>
          <p:cNvPr id="9" name="Straight Connector 8"/>
          <p:cNvCxnSpPr/>
          <p:nvPr/>
        </p:nvCxnSpPr>
        <p:spPr bwMode="auto">
          <a:xfrm>
            <a:off x="3565256" y="3688101"/>
            <a:ext cx="914400" cy="91440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61" name="Group 60"/>
          <p:cNvGrpSpPr/>
          <p:nvPr/>
        </p:nvGrpSpPr>
        <p:grpSpPr>
          <a:xfrm>
            <a:off x="3238799" y="2998090"/>
            <a:ext cx="2438400" cy="1828800"/>
            <a:chOff x="3048000" y="2038350"/>
            <a:chExt cx="2438400" cy="1828800"/>
          </a:xfrm>
        </p:grpSpPr>
        <p:cxnSp>
          <p:nvCxnSpPr>
            <p:cNvPr id="25" name="Straight Connector 24"/>
            <p:cNvCxnSpPr/>
            <p:nvPr/>
          </p:nvCxnSpPr>
          <p:spPr bwMode="auto">
            <a:xfrm flipV="1">
              <a:off x="3048000" y="2724150"/>
              <a:ext cx="228600" cy="6096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28" name="Straight Connector 27"/>
            <p:cNvCxnSpPr/>
            <p:nvPr/>
          </p:nvCxnSpPr>
          <p:spPr bwMode="auto">
            <a:xfrm flipV="1">
              <a:off x="3276600" y="2038351"/>
              <a:ext cx="990600" cy="685799"/>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33" name="Straight Connector 32"/>
            <p:cNvCxnSpPr/>
            <p:nvPr/>
          </p:nvCxnSpPr>
          <p:spPr bwMode="auto">
            <a:xfrm>
              <a:off x="4267200" y="2038350"/>
              <a:ext cx="990600" cy="3048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36" name="Straight Connector 35"/>
            <p:cNvCxnSpPr/>
            <p:nvPr/>
          </p:nvCxnSpPr>
          <p:spPr bwMode="auto">
            <a:xfrm>
              <a:off x="5257800" y="2343150"/>
              <a:ext cx="228600" cy="12192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39" name="Straight Connector 38"/>
            <p:cNvCxnSpPr/>
            <p:nvPr/>
          </p:nvCxnSpPr>
          <p:spPr bwMode="auto">
            <a:xfrm flipH="1">
              <a:off x="3581402" y="3333750"/>
              <a:ext cx="914398" cy="5334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42" name="Straight Connector 41"/>
            <p:cNvCxnSpPr/>
            <p:nvPr/>
          </p:nvCxnSpPr>
          <p:spPr bwMode="auto">
            <a:xfrm>
              <a:off x="3048000" y="3333750"/>
              <a:ext cx="533400" cy="5334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56" name="Straight Connector 55"/>
            <p:cNvCxnSpPr/>
            <p:nvPr/>
          </p:nvCxnSpPr>
          <p:spPr bwMode="auto">
            <a:xfrm flipH="1" flipV="1">
              <a:off x="4495802" y="3333752"/>
              <a:ext cx="990598" cy="228598"/>
            </a:xfrm>
            <a:prstGeom prst="line">
              <a:avLst/>
            </a:prstGeom>
            <a:solidFill>
              <a:schemeClr val="accent1"/>
            </a:solidFill>
            <a:ln w="19050" cap="flat" cmpd="sng" algn="ctr">
              <a:solidFill>
                <a:schemeClr val="bg1"/>
              </a:solidFill>
              <a:prstDash val="solid"/>
              <a:round/>
              <a:headEnd type="none" w="med" len="med"/>
              <a:tailEnd type="none" w="med" len="med"/>
            </a:ln>
            <a:effectLst/>
          </p:spPr>
        </p:cxnSp>
      </p:grpSp>
      <p:sp>
        <p:nvSpPr>
          <p:cNvPr id="21" name="Content Placeholder 2"/>
          <p:cNvSpPr>
            <a:spLocks noGrp="1"/>
          </p:cNvSpPr>
          <p:nvPr>
            <p:ph sz="quarter" idx="10"/>
          </p:nvPr>
        </p:nvSpPr>
        <p:spPr>
          <a:xfrm>
            <a:off x="533400" y="1504950"/>
            <a:ext cx="8077200" cy="1066800"/>
          </a:xfrm>
        </p:spPr>
        <p:txBody>
          <a:bodyPr/>
          <a:lstStyle/>
          <a:p>
            <a:pPr eaLnBrk="1" hangingPunct="1"/>
            <a:r>
              <a:rPr lang="en-US" sz="2400" dirty="0" smtClean="0">
                <a:ea typeface="ヒラギノ角ゴ Pro W3" pitchFamily="48" charset="-128"/>
                <a:cs typeface="ヒラギノ角ゴ Pro W3" pitchFamily="48" charset="-128"/>
              </a:rPr>
              <a:t>Intuitive approach: ear-clipping</a:t>
            </a:r>
          </a:p>
          <a:p>
            <a:pPr eaLnBrk="1" hangingPunct="1"/>
            <a:r>
              <a:rPr lang="en-US" sz="2400" dirty="0" smtClean="0">
                <a:ea typeface="ヒラギノ角ゴ Pro W3" pitchFamily="48" charset="-128"/>
                <a:cs typeface="ヒラギノ角ゴ Pro W3" pitchFamily="48" charset="-128"/>
              </a:rPr>
              <a:t>Fast approach: monotone decomposition</a:t>
            </a:r>
          </a:p>
          <a:p>
            <a:pPr eaLnBrk="1" hangingPunct="1"/>
            <a:r>
              <a:rPr lang="en-US" sz="2400" dirty="0" smtClean="0">
                <a:ea typeface="ヒラギノ角ゴ Pro W3" pitchFamily="48" charset="-128"/>
                <a:cs typeface="ヒラギノ角ゴ Pro W3" pitchFamily="48" charset="-128"/>
              </a:rPr>
              <a:t>Both involve chopping triangles off</a:t>
            </a:r>
            <a:r>
              <a:rPr lang="en-US" sz="2400" dirty="0">
                <a:ea typeface="ヒラギノ角ゴ Pro W3" pitchFamily="48" charset="-128"/>
                <a:cs typeface="ヒラギノ角ゴ Pro W3" pitchFamily="48" charset="-128"/>
              </a:rPr>
              <a:t> </a:t>
            </a:r>
            <a:r>
              <a:rPr lang="en-US" sz="2400" dirty="0" smtClean="0">
                <a:ea typeface="ヒラギノ角ゴ Pro W3" pitchFamily="48" charset="-128"/>
                <a:cs typeface="ヒラギノ角ゴ Pro W3" pitchFamily="48" charset="-128"/>
              </a:rPr>
              <a:t>in a sequence</a:t>
            </a:r>
          </a:p>
        </p:txBody>
      </p:sp>
      <p:grpSp>
        <p:nvGrpSpPr>
          <p:cNvPr id="2" name="Group 1"/>
          <p:cNvGrpSpPr/>
          <p:nvPr/>
        </p:nvGrpSpPr>
        <p:grpSpPr>
          <a:xfrm>
            <a:off x="3200400" y="2952750"/>
            <a:ext cx="2514600" cy="1905000"/>
            <a:chOff x="3009601" y="2643087"/>
            <a:chExt cx="2514600" cy="1905000"/>
          </a:xfrm>
        </p:grpSpPr>
        <p:grpSp>
          <p:nvGrpSpPr>
            <p:cNvPr id="46" name="Group 45"/>
            <p:cNvGrpSpPr/>
            <p:nvPr/>
          </p:nvGrpSpPr>
          <p:grpSpPr>
            <a:xfrm>
              <a:off x="3009601" y="2643087"/>
              <a:ext cx="2514600" cy="1905000"/>
              <a:chOff x="3124200" y="2114550"/>
              <a:chExt cx="2514600" cy="1905000"/>
            </a:xfrm>
          </p:grpSpPr>
          <p:sp>
            <p:nvSpPr>
              <p:cNvPr id="13" name="Oval 12"/>
              <p:cNvSpPr/>
              <p:nvPr/>
            </p:nvSpPr>
            <p:spPr bwMode="auto">
              <a:xfrm>
                <a:off x="3124200" y="34099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4" name="Oval 13"/>
              <p:cNvSpPr/>
              <p:nvPr/>
            </p:nvSpPr>
            <p:spPr bwMode="auto">
              <a:xfrm>
                <a:off x="3352800" y="28003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5" name="Oval 14"/>
              <p:cNvSpPr/>
              <p:nvPr/>
            </p:nvSpPr>
            <p:spPr bwMode="auto">
              <a:xfrm>
                <a:off x="4343400" y="21145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6" name="Oval 15"/>
              <p:cNvSpPr/>
              <p:nvPr/>
            </p:nvSpPr>
            <p:spPr bwMode="auto">
              <a:xfrm>
                <a:off x="5334000" y="24193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8" name="Oval 17"/>
              <p:cNvSpPr/>
              <p:nvPr/>
            </p:nvSpPr>
            <p:spPr bwMode="auto">
              <a:xfrm>
                <a:off x="5562600" y="36385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9" name="Oval 18"/>
              <p:cNvSpPr/>
              <p:nvPr/>
            </p:nvSpPr>
            <p:spPr bwMode="auto">
              <a:xfrm>
                <a:off x="3657600" y="39433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sp>
          <p:nvSpPr>
            <p:cNvPr id="5" name="Oval 4"/>
            <p:cNvSpPr/>
            <p:nvPr/>
          </p:nvSpPr>
          <p:spPr bwMode="auto">
            <a:xfrm>
              <a:off x="4449879" y="3952777"/>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grpSp>
        <p:nvGrpSpPr>
          <p:cNvPr id="27" name="Group 26"/>
          <p:cNvGrpSpPr/>
          <p:nvPr/>
        </p:nvGrpSpPr>
        <p:grpSpPr>
          <a:xfrm>
            <a:off x="2955588" y="2724150"/>
            <a:ext cx="2988012" cy="2362200"/>
            <a:chOff x="2955588" y="2724150"/>
            <a:chExt cx="2988012" cy="2362200"/>
          </a:xfrm>
        </p:grpSpPr>
        <p:sp>
          <p:nvSpPr>
            <p:cNvPr id="29" name="TextBox 28"/>
            <p:cNvSpPr txBox="1"/>
            <p:nvPr/>
          </p:nvSpPr>
          <p:spPr>
            <a:xfrm>
              <a:off x="2955588" y="4248150"/>
              <a:ext cx="312906" cy="307777"/>
            </a:xfrm>
            <a:prstGeom prst="rect">
              <a:avLst/>
            </a:prstGeom>
            <a:noFill/>
          </p:spPr>
          <p:txBody>
            <a:bodyPr wrap="none" rtlCol="0">
              <a:spAutoFit/>
            </a:bodyPr>
            <a:lstStyle/>
            <a:p>
              <a:r>
                <a:rPr lang="en-US" sz="1400" b="1" dirty="0" smtClean="0">
                  <a:solidFill>
                    <a:schemeClr val="bg1"/>
                  </a:solidFill>
                </a:rPr>
                <a:t>0</a:t>
              </a:r>
              <a:endParaRPr lang="en-US" sz="1400" b="1" dirty="0">
                <a:solidFill>
                  <a:schemeClr val="bg1"/>
                </a:solidFill>
              </a:endParaRPr>
            </a:p>
          </p:txBody>
        </p:sp>
        <p:sp>
          <p:nvSpPr>
            <p:cNvPr id="30" name="TextBox 29"/>
            <p:cNvSpPr txBox="1"/>
            <p:nvPr/>
          </p:nvSpPr>
          <p:spPr>
            <a:xfrm>
              <a:off x="3488988" y="4778573"/>
              <a:ext cx="312906" cy="307777"/>
            </a:xfrm>
            <a:prstGeom prst="rect">
              <a:avLst/>
            </a:prstGeom>
            <a:noFill/>
          </p:spPr>
          <p:txBody>
            <a:bodyPr wrap="none" rtlCol="0">
              <a:spAutoFit/>
            </a:bodyPr>
            <a:lstStyle/>
            <a:p>
              <a:r>
                <a:rPr lang="en-US" sz="1400" b="1" dirty="0" smtClean="0">
                  <a:solidFill>
                    <a:schemeClr val="bg1"/>
                  </a:solidFill>
                </a:rPr>
                <a:t>4</a:t>
              </a:r>
              <a:endParaRPr lang="en-US" sz="1400" b="1" dirty="0">
                <a:solidFill>
                  <a:schemeClr val="bg1"/>
                </a:solidFill>
              </a:endParaRPr>
            </a:p>
          </p:txBody>
        </p:sp>
        <p:sp>
          <p:nvSpPr>
            <p:cNvPr id="31" name="TextBox 30"/>
            <p:cNvSpPr txBox="1"/>
            <p:nvPr/>
          </p:nvSpPr>
          <p:spPr>
            <a:xfrm>
              <a:off x="4609686" y="4310222"/>
              <a:ext cx="312906" cy="307777"/>
            </a:xfrm>
            <a:prstGeom prst="rect">
              <a:avLst/>
            </a:prstGeom>
            <a:noFill/>
          </p:spPr>
          <p:txBody>
            <a:bodyPr wrap="none" rtlCol="0">
              <a:spAutoFit/>
            </a:bodyPr>
            <a:lstStyle/>
            <a:p>
              <a:r>
                <a:rPr lang="en-US" sz="1400" b="1" dirty="0" smtClean="0">
                  <a:solidFill>
                    <a:schemeClr val="bg1"/>
                  </a:solidFill>
                </a:rPr>
                <a:t>2</a:t>
              </a:r>
              <a:endParaRPr lang="en-US" sz="1400" b="1" dirty="0">
                <a:solidFill>
                  <a:schemeClr val="bg1"/>
                </a:solidFill>
              </a:endParaRPr>
            </a:p>
          </p:txBody>
        </p:sp>
        <p:sp>
          <p:nvSpPr>
            <p:cNvPr id="32" name="TextBox 31"/>
            <p:cNvSpPr txBox="1"/>
            <p:nvPr/>
          </p:nvSpPr>
          <p:spPr>
            <a:xfrm>
              <a:off x="5630694" y="4476750"/>
              <a:ext cx="312906" cy="307777"/>
            </a:xfrm>
            <a:prstGeom prst="rect">
              <a:avLst/>
            </a:prstGeom>
            <a:noFill/>
          </p:spPr>
          <p:txBody>
            <a:bodyPr wrap="none" rtlCol="0">
              <a:spAutoFit/>
            </a:bodyPr>
            <a:lstStyle/>
            <a:p>
              <a:r>
                <a:rPr lang="en-US" sz="1400" b="1" dirty="0" smtClean="0">
                  <a:solidFill>
                    <a:schemeClr val="bg1"/>
                  </a:solidFill>
                </a:rPr>
                <a:t>5</a:t>
              </a:r>
              <a:endParaRPr lang="en-US" sz="1400" b="1" dirty="0">
                <a:solidFill>
                  <a:schemeClr val="bg1"/>
                </a:solidFill>
              </a:endParaRPr>
            </a:p>
          </p:txBody>
        </p:sp>
        <p:sp>
          <p:nvSpPr>
            <p:cNvPr id="34" name="TextBox 33"/>
            <p:cNvSpPr txBox="1"/>
            <p:nvPr/>
          </p:nvSpPr>
          <p:spPr>
            <a:xfrm>
              <a:off x="5393988" y="3025973"/>
              <a:ext cx="312906" cy="307777"/>
            </a:xfrm>
            <a:prstGeom prst="rect">
              <a:avLst/>
            </a:prstGeom>
            <a:noFill/>
          </p:spPr>
          <p:txBody>
            <a:bodyPr wrap="none" rtlCol="0">
              <a:spAutoFit/>
            </a:bodyPr>
            <a:lstStyle/>
            <a:p>
              <a:r>
                <a:rPr lang="en-US" sz="1400" b="1" dirty="0" smtClean="0">
                  <a:solidFill>
                    <a:schemeClr val="bg1"/>
                  </a:solidFill>
                </a:rPr>
                <a:t>6</a:t>
              </a:r>
              <a:endParaRPr lang="en-US" sz="1400" b="1" dirty="0">
                <a:solidFill>
                  <a:schemeClr val="bg1"/>
                </a:solidFill>
              </a:endParaRPr>
            </a:p>
          </p:txBody>
        </p:sp>
        <p:sp>
          <p:nvSpPr>
            <p:cNvPr id="35" name="TextBox 34"/>
            <p:cNvSpPr txBox="1"/>
            <p:nvPr/>
          </p:nvSpPr>
          <p:spPr>
            <a:xfrm>
              <a:off x="4174788" y="2724150"/>
              <a:ext cx="312906" cy="307777"/>
            </a:xfrm>
            <a:prstGeom prst="rect">
              <a:avLst/>
            </a:prstGeom>
            <a:noFill/>
          </p:spPr>
          <p:txBody>
            <a:bodyPr wrap="none" rtlCol="0">
              <a:spAutoFit/>
            </a:bodyPr>
            <a:lstStyle/>
            <a:p>
              <a:r>
                <a:rPr lang="en-US" sz="1400" b="1" dirty="0" smtClean="0">
                  <a:solidFill>
                    <a:schemeClr val="bg1"/>
                  </a:solidFill>
                </a:rPr>
                <a:t>1</a:t>
              </a:r>
              <a:endParaRPr lang="en-US" sz="1400" b="1" dirty="0">
                <a:solidFill>
                  <a:schemeClr val="bg1"/>
                </a:solidFill>
              </a:endParaRPr>
            </a:p>
          </p:txBody>
        </p:sp>
        <p:sp>
          <p:nvSpPr>
            <p:cNvPr id="37" name="TextBox 36"/>
            <p:cNvSpPr txBox="1"/>
            <p:nvPr/>
          </p:nvSpPr>
          <p:spPr>
            <a:xfrm>
              <a:off x="3184188" y="3406973"/>
              <a:ext cx="312906" cy="307777"/>
            </a:xfrm>
            <a:prstGeom prst="rect">
              <a:avLst/>
            </a:prstGeom>
            <a:noFill/>
          </p:spPr>
          <p:txBody>
            <a:bodyPr wrap="none" rtlCol="0">
              <a:spAutoFit/>
            </a:bodyPr>
            <a:lstStyle/>
            <a:p>
              <a:r>
                <a:rPr lang="en-US" sz="1400" b="1" dirty="0" smtClean="0">
                  <a:solidFill>
                    <a:schemeClr val="bg1"/>
                  </a:solidFill>
                </a:rPr>
                <a:t>3</a:t>
              </a:r>
              <a:endParaRPr lang="en-US" sz="1400" b="1" dirty="0">
                <a:solidFill>
                  <a:schemeClr val="bg1"/>
                </a:solidFill>
              </a:endParaRPr>
            </a:p>
          </p:txBody>
        </p:sp>
      </p:grpSp>
      <p:sp>
        <p:nvSpPr>
          <p:cNvPr id="38" name="TextBox 37"/>
          <p:cNvSpPr txBox="1"/>
          <p:nvPr/>
        </p:nvSpPr>
        <p:spPr>
          <a:xfrm>
            <a:off x="228600" y="3323604"/>
            <a:ext cx="2619307" cy="646331"/>
          </a:xfrm>
          <a:prstGeom prst="rect">
            <a:avLst/>
          </a:prstGeom>
          <a:noFill/>
        </p:spPr>
        <p:txBody>
          <a:bodyPr wrap="none" rtlCol="0">
            <a:spAutoFit/>
          </a:bodyPr>
          <a:lstStyle/>
          <a:p>
            <a:r>
              <a:rPr lang="en-US" sz="1800" dirty="0" smtClean="0">
                <a:solidFill>
                  <a:schemeClr val="bg1"/>
                </a:solidFill>
              </a:rPr>
              <a:t>Number of Polygons:</a:t>
            </a:r>
          </a:p>
          <a:p>
            <a:pPr algn="ctr"/>
            <a:r>
              <a:rPr lang="en-US" sz="1800" dirty="0" smtClean="0">
                <a:solidFill>
                  <a:schemeClr val="bg1"/>
                </a:solidFill>
              </a:rPr>
              <a:t>2</a:t>
            </a:r>
          </a:p>
        </p:txBody>
      </p:sp>
      <p:graphicFrame>
        <p:nvGraphicFramePr>
          <p:cNvPr id="41" name="Table 40"/>
          <p:cNvGraphicFramePr>
            <a:graphicFrameLocks noGrp="1"/>
          </p:cNvGraphicFramePr>
          <p:nvPr>
            <p:extLst>
              <p:ext uri="{D42A27DB-BD31-4B8C-83A1-F6EECF244321}">
                <p14:modId xmlns:p14="http://schemas.microsoft.com/office/powerpoint/2010/main" val="3131174337"/>
              </p:ext>
            </p:extLst>
          </p:nvPr>
        </p:nvGraphicFramePr>
        <p:xfrm>
          <a:off x="6400800" y="2998269"/>
          <a:ext cx="1828800" cy="1828800"/>
        </p:xfrm>
        <a:graphic>
          <a:graphicData uri="http://schemas.openxmlformats.org/drawingml/2006/table">
            <a:tbl>
              <a:tblPr firstRow="1" bandRow="1">
                <a:tableStyleId>{8A107856-5554-42FB-B03E-39F5DBC370BA}</a:tableStyleId>
              </a:tblPr>
              <a:tblGrid>
                <a:gridCol w="1828800"/>
              </a:tblGrid>
              <a:tr h="133350">
                <a:tc>
                  <a:txBody>
                    <a:bodyPr/>
                    <a:lstStyle/>
                    <a:p>
                      <a:r>
                        <a:rPr lang="en-US" sz="1400" b="1" dirty="0" smtClean="0">
                          <a:solidFill>
                            <a:schemeClr val="bg1"/>
                          </a:solidFill>
                        </a:rPr>
                        <a:t>Polygon </a:t>
                      </a:r>
                      <a:r>
                        <a:rPr lang="en-US" sz="1400" b="1" baseline="0" dirty="0" smtClean="0">
                          <a:solidFill>
                            <a:schemeClr val="bg1"/>
                          </a:solidFill>
                        </a:rPr>
                        <a:t>Indices</a:t>
                      </a:r>
                      <a:endParaRPr lang="en-US" sz="1400" b="1" dirty="0">
                        <a:solidFill>
                          <a:schemeClr val="bg1"/>
                        </a:solidFill>
                      </a:endParaRPr>
                    </a:p>
                  </a:txBody>
                  <a:tcPr/>
                </a:tc>
              </a:tr>
              <a:tr h="133350">
                <a:tc>
                  <a:txBody>
                    <a:bodyPr/>
                    <a:lstStyle/>
                    <a:p>
                      <a:r>
                        <a:rPr lang="en-US" sz="1400" b="0" dirty="0" smtClean="0">
                          <a:solidFill>
                            <a:schemeClr val="bg1"/>
                          </a:solidFill>
                        </a:rPr>
                        <a:t>6,1,3,4,2,5</a:t>
                      </a:r>
                      <a:endParaRPr lang="en-US" sz="1400" b="0" dirty="0">
                        <a:solidFill>
                          <a:schemeClr val="bg1"/>
                        </a:solidFill>
                      </a:endParaRPr>
                    </a:p>
                  </a:txBody>
                  <a:tcPr/>
                </a:tc>
              </a:tr>
              <a:tr h="133350">
                <a:tc>
                  <a:txBody>
                    <a:bodyPr/>
                    <a:lstStyle/>
                    <a:p>
                      <a:r>
                        <a:rPr lang="en-US" sz="1400" dirty="0" smtClean="0">
                          <a:solidFill>
                            <a:schemeClr val="bg1"/>
                          </a:solidFill>
                        </a:rPr>
                        <a:t>0,4,3</a:t>
                      </a:r>
                      <a:endParaRPr lang="en-US" sz="140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bl>
          </a:graphicData>
        </a:graphic>
      </p:graphicFrame>
    </p:spTree>
    <p:extLst>
      <p:ext uri="{BB962C8B-B14F-4D97-AF65-F5344CB8AC3E}">
        <p14:creationId xmlns:p14="http://schemas.microsoft.com/office/powerpoint/2010/main" val="3777557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23"/>
          <p:cNvSpPr/>
          <p:nvPr/>
        </p:nvSpPr>
        <p:spPr bwMode="auto">
          <a:xfrm>
            <a:off x="3243813" y="2993457"/>
            <a:ext cx="2432710" cy="1838425"/>
          </a:xfrm>
          <a:custGeom>
            <a:avLst/>
            <a:gdLst>
              <a:gd name="connsiteX0" fmla="*/ 1193533 w 2425566"/>
              <a:gd name="connsiteY0" fmla="*/ 0 h 1838425"/>
              <a:gd name="connsiteX1" fmla="*/ 2213810 w 2425566"/>
              <a:gd name="connsiteY1" fmla="*/ 308008 h 1838425"/>
              <a:gd name="connsiteX2" fmla="*/ 2425566 w 2425566"/>
              <a:gd name="connsiteY2" fmla="*/ 1511166 h 1838425"/>
              <a:gd name="connsiteX3" fmla="*/ 1434164 w 2425566"/>
              <a:gd name="connsiteY3" fmla="*/ 1299410 h 1838425"/>
              <a:gd name="connsiteX4" fmla="*/ 548640 w 2425566"/>
              <a:gd name="connsiteY4" fmla="*/ 1838425 h 1838425"/>
              <a:gd name="connsiteX5" fmla="*/ 0 w 2425566"/>
              <a:gd name="connsiteY5" fmla="*/ 1289785 h 1838425"/>
              <a:gd name="connsiteX6" fmla="*/ 192505 w 2425566"/>
              <a:gd name="connsiteY6" fmla="*/ 693019 h 1838425"/>
              <a:gd name="connsiteX7" fmla="*/ 1193533 w 2425566"/>
              <a:gd name="connsiteY7" fmla="*/ 0 h 1838425"/>
              <a:gd name="connsiteX0" fmla="*/ 1193533 w 2425566"/>
              <a:gd name="connsiteY0" fmla="*/ 0 h 1838425"/>
              <a:gd name="connsiteX1" fmla="*/ 1211505 w 2425566"/>
              <a:gd name="connsiteY1" fmla="*/ 6918 h 1838425"/>
              <a:gd name="connsiteX2" fmla="*/ 2213810 w 2425566"/>
              <a:gd name="connsiteY2" fmla="*/ 308008 h 1838425"/>
              <a:gd name="connsiteX3" fmla="*/ 2425566 w 2425566"/>
              <a:gd name="connsiteY3" fmla="*/ 1511166 h 1838425"/>
              <a:gd name="connsiteX4" fmla="*/ 1434164 w 2425566"/>
              <a:gd name="connsiteY4" fmla="*/ 1299410 h 1838425"/>
              <a:gd name="connsiteX5" fmla="*/ 548640 w 2425566"/>
              <a:gd name="connsiteY5" fmla="*/ 1838425 h 1838425"/>
              <a:gd name="connsiteX6" fmla="*/ 0 w 2425566"/>
              <a:gd name="connsiteY6" fmla="*/ 1289785 h 1838425"/>
              <a:gd name="connsiteX7" fmla="*/ 192505 w 2425566"/>
              <a:gd name="connsiteY7" fmla="*/ 693019 h 1838425"/>
              <a:gd name="connsiteX8" fmla="*/ 1193533 w 2425566"/>
              <a:gd name="connsiteY8" fmla="*/ 0 h 1838425"/>
              <a:gd name="connsiteX0" fmla="*/ 1193533 w 2425566"/>
              <a:gd name="connsiteY0" fmla="*/ 0 h 1838425"/>
              <a:gd name="connsiteX1" fmla="*/ 1211505 w 2425566"/>
              <a:gd name="connsiteY1" fmla="*/ 6918 h 1838425"/>
              <a:gd name="connsiteX2" fmla="*/ 2189997 w 2425566"/>
              <a:gd name="connsiteY2" fmla="*/ 310389 h 1838425"/>
              <a:gd name="connsiteX3" fmla="*/ 2425566 w 2425566"/>
              <a:gd name="connsiteY3" fmla="*/ 1511166 h 1838425"/>
              <a:gd name="connsiteX4" fmla="*/ 1434164 w 2425566"/>
              <a:gd name="connsiteY4" fmla="*/ 1299410 h 1838425"/>
              <a:gd name="connsiteX5" fmla="*/ 548640 w 2425566"/>
              <a:gd name="connsiteY5" fmla="*/ 1838425 h 1838425"/>
              <a:gd name="connsiteX6" fmla="*/ 0 w 2425566"/>
              <a:gd name="connsiteY6" fmla="*/ 1289785 h 1838425"/>
              <a:gd name="connsiteX7" fmla="*/ 192505 w 2425566"/>
              <a:gd name="connsiteY7" fmla="*/ 693019 h 1838425"/>
              <a:gd name="connsiteX8" fmla="*/ 1193533 w 2425566"/>
              <a:gd name="connsiteY8" fmla="*/ 0 h 1838425"/>
              <a:gd name="connsiteX0" fmla="*/ 1193533 w 2423185"/>
              <a:gd name="connsiteY0" fmla="*/ 0 h 1838425"/>
              <a:gd name="connsiteX1" fmla="*/ 1211505 w 2423185"/>
              <a:gd name="connsiteY1" fmla="*/ 6918 h 1838425"/>
              <a:gd name="connsiteX2" fmla="*/ 2189997 w 2423185"/>
              <a:gd name="connsiteY2" fmla="*/ 310389 h 1838425"/>
              <a:gd name="connsiteX3" fmla="*/ 2423185 w 2423185"/>
              <a:gd name="connsiteY3" fmla="*/ 1527835 h 1838425"/>
              <a:gd name="connsiteX4" fmla="*/ 1434164 w 2423185"/>
              <a:gd name="connsiteY4" fmla="*/ 1299410 h 1838425"/>
              <a:gd name="connsiteX5" fmla="*/ 548640 w 2423185"/>
              <a:gd name="connsiteY5" fmla="*/ 1838425 h 1838425"/>
              <a:gd name="connsiteX6" fmla="*/ 0 w 2423185"/>
              <a:gd name="connsiteY6" fmla="*/ 1289785 h 1838425"/>
              <a:gd name="connsiteX7" fmla="*/ 192505 w 2423185"/>
              <a:gd name="connsiteY7" fmla="*/ 693019 h 1838425"/>
              <a:gd name="connsiteX8" fmla="*/ 1193533 w 2423185"/>
              <a:gd name="connsiteY8" fmla="*/ 0 h 1838425"/>
              <a:gd name="connsiteX0" fmla="*/ 1193533 w 2423185"/>
              <a:gd name="connsiteY0" fmla="*/ 0 h 1838425"/>
              <a:gd name="connsiteX1" fmla="*/ 1211505 w 2423185"/>
              <a:gd name="connsiteY1" fmla="*/ 6918 h 1838425"/>
              <a:gd name="connsiteX2" fmla="*/ 2189997 w 2423185"/>
              <a:gd name="connsiteY2" fmla="*/ 310389 h 1838425"/>
              <a:gd name="connsiteX3" fmla="*/ 2423185 w 2423185"/>
              <a:gd name="connsiteY3" fmla="*/ 1527835 h 1838425"/>
              <a:gd name="connsiteX4" fmla="*/ 1434164 w 2423185"/>
              <a:gd name="connsiteY4" fmla="*/ 1299410 h 1838425"/>
              <a:gd name="connsiteX5" fmla="*/ 517684 w 2423185"/>
              <a:gd name="connsiteY5" fmla="*/ 1838425 h 1838425"/>
              <a:gd name="connsiteX6" fmla="*/ 0 w 2423185"/>
              <a:gd name="connsiteY6" fmla="*/ 1289785 h 1838425"/>
              <a:gd name="connsiteX7" fmla="*/ 192505 w 2423185"/>
              <a:gd name="connsiteY7" fmla="*/ 693019 h 1838425"/>
              <a:gd name="connsiteX8" fmla="*/ 1193533 w 2423185"/>
              <a:gd name="connsiteY8" fmla="*/ 0 h 1838425"/>
              <a:gd name="connsiteX0" fmla="*/ 1203058 w 2432710"/>
              <a:gd name="connsiteY0" fmla="*/ 0 h 1838425"/>
              <a:gd name="connsiteX1" fmla="*/ 1221030 w 2432710"/>
              <a:gd name="connsiteY1" fmla="*/ 6918 h 1838425"/>
              <a:gd name="connsiteX2" fmla="*/ 2199522 w 2432710"/>
              <a:gd name="connsiteY2" fmla="*/ 310389 h 1838425"/>
              <a:gd name="connsiteX3" fmla="*/ 2432710 w 2432710"/>
              <a:gd name="connsiteY3" fmla="*/ 1527835 h 1838425"/>
              <a:gd name="connsiteX4" fmla="*/ 1443689 w 2432710"/>
              <a:gd name="connsiteY4" fmla="*/ 1299410 h 1838425"/>
              <a:gd name="connsiteX5" fmla="*/ 527209 w 2432710"/>
              <a:gd name="connsiteY5" fmla="*/ 1838425 h 1838425"/>
              <a:gd name="connsiteX6" fmla="*/ 0 w 2432710"/>
              <a:gd name="connsiteY6" fmla="*/ 1304073 h 1838425"/>
              <a:gd name="connsiteX7" fmla="*/ 202030 w 2432710"/>
              <a:gd name="connsiteY7" fmla="*/ 693019 h 1838425"/>
              <a:gd name="connsiteX8" fmla="*/ 1203058 w 2432710"/>
              <a:gd name="connsiteY8" fmla="*/ 0 h 1838425"/>
              <a:gd name="connsiteX0" fmla="*/ 1203058 w 2432710"/>
              <a:gd name="connsiteY0" fmla="*/ 0 h 1838425"/>
              <a:gd name="connsiteX1" fmla="*/ 1221030 w 2432710"/>
              <a:gd name="connsiteY1" fmla="*/ 6918 h 1838425"/>
              <a:gd name="connsiteX2" fmla="*/ 2199522 w 2432710"/>
              <a:gd name="connsiteY2" fmla="*/ 310389 h 1838425"/>
              <a:gd name="connsiteX3" fmla="*/ 2432710 w 2432710"/>
              <a:gd name="connsiteY3" fmla="*/ 1527835 h 1838425"/>
              <a:gd name="connsiteX4" fmla="*/ 1443689 w 2432710"/>
              <a:gd name="connsiteY4" fmla="*/ 1299410 h 1838425"/>
              <a:gd name="connsiteX5" fmla="*/ 527209 w 2432710"/>
              <a:gd name="connsiteY5" fmla="*/ 1838425 h 1838425"/>
              <a:gd name="connsiteX6" fmla="*/ 0 w 2432710"/>
              <a:gd name="connsiteY6" fmla="*/ 1304073 h 1838425"/>
              <a:gd name="connsiteX7" fmla="*/ 223461 w 2432710"/>
              <a:gd name="connsiteY7" fmla="*/ 688257 h 1838425"/>
              <a:gd name="connsiteX8" fmla="*/ 1203058 w 2432710"/>
              <a:gd name="connsiteY8" fmla="*/ 0 h 183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710" h="1838425">
                <a:moveTo>
                  <a:pt x="1203058" y="0"/>
                </a:moveTo>
                <a:cubicBezTo>
                  <a:pt x="1205874" y="2306"/>
                  <a:pt x="1218214" y="4612"/>
                  <a:pt x="1221030" y="6918"/>
                </a:cubicBezTo>
                <a:lnTo>
                  <a:pt x="2199522" y="310389"/>
                </a:lnTo>
                <a:lnTo>
                  <a:pt x="2432710" y="1527835"/>
                </a:lnTo>
                <a:lnTo>
                  <a:pt x="1443689" y="1299410"/>
                </a:lnTo>
                <a:lnTo>
                  <a:pt x="527209" y="1838425"/>
                </a:lnTo>
                <a:lnTo>
                  <a:pt x="0" y="1304073"/>
                </a:lnTo>
                <a:lnTo>
                  <a:pt x="223461" y="688257"/>
                </a:lnTo>
                <a:lnTo>
                  <a:pt x="1203058" y="0"/>
                </a:lnTo>
                <a:close/>
              </a:path>
            </a:pathLst>
          </a:custGeom>
          <a:pattFill prst="wdUpDiag">
            <a:fgClr>
              <a:srgbClr val="00B050"/>
            </a:fgClr>
            <a:bgClr>
              <a:schemeClr val="tx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3" name="Freeform 22"/>
          <p:cNvSpPr/>
          <p:nvPr/>
        </p:nvSpPr>
        <p:spPr bwMode="auto">
          <a:xfrm>
            <a:off x="3464721" y="2988467"/>
            <a:ext cx="1000124" cy="1833563"/>
          </a:xfrm>
          <a:custGeom>
            <a:avLst/>
            <a:gdLst>
              <a:gd name="connsiteX0" fmla="*/ 221456 w 528637"/>
              <a:gd name="connsiteY0" fmla="*/ 0 h 1145382"/>
              <a:gd name="connsiteX1" fmla="*/ 0 w 528637"/>
              <a:gd name="connsiteY1" fmla="*/ 609600 h 1145382"/>
              <a:gd name="connsiteX2" fmla="*/ 528637 w 528637"/>
              <a:gd name="connsiteY2" fmla="*/ 1145382 h 1145382"/>
              <a:gd name="connsiteX3" fmla="*/ 221456 w 528637"/>
              <a:gd name="connsiteY3" fmla="*/ 0 h 1145382"/>
              <a:gd name="connsiteX0" fmla="*/ 1219199 w 1219199"/>
              <a:gd name="connsiteY0" fmla="*/ 0 h 1833563"/>
              <a:gd name="connsiteX1" fmla="*/ 0 w 1219199"/>
              <a:gd name="connsiteY1" fmla="*/ 1297781 h 1833563"/>
              <a:gd name="connsiteX2" fmla="*/ 528637 w 1219199"/>
              <a:gd name="connsiteY2" fmla="*/ 1833563 h 1833563"/>
              <a:gd name="connsiteX3" fmla="*/ 1219199 w 1219199"/>
              <a:gd name="connsiteY3" fmla="*/ 0 h 1833563"/>
              <a:gd name="connsiteX0" fmla="*/ 995362 w 995362"/>
              <a:gd name="connsiteY0" fmla="*/ 0 h 1833563"/>
              <a:gd name="connsiteX1" fmla="*/ 0 w 995362"/>
              <a:gd name="connsiteY1" fmla="*/ 690562 h 1833563"/>
              <a:gd name="connsiteX2" fmla="*/ 304800 w 995362"/>
              <a:gd name="connsiteY2" fmla="*/ 1833563 h 1833563"/>
              <a:gd name="connsiteX3" fmla="*/ 995362 w 995362"/>
              <a:gd name="connsiteY3" fmla="*/ 0 h 1833563"/>
              <a:gd name="connsiteX0" fmla="*/ 1000124 w 1000124"/>
              <a:gd name="connsiteY0" fmla="*/ 0 h 1833563"/>
              <a:gd name="connsiteX1" fmla="*/ 0 w 1000124"/>
              <a:gd name="connsiteY1" fmla="*/ 697706 h 1833563"/>
              <a:gd name="connsiteX2" fmla="*/ 309562 w 1000124"/>
              <a:gd name="connsiteY2" fmla="*/ 1833563 h 1833563"/>
              <a:gd name="connsiteX3" fmla="*/ 1000124 w 1000124"/>
              <a:gd name="connsiteY3" fmla="*/ 0 h 1833563"/>
            </a:gdLst>
            <a:ahLst/>
            <a:cxnLst>
              <a:cxn ang="0">
                <a:pos x="connsiteX0" y="connsiteY0"/>
              </a:cxn>
              <a:cxn ang="0">
                <a:pos x="connsiteX1" y="connsiteY1"/>
              </a:cxn>
              <a:cxn ang="0">
                <a:pos x="connsiteX2" y="connsiteY2"/>
              </a:cxn>
              <a:cxn ang="0">
                <a:pos x="connsiteX3" y="connsiteY3"/>
              </a:cxn>
            </a:cxnLst>
            <a:rect l="l" t="t" r="r" b="b"/>
            <a:pathLst>
              <a:path w="1000124" h="1833563">
                <a:moveTo>
                  <a:pt x="1000124" y="0"/>
                </a:moveTo>
                <a:lnTo>
                  <a:pt x="0" y="697706"/>
                </a:lnTo>
                <a:lnTo>
                  <a:pt x="309562" y="1833563"/>
                </a:lnTo>
                <a:lnTo>
                  <a:pt x="1000124" y="0"/>
                </a:lnTo>
                <a:close/>
              </a:path>
            </a:pathLst>
          </a:custGeom>
          <a:solidFill>
            <a:srgbClr val="FFFF00"/>
          </a:solidFill>
          <a:ln w="12700"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dirty="0">
              <a:ln>
                <a:noFill/>
              </a:ln>
              <a:solidFill>
                <a:schemeClr val="tx1"/>
              </a:solidFill>
              <a:effectLst/>
              <a:latin typeface="Verdana" pitchFamily="45" charset="0"/>
            </a:endParaRPr>
          </a:p>
        </p:txBody>
      </p:sp>
      <p:sp>
        <p:nvSpPr>
          <p:cNvPr id="3" name="Freeform 2"/>
          <p:cNvSpPr/>
          <p:nvPr/>
        </p:nvSpPr>
        <p:spPr bwMode="auto">
          <a:xfrm>
            <a:off x="3243263" y="3679031"/>
            <a:ext cx="528637" cy="1145382"/>
          </a:xfrm>
          <a:custGeom>
            <a:avLst/>
            <a:gdLst>
              <a:gd name="connsiteX0" fmla="*/ 221456 w 528637"/>
              <a:gd name="connsiteY0" fmla="*/ 0 h 1145382"/>
              <a:gd name="connsiteX1" fmla="*/ 0 w 528637"/>
              <a:gd name="connsiteY1" fmla="*/ 609600 h 1145382"/>
              <a:gd name="connsiteX2" fmla="*/ 528637 w 528637"/>
              <a:gd name="connsiteY2" fmla="*/ 1145382 h 1145382"/>
              <a:gd name="connsiteX3" fmla="*/ 221456 w 528637"/>
              <a:gd name="connsiteY3" fmla="*/ 0 h 1145382"/>
            </a:gdLst>
            <a:ahLst/>
            <a:cxnLst>
              <a:cxn ang="0">
                <a:pos x="connsiteX0" y="connsiteY0"/>
              </a:cxn>
              <a:cxn ang="0">
                <a:pos x="connsiteX1" y="connsiteY1"/>
              </a:cxn>
              <a:cxn ang="0">
                <a:pos x="connsiteX2" y="connsiteY2"/>
              </a:cxn>
              <a:cxn ang="0">
                <a:pos x="connsiteX3" y="connsiteY3"/>
              </a:cxn>
            </a:cxnLst>
            <a:rect l="l" t="t" r="r" b="b"/>
            <a:pathLst>
              <a:path w="528637" h="1145382">
                <a:moveTo>
                  <a:pt x="221456" y="0"/>
                </a:moveTo>
                <a:lnTo>
                  <a:pt x="0" y="609600"/>
                </a:lnTo>
                <a:lnTo>
                  <a:pt x="528637" y="1145382"/>
                </a:lnTo>
                <a:lnTo>
                  <a:pt x="221456" y="0"/>
                </a:lnTo>
                <a:close/>
              </a:path>
            </a:pathLst>
          </a:custGeom>
          <a:solidFill>
            <a:srgbClr val="FFFF00"/>
          </a:solidFill>
          <a:ln w="12700"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314" name="Title 1"/>
          <p:cNvSpPr>
            <a:spLocks noGrp="1"/>
          </p:cNvSpPr>
          <p:nvPr>
            <p:ph type="title"/>
          </p:nvPr>
        </p:nvSpPr>
        <p:spPr/>
        <p:txBody>
          <a:bodyPr/>
          <a:lstStyle/>
          <a:p>
            <a:pPr eaLnBrk="1" hangingPunct="1"/>
            <a:r>
              <a:rPr lang="en-US" sz="3200" dirty="0" smtClean="0">
                <a:ea typeface="ヒラギノ角ゴ Pro W3" pitchFamily="48" charset="-128"/>
                <a:cs typeface="ヒラギノ角ゴ Pro W3" pitchFamily="48" charset="-128"/>
              </a:rPr>
              <a:t>The Polygon Triangulation Problem</a:t>
            </a:r>
          </a:p>
        </p:txBody>
      </p:sp>
      <p:cxnSp>
        <p:nvCxnSpPr>
          <p:cNvPr id="9" name="Straight Connector 8"/>
          <p:cNvCxnSpPr/>
          <p:nvPr/>
        </p:nvCxnSpPr>
        <p:spPr bwMode="auto">
          <a:xfrm>
            <a:off x="3565256" y="3688101"/>
            <a:ext cx="914400" cy="91440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61" name="Group 60"/>
          <p:cNvGrpSpPr/>
          <p:nvPr/>
        </p:nvGrpSpPr>
        <p:grpSpPr>
          <a:xfrm>
            <a:off x="3238799" y="2998090"/>
            <a:ext cx="2438400" cy="1828800"/>
            <a:chOff x="3048000" y="2038350"/>
            <a:chExt cx="2438400" cy="1828800"/>
          </a:xfrm>
        </p:grpSpPr>
        <p:cxnSp>
          <p:nvCxnSpPr>
            <p:cNvPr id="25" name="Straight Connector 24"/>
            <p:cNvCxnSpPr/>
            <p:nvPr/>
          </p:nvCxnSpPr>
          <p:spPr bwMode="auto">
            <a:xfrm flipV="1">
              <a:off x="3048000" y="2724150"/>
              <a:ext cx="228600" cy="6096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28" name="Straight Connector 27"/>
            <p:cNvCxnSpPr/>
            <p:nvPr/>
          </p:nvCxnSpPr>
          <p:spPr bwMode="auto">
            <a:xfrm flipV="1">
              <a:off x="3276600" y="2038351"/>
              <a:ext cx="990600" cy="685799"/>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33" name="Straight Connector 32"/>
            <p:cNvCxnSpPr/>
            <p:nvPr/>
          </p:nvCxnSpPr>
          <p:spPr bwMode="auto">
            <a:xfrm>
              <a:off x="4267200" y="2038350"/>
              <a:ext cx="990600" cy="3048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36" name="Straight Connector 35"/>
            <p:cNvCxnSpPr/>
            <p:nvPr/>
          </p:nvCxnSpPr>
          <p:spPr bwMode="auto">
            <a:xfrm>
              <a:off x="5257800" y="2343150"/>
              <a:ext cx="228600" cy="12192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39" name="Straight Connector 38"/>
            <p:cNvCxnSpPr/>
            <p:nvPr/>
          </p:nvCxnSpPr>
          <p:spPr bwMode="auto">
            <a:xfrm flipH="1">
              <a:off x="3581402" y="3333750"/>
              <a:ext cx="914398" cy="5334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42" name="Straight Connector 41"/>
            <p:cNvCxnSpPr/>
            <p:nvPr/>
          </p:nvCxnSpPr>
          <p:spPr bwMode="auto">
            <a:xfrm>
              <a:off x="3048000" y="3333750"/>
              <a:ext cx="533400" cy="5334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56" name="Straight Connector 55"/>
            <p:cNvCxnSpPr/>
            <p:nvPr/>
          </p:nvCxnSpPr>
          <p:spPr bwMode="auto">
            <a:xfrm flipH="1" flipV="1">
              <a:off x="4495802" y="3333752"/>
              <a:ext cx="990598" cy="228598"/>
            </a:xfrm>
            <a:prstGeom prst="line">
              <a:avLst/>
            </a:prstGeom>
            <a:solidFill>
              <a:schemeClr val="accent1"/>
            </a:solidFill>
            <a:ln w="19050" cap="flat" cmpd="sng" algn="ctr">
              <a:solidFill>
                <a:schemeClr val="bg1"/>
              </a:solidFill>
              <a:prstDash val="solid"/>
              <a:round/>
              <a:headEnd type="none" w="med" len="med"/>
              <a:tailEnd type="none" w="med" len="med"/>
            </a:ln>
            <a:effectLst/>
          </p:spPr>
        </p:cxnSp>
      </p:grpSp>
      <p:sp>
        <p:nvSpPr>
          <p:cNvPr id="21" name="Content Placeholder 2"/>
          <p:cNvSpPr>
            <a:spLocks noGrp="1"/>
          </p:cNvSpPr>
          <p:nvPr>
            <p:ph sz="quarter" idx="10"/>
          </p:nvPr>
        </p:nvSpPr>
        <p:spPr>
          <a:xfrm>
            <a:off x="533400" y="1504950"/>
            <a:ext cx="8077200" cy="1066800"/>
          </a:xfrm>
        </p:spPr>
        <p:txBody>
          <a:bodyPr/>
          <a:lstStyle/>
          <a:p>
            <a:pPr eaLnBrk="1" hangingPunct="1"/>
            <a:r>
              <a:rPr lang="en-US" sz="2400" dirty="0" smtClean="0">
                <a:ea typeface="ヒラギノ角ゴ Pro W3" pitchFamily="48" charset="-128"/>
                <a:cs typeface="ヒラギノ角ゴ Pro W3" pitchFamily="48" charset="-128"/>
              </a:rPr>
              <a:t>Intuitive approach: ear-clipping</a:t>
            </a:r>
          </a:p>
          <a:p>
            <a:pPr eaLnBrk="1" hangingPunct="1"/>
            <a:r>
              <a:rPr lang="en-US" sz="2400" dirty="0" smtClean="0">
                <a:ea typeface="ヒラギノ角ゴ Pro W3" pitchFamily="48" charset="-128"/>
                <a:cs typeface="ヒラギノ角ゴ Pro W3" pitchFamily="48" charset="-128"/>
              </a:rPr>
              <a:t>Fast approach: monotone decomposition</a:t>
            </a:r>
          </a:p>
          <a:p>
            <a:pPr eaLnBrk="1" hangingPunct="1"/>
            <a:r>
              <a:rPr lang="en-US" sz="2400" dirty="0" smtClean="0">
                <a:ea typeface="ヒラギノ角ゴ Pro W3" pitchFamily="48" charset="-128"/>
                <a:cs typeface="ヒラギノ角ゴ Pro W3" pitchFamily="48" charset="-128"/>
              </a:rPr>
              <a:t>Both involve chopping triangles off</a:t>
            </a:r>
            <a:r>
              <a:rPr lang="en-US" sz="2400" dirty="0">
                <a:ea typeface="ヒラギノ角ゴ Pro W3" pitchFamily="48" charset="-128"/>
                <a:cs typeface="ヒラギノ角ゴ Pro W3" pitchFamily="48" charset="-128"/>
              </a:rPr>
              <a:t> </a:t>
            </a:r>
            <a:r>
              <a:rPr lang="en-US" sz="2400" dirty="0" smtClean="0">
                <a:ea typeface="ヒラギノ角ゴ Pro W3" pitchFamily="48" charset="-128"/>
                <a:cs typeface="ヒラギノ角ゴ Pro W3" pitchFamily="48" charset="-128"/>
              </a:rPr>
              <a:t>in a sequence</a:t>
            </a:r>
          </a:p>
        </p:txBody>
      </p:sp>
      <p:grpSp>
        <p:nvGrpSpPr>
          <p:cNvPr id="2" name="Group 1"/>
          <p:cNvGrpSpPr/>
          <p:nvPr/>
        </p:nvGrpSpPr>
        <p:grpSpPr>
          <a:xfrm>
            <a:off x="3200400" y="2952750"/>
            <a:ext cx="2514600" cy="1905000"/>
            <a:chOff x="3009601" y="2643087"/>
            <a:chExt cx="2514600" cy="1905000"/>
          </a:xfrm>
        </p:grpSpPr>
        <p:grpSp>
          <p:nvGrpSpPr>
            <p:cNvPr id="46" name="Group 45"/>
            <p:cNvGrpSpPr/>
            <p:nvPr/>
          </p:nvGrpSpPr>
          <p:grpSpPr>
            <a:xfrm>
              <a:off x="3009601" y="2643087"/>
              <a:ext cx="2514600" cy="1905000"/>
              <a:chOff x="3124200" y="2114550"/>
              <a:chExt cx="2514600" cy="1905000"/>
            </a:xfrm>
          </p:grpSpPr>
          <p:sp>
            <p:nvSpPr>
              <p:cNvPr id="13" name="Oval 12"/>
              <p:cNvSpPr/>
              <p:nvPr/>
            </p:nvSpPr>
            <p:spPr bwMode="auto">
              <a:xfrm>
                <a:off x="3124200" y="34099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4" name="Oval 13"/>
              <p:cNvSpPr/>
              <p:nvPr/>
            </p:nvSpPr>
            <p:spPr bwMode="auto">
              <a:xfrm>
                <a:off x="3352800" y="28003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5" name="Oval 14"/>
              <p:cNvSpPr/>
              <p:nvPr/>
            </p:nvSpPr>
            <p:spPr bwMode="auto">
              <a:xfrm>
                <a:off x="4343400" y="21145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6" name="Oval 15"/>
              <p:cNvSpPr/>
              <p:nvPr/>
            </p:nvSpPr>
            <p:spPr bwMode="auto">
              <a:xfrm>
                <a:off x="5334000" y="24193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8" name="Oval 17"/>
              <p:cNvSpPr/>
              <p:nvPr/>
            </p:nvSpPr>
            <p:spPr bwMode="auto">
              <a:xfrm>
                <a:off x="5562600" y="36385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9" name="Oval 18"/>
              <p:cNvSpPr/>
              <p:nvPr/>
            </p:nvSpPr>
            <p:spPr bwMode="auto">
              <a:xfrm>
                <a:off x="3657600" y="39433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sp>
          <p:nvSpPr>
            <p:cNvPr id="5" name="Oval 4"/>
            <p:cNvSpPr/>
            <p:nvPr/>
          </p:nvSpPr>
          <p:spPr bwMode="auto">
            <a:xfrm>
              <a:off x="4449879" y="3952777"/>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grpSp>
        <p:nvGrpSpPr>
          <p:cNvPr id="27" name="Group 26"/>
          <p:cNvGrpSpPr/>
          <p:nvPr/>
        </p:nvGrpSpPr>
        <p:grpSpPr>
          <a:xfrm>
            <a:off x="2955588" y="2724150"/>
            <a:ext cx="2988012" cy="2362200"/>
            <a:chOff x="2955588" y="2724150"/>
            <a:chExt cx="2988012" cy="2362200"/>
          </a:xfrm>
        </p:grpSpPr>
        <p:sp>
          <p:nvSpPr>
            <p:cNvPr id="29" name="TextBox 28"/>
            <p:cNvSpPr txBox="1"/>
            <p:nvPr/>
          </p:nvSpPr>
          <p:spPr>
            <a:xfrm>
              <a:off x="2955588" y="4248150"/>
              <a:ext cx="312906" cy="307777"/>
            </a:xfrm>
            <a:prstGeom prst="rect">
              <a:avLst/>
            </a:prstGeom>
            <a:noFill/>
          </p:spPr>
          <p:txBody>
            <a:bodyPr wrap="none" rtlCol="0">
              <a:spAutoFit/>
            </a:bodyPr>
            <a:lstStyle/>
            <a:p>
              <a:r>
                <a:rPr lang="en-US" sz="1400" b="1" dirty="0" smtClean="0">
                  <a:solidFill>
                    <a:schemeClr val="bg1"/>
                  </a:solidFill>
                </a:rPr>
                <a:t>0</a:t>
              </a:r>
              <a:endParaRPr lang="en-US" sz="1400" b="1" dirty="0">
                <a:solidFill>
                  <a:schemeClr val="bg1"/>
                </a:solidFill>
              </a:endParaRPr>
            </a:p>
          </p:txBody>
        </p:sp>
        <p:sp>
          <p:nvSpPr>
            <p:cNvPr id="30" name="TextBox 29"/>
            <p:cNvSpPr txBox="1"/>
            <p:nvPr/>
          </p:nvSpPr>
          <p:spPr>
            <a:xfrm>
              <a:off x="3488988" y="4778573"/>
              <a:ext cx="312906" cy="307777"/>
            </a:xfrm>
            <a:prstGeom prst="rect">
              <a:avLst/>
            </a:prstGeom>
            <a:noFill/>
          </p:spPr>
          <p:txBody>
            <a:bodyPr wrap="none" rtlCol="0">
              <a:spAutoFit/>
            </a:bodyPr>
            <a:lstStyle/>
            <a:p>
              <a:r>
                <a:rPr lang="en-US" sz="1400" b="1" dirty="0" smtClean="0">
                  <a:solidFill>
                    <a:schemeClr val="bg1"/>
                  </a:solidFill>
                </a:rPr>
                <a:t>4</a:t>
              </a:r>
              <a:endParaRPr lang="en-US" sz="1400" b="1" dirty="0">
                <a:solidFill>
                  <a:schemeClr val="bg1"/>
                </a:solidFill>
              </a:endParaRPr>
            </a:p>
          </p:txBody>
        </p:sp>
        <p:sp>
          <p:nvSpPr>
            <p:cNvPr id="31" name="TextBox 30"/>
            <p:cNvSpPr txBox="1"/>
            <p:nvPr/>
          </p:nvSpPr>
          <p:spPr>
            <a:xfrm>
              <a:off x="4609686" y="4310222"/>
              <a:ext cx="312906" cy="307777"/>
            </a:xfrm>
            <a:prstGeom prst="rect">
              <a:avLst/>
            </a:prstGeom>
            <a:noFill/>
          </p:spPr>
          <p:txBody>
            <a:bodyPr wrap="none" rtlCol="0">
              <a:spAutoFit/>
            </a:bodyPr>
            <a:lstStyle/>
            <a:p>
              <a:r>
                <a:rPr lang="en-US" sz="1400" b="1" dirty="0" smtClean="0">
                  <a:solidFill>
                    <a:schemeClr val="bg1"/>
                  </a:solidFill>
                </a:rPr>
                <a:t>2</a:t>
              </a:r>
              <a:endParaRPr lang="en-US" sz="1400" b="1" dirty="0">
                <a:solidFill>
                  <a:schemeClr val="bg1"/>
                </a:solidFill>
              </a:endParaRPr>
            </a:p>
          </p:txBody>
        </p:sp>
        <p:sp>
          <p:nvSpPr>
            <p:cNvPr id="32" name="TextBox 31"/>
            <p:cNvSpPr txBox="1"/>
            <p:nvPr/>
          </p:nvSpPr>
          <p:spPr>
            <a:xfrm>
              <a:off x="5630694" y="4476750"/>
              <a:ext cx="312906" cy="307777"/>
            </a:xfrm>
            <a:prstGeom prst="rect">
              <a:avLst/>
            </a:prstGeom>
            <a:noFill/>
          </p:spPr>
          <p:txBody>
            <a:bodyPr wrap="none" rtlCol="0">
              <a:spAutoFit/>
            </a:bodyPr>
            <a:lstStyle/>
            <a:p>
              <a:r>
                <a:rPr lang="en-US" sz="1400" b="1" dirty="0" smtClean="0">
                  <a:solidFill>
                    <a:schemeClr val="bg1"/>
                  </a:solidFill>
                </a:rPr>
                <a:t>5</a:t>
              </a:r>
              <a:endParaRPr lang="en-US" sz="1400" b="1" dirty="0">
                <a:solidFill>
                  <a:schemeClr val="bg1"/>
                </a:solidFill>
              </a:endParaRPr>
            </a:p>
          </p:txBody>
        </p:sp>
        <p:sp>
          <p:nvSpPr>
            <p:cNvPr id="34" name="TextBox 33"/>
            <p:cNvSpPr txBox="1"/>
            <p:nvPr/>
          </p:nvSpPr>
          <p:spPr>
            <a:xfrm>
              <a:off x="5393988" y="3025973"/>
              <a:ext cx="312906" cy="307777"/>
            </a:xfrm>
            <a:prstGeom prst="rect">
              <a:avLst/>
            </a:prstGeom>
            <a:noFill/>
          </p:spPr>
          <p:txBody>
            <a:bodyPr wrap="none" rtlCol="0">
              <a:spAutoFit/>
            </a:bodyPr>
            <a:lstStyle/>
            <a:p>
              <a:r>
                <a:rPr lang="en-US" sz="1400" b="1" dirty="0" smtClean="0">
                  <a:solidFill>
                    <a:schemeClr val="bg1"/>
                  </a:solidFill>
                </a:rPr>
                <a:t>6</a:t>
              </a:r>
              <a:endParaRPr lang="en-US" sz="1400" b="1" dirty="0">
                <a:solidFill>
                  <a:schemeClr val="bg1"/>
                </a:solidFill>
              </a:endParaRPr>
            </a:p>
          </p:txBody>
        </p:sp>
        <p:sp>
          <p:nvSpPr>
            <p:cNvPr id="35" name="TextBox 34"/>
            <p:cNvSpPr txBox="1"/>
            <p:nvPr/>
          </p:nvSpPr>
          <p:spPr>
            <a:xfrm>
              <a:off x="4174788" y="2724150"/>
              <a:ext cx="312906" cy="307777"/>
            </a:xfrm>
            <a:prstGeom prst="rect">
              <a:avLst/>
            </a:prstGeom>
            <a:noFill/>
          </p:spPr>
          <p:txBody>
            <a:bodyPr wrap="none" rtlCol="0">
              <a:spAutoFit/>
            </a:bodyPr>
            <a:lstStyle/>
            <a:p>
              <a:r>
                <a:rPr lang="en-US" sz="1400" b="1" dirty="0" smtClean="0">
                  <a:solidFill>
                    <a:schemeClr val="bg1"/>
                  </a:solidFill>
                </a:rPr>
                <a:t>1</a:t>
              </a:r>
              <a:endParaRPr lang="en-US" sz="1400" b="1" dirty="0">
                <a:solidFill>
                  <a:schemeClr val="bg1"/>
                </a:solidFill>
              </a:endParaRPr>
            </a:p>
          </p:txBody>
        </p:sp>
        <p:sp>
          <p:nvSpPr>
            <p:cNvPr id="37" name="TextBox 36"/>
            <p:cNvSpPr txBox="1"/>
            <p:nvPr/>
          </p:nvSpPr>
          <p:spPr>
            <a:xfrm>
              <a:off x="3184188" y="3406973"/>
              <a:ext cx="312906" cy="307777"/>
            </a:xfrm>
            <a:prstGeom prst="rect">
              <a:avLst/>
            </a:prstGeom>
            <a:noFill/>
          </p:spPr>
          <p:txBody>
            <a:bodyPr wrap="none" rtlCol="0">
              <a:spAutoFit/>
            </a:bodyPr>
            <a:lstStyle/>
            <a:p>
              <a:r>
                <a:rPr lang="en-US" sz="1400" b="1" dirty="0" smtClean="0">
                  <a:solidFill>
                    <a:schemeClr val="bg1"/>
                  </a:solidFill>
                </a:rPr>
                <a:t>3</a:t>
              </a:r>
              <a:endParaRPr lang="en-US" sz="1400" b="1" dirty="0">
                <a:solidFill>
                  <a:schemeClr val="bg1"/>
                </a:solidFill>
              </a:endParaRPr>
            </a:p>
          </p:txBody>
        </p:sp>
      </p:grpSp>
      <p:sp>
        <p:nvSpPr>
          <p:cNvPr id="38" name="TextBox 37"/>
          <p:cNvSpPr txBox="1"/>
          <p:nvPr/>
        </p:nvSpPr>
        <p:spPr>
          <a:xfrm>
            <a:off x="228600" y="3323604"/>
            <a:ext cx="2619307" cy="646331"/>
          </a:xfrm>
          <a:prstGeom prst="rect">
            <a:avLst/>
          </a:prstGeom>
          <a:noFill/>
        </p:spPr>
        <p:txBody>
          <a:bodyPr wrap="none" rtlCol="0">
            <a:spAutoFit/>
          </a:bodyPr>
          <a:lstStyle/>
          <a:p>
            <a:r>
              <a:rPr lang="en-US" sz="1800" dirty="0" smtClean="0">
                <a:solidFill>
                  <a:schemeClr val="bg1"/>
                </a:solidFill>
              </a:rPr>
              <a:t>Number of Polygons:</a:t>
            </a:r>
          </a:p>
          <a:p>
            <a:pPr algn="ctr"/>
            <a:r>
              <a:rPr lang="en-US" sz="1800" dirty="0" smtClean="0">
                <a:solidFill>
                  <a:schemeClr val="bg1"/>
                </a:solidFill>
              </a:rPr>
              <a:t>3</a:t>
            </a:r>
          </a:p>
        </p:txBody>
      </p:sp>
      <p:graphicFrame>
        <p:nvGraphicFramePr>
          <p:cNvPr id="40" name="Table 39"/>
          <p:cNvGraphicFramePr>
            <a:graphicFrameLocks noGrp="1"/>
          </p:cNvGraphicFramePr>
          <p:nvPr>
            <p:extLst>
              <p:ext uri="{D42A27DB-BD31-4B8C-83A1-F6EECF244321}">
                <p14:modId xmlns:p14="http://schemas.microsoft.com/office/powerpoint/2010/main" val="2233160382"/>
              </p:ext>
            </p:extLst>
          </p:nvPr>
        </p:nvGraphicFramePr>
        <p:xfrm>
          <a:off x="6400800" y="2998269"/>
          <a:ext cx="1828800" cy="1828800"/>
        </p:xfrm>
        <a:graphic>
          <a:graphicData uri="http://schemas.openxmlformats.org/drawingml/2006/table">
            <a:tbl>
              <a:tblPr firstRow="1" bandRow="1">
                <a:tableStyleId>{8A107856-5554-42FB-B03E-39F5DBC370BA}</a:tableStyleId>
              </a:tblPr>
              <a:tblGrid>
                <a:gridCol w="1828800"/>
              </a:tblGrid>
              <a:tr h="133350">
                <a:tc>
                  <a:txBody>
                    <a:bodyPr/>
                    <a:lstStyle/>
                    <a:p>
                      <a:r>
                        <a:rPr lang="en-US" sz="1400" b="1" dirty="0" smtClean="0">
                          <a:solidFill>
                            <a:schemeClr val="bg1"/>
                          </a:solidFill>
                        </a:rPr>
                        <a:t>Polygon </a:t>
                      </a:r>
                      <a:r>
                        <a:rPr lang="en-US" sz="1400" b="1" baseline="0" dirty="0" smtClean="0">
                          <a:solidFill>
                            <a:schemeClr val="bg1"/>
                          </a:solidFill>
                        </a:rPr>
                        <a:t>Indices</a:t>
                      </a:r>
                      <a:endParaRPr lang="en-US" sz="1400" b="1" dirty="0">
                        <a:solidFill>
                          <a:schemeClr val="bg1"/>
                        </a:solidFill>
                      </a:endParaRPr>
                    </a:p>
                  </a:txBody>
                  <a:tcPr/>
                </a:tc>
              </a:tr>
              <a:tr h="133350">
                <a:tc>
                  <a:txBody>
                    <a:bodyPr/>
                    <a:lstStyle/>
                    <a:p>
                      <a:r>
                        <a:rPr lang="en-US" sz="1400" b="0" dirty="0" smtClean="0">
                          <a:solidFill>
                            <a:schemeClr val="bg1"/>
                          </a:solidFill>
                        </a:rPr>
                        <a:t>6,1,4,2,5</a:t>
                      </a:r>
                      <a:endParaRPr lang="en-US" sz="1400" b="0" dirty="0">
                        <a:solidFill>
                          <a:schemeClr val="bg1"/>
                        </a:solidFill>
                      </a:endParaRPr>
                    </a:p>
                  </a:txBody>
                  <a:tcPr/>
                </a:tc>
              </a:tr>
              <a:tr h="133350">
                <a:tc>
                  <a:txBody>
                    <a:bodyPr/>
                    <a:lstStyle/>
                    <a:p>
                      <a:r>
                        <a:rPr lang="en-US" sz="1400" dirty="0" smtClean="0">
                          <a:solidFill>
                            <a:schemeClr val="bg1"/>
                          </a:solidFill>
                        </a:rPr>
                        <a:t>0,4,3</a:t>
                      </a:r>
                      <a:endParaRPr lang="en-US" sz="1400" dirty="0">
                        <a:solidFill>
                          <a:schemeClr val="bg1"/>
                        </a:solidFill>
                      </a:endParaRPr>
                    </a:p>
                  </a:txBody>
                  <a:tcPr/>
                </a:tc>
              </a:tr>
              <a:tr h="133350">
                <a:tc>
                  <a:txBody>
                    <a:bodyPr/>
                    <a:lstStyle/>
                    <a:p>
                      <a:r>
                        <a:rPr lang="en-US" sz="1400" dirty="0" smtClean="0">
                          <a:solidFill>
                            <a:schemeClr val="bg1"/>
                          </a:solidFill>
                        </a:rPr>
                        <a:t>4,1,3</a:t>
                      </a:r>
                      <a:endParaRPr lang="en-US" sz="140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bl>
          </a:graphicData>
        </a:graphic>
      </p:graphicFrame>
    </p:spTree>
    <p:extLst>
      <p:ext uri="{BB962C8B-B14F-4D97-AF65-F5344CB8AC3E}">
        <p14:creationId xmlns:p14="http://schemas.microsoft.com/office/powerpoint/2010/main" val="2577453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25"/>
          <p:cNvSpPr/>
          <p:nvPr/>
        </p:nvSpPr>
        <p:spPr bwMode="auto">
          <a:xfrm>
            <a:off x="3243813" y="2993457"/>
            <a:ext cx="2432710" cy="1838425"/>
          </a:xfrm>
          <a:custGeom>
            <a:avLst/>
            <a:gdLst>
              <a:gd name="connsiteX0" fmla="*/ 1193533 w 2425566"/>
              <a:gd name="connsiteY0" fmla="*/ 0 h 1838425"/>
              <a:gd name="connsiteX1" fmla="*/ 2213810 w 2425566"/>
              <a:gd name="connsiteY1" fmla="*/ 308008 h 1838425"/>
              <a:gd name="connsiteX2" fmla="*/ 2425566 w 2425566"/>
              <a:gd name="connsiteY2" fmla="*/ 1511166 h 1838425"/>
              <a:gd name="connsiteX3" fmla="*/ 1434164 w 2425566"/>
              <a:gd name="connsiteY3" fmla="*/ 1299410 h 1838425"/>
              <a:gd name="connsiteX4" fmla="*/ 548640 w 2425566"/>
              <a:gd name="connsiteY4" fmla="*/ 1838425 h 1838425"/>
              <a:gd name="connsiteX5" fmla="*/ 0 w 2425566"/>
              <a:gd name="connsiteY5" fmla="*/ 1289785 h 1838425"/>
              <a:gd name="connsiteX6" fmla="*/ 192505 w 2425566"/>
              <a:gd name="connsiteY6" fmla="*/ 693019 h 1838425"/>
              <a:gd name="connsiteX7" fmla="*/ 1193533 w 2425566"/>
              <a:gd name="connsiteY7" fmla="*/ 0 h 1838425"/>
              <a:gd name="connsiteX0" fmla="*/ 1193533 w 2425566"/>
              <a:gd name="connsiteY0" fmla="*/ 0 h 1838425"/>
              <a:gd name="connsiteX1" fmla="*/ 1211505 w 2425566"/>
              <a:gd name="connsiteY1" fmla="*/ 6918 h 1838425"/>
              <a:gd name="connsiteX2" fmla="*/ 2213810 w 2425566"/>
              <a:gd name="connsiteY2" fmla="*/ 308008 h 1838425"/>
              <a:gd name="connsiteX3" fmla="*/ 2425566 w 2425566"/>
              <a:gd name="connsiteY3" fmla="*/ 1511166 h 1838425"/>
              <a:gd name="connsiteX4" fmla="*/ 1434164 w 2425566"/>
              <a:gd name="connsiteY4" fmla="*/ 1299410 h 1838425"/>
              <a:gd name="connsiteX5" fmla="*/ 548640 w 2425566"/>
              <a:gd name="connsiteY5" fmla="*/ 1838425 h 1838425"/>
              <a:gd name="connsiteX6" fmla="*/ 0 w 2425566"/>
              <a:gd name="connsiteY6" fmla="*/ 1289785 h 1838425"/>
              <a:gd name="connsiteX7" fmla="*/ 192505 w 2425566"/>
              <a:gd name="connsiteY7" fmla="*/ 693019 h 1838425"/>
              <a:gd name="connsiteX8" fmla="*/ 1193533 w 2425566"/>
              <a:gd name="connsiteY8" fmla="*/ 0 h 1838425"/>
              <a:gd name="connsiteX0" fmla="*/ 1193533 w 2425566"/>
              <a:gd name="connsiteY0" fmla="*/ 0 h 1838425"/>
              <a:gd name="connsiteX1" fmla="*/ 1211505 w 2425566"/>
              <a:gd name="connsiteY1" fmla="*/ 6918 h 1838425"/>
              <a:gd name="connsiteX2" fmla="*/ 2189997 w 2425566"/>
              <a:gd name="connsiteY2" fmla="*/ 310389 h 1838425"/>
              <a:gd name="connsiteX3" fmla="*/ 2425566 w 2425566"/>
              <a:gd name="connsiteY3" fmla="*/ 1511166 h 1838425"/>
              <a:gd name="connsiteX4" fmla="*/ 1434164 w 2425566"/>
              <a:gd name="connsiteY4" fmla="*/ 1299410 h 1838425"/>
              <a:gd name="connsiteX5" fmla="*/ 548640 w 2425566"/>
              <a:gd name="connsiteY5" fmla="*/ 1838425 h 1838425"/>
              <a:gd name="connsiteX6" fmla="*/ 0 w 2425566"/>
              <a:gd name="connsiteY6" fmla="*/ 1289785 h 1838425"/>
              <a:gd name="connsiteX7" fmla="*/ 192505 w 2425566"/>
              <a:gd name="connsiteY7" fmla="*/ 693019 h 1838425"/>
              <a:gd name="connsiteX8" fmla="*/ 1193533 w 2425566"/>
              <a:gd name="connsiteY8" fmla="*/ 0 h 1838425"/>
              <a:gd name="connsiteX0" fmla="*/ 1193533 w 2423185"/>
              <a:gd name="connsiteY0" fmla="*/ 0 h 1838425"/>
              <a:gd name="connsiteX1" fmla="*/ 1211505 w 2423185"/>
              <a:gd name="connsiteY1" fmla="*/ 6918 h 1838425"/>
              <a:gd name="connsiteX2" fmla="*/ 2189997 w 2423185"/>
              <a:gd name="connsiteY2" fmla="*/ 310389 h 1838425"/>
              <a:gd name="connsiteX3" fmla="*/ 2423185 w 2423185"/>
              <a:gd name="connsiteY3" fmla="*/ 1527835 h 1838425"/>
              <a:gd name="connsiteX4" fmla="*/ 1434164 w 2423185"/>
              <a:gd name="connsiteY4" fmla="*/ 1299410 h 1838425"/>
              <a:gd name="connsiteX5" fmla="*/ 548640 w 2423185"/>
              <a:gd name="connsiteY5" fmla="*/ 1838425 h 1838425"/>
              <a:gd name="connsiteX6" fmla="*/ 0 w 2423185"/>
              <a:gd name="connsiteY6" fmla="*/ 1289785 h 1838425"/>
              <a:gd name="connsiteX7" fmla="*/ 192505 w 2423185"/>
              <a:gd name="connsiteY7" fmla="*/ 693019 h 1838425"/>
              <a:gd name="connsiteX8" fmla="*/ 1193533 w 2423185"/>
              <a:gd name="connsiteY8" fmla="*/ 0 h 1838425"/>
              <a:gd name="connsiteX0" fmla="*/ 1193533 w 2423185"/>
              <a:gd name="connsiteY0" fmla="*/ 0 h 1838425"/>
              <a:gd name="connsiteX1" fmla="*/ 1211505 w 2423185"/>
              <a:gd name="connsiteY1" fmla="*/ 6918 h 1838425"/>
              <a:gd name="connsiteX2" fmla="*/ 2189997 w 2423185"/>
              <a:gd name="connsiteY2" fmla="*/ 310389 h 1838425"/>
              <a:gd name="connsiteX3" fmla="*/ 2423185 w 2423185"/>
              <a:gd name="connsiteY3" fmla="*/ 1527835 h 1838425"/>
              <a:gd name="connsiteX4" fmla="*/ 1434164 w 2423185"/>
              <a:gd name="connsiteY4" fmla="*/ 1299410 h 1838425"/>
              <a:gd name="connsiteX5" fmla="*/ 517684 w 2423185"/>
              <a:gd name="connsiteY5" fmla="*/ 1838425 h 1838425"/>
              <a:gd name="connsiteX6" fmla="*/ 0 w 2423185"/>
              <a:gd name="connsiteY6" fmla="*/ 1289785 h 1838425"/>
              <a:gd name="connsiteX7" fmla="*/ 192505 w 2423185"/>
              <a:gd name="connsiteY7" fmla="*/ 693019 h 1838425"/>
              <a:gd name="connsiteX8" fmla="*/ 1193533 w 2423185"/>
              <a:gd name="connsiteY8" fmla="*/ 0 h 1838425"/>
              <a:gd name="connsiteX0" fmla="*/ 1203058 w 2432710"/>
              <a:gd name="connsiteY0" fmla="*/ 0 h 1838425"/>
              <a:gd name="connsiteX1" fmla="*/ 1221030 w 2432710"/>
              <a:gd name="connsiteY1" fmla="*/ 6918 h 1838425"/>
              <a:gd name="connsiteX2" fmla="*/ 2199522 w 2432710"/>
              <a:gd name="connsiteY2" fmla="*/ 310389 h 1838425"/>
              <a:gd name="connsiteX3" fmla="*/ 2432710 w 2432710"/>
              <a:gd name="connsiteY3" fmla="*/ 1527835 h 1838425"/>
              <a:gd name="connsiteX4" fmla="*/ 1443689 w 2432710"/>
              <a:gd name="connsiteY4" fmla="*/ 1299410 h 1838425"/>
              <a:gd name="connsiteX5" fmla="*/ 527209 w 2432710"/>
              <a:gd name="connsiteY5" fmla="*/ 1838425 h 1838425"/>
              <a:gd name="connsiteX6" fmla="*/ 0 w 2432710"/>
              <a:gd name="connsiteY6" fmla="*/ 1304073 h 1838425"/>
              <a:gd name="connsiteX7" fmla="*/ 202030 w 2432710"/>
              <a:gd name="connsiteY7" fmla="*/ 693019 h 1838425"/>
              <a:gd name="connsiteX8" fmla="*/ 1203058 w 2432710"/>
              <a:gd name="connsiteY8" fmla="*/ 0 h 1838425"/>
              <a:gd name="connsiteX0" fmla="*/ 1203058 w 2432710"/>
              <a:gd name="connsiteY0" fmla="*/ 0 h 1838425"/>
              <a:gd name="connsiteX1" fmla="*/ 1221030 w 2432710"/>
              <a:gd name="connsiteY1" fmla="*/ 6918 h 1838425"/>
              <a:gd name="connsiteX2" fmla="*/ 2199522 w 2432710"/>
              <a:gd name="connsiteY2" fmla="*/ 310389 h 1838425"/>
              <a:gd name="connsiteX3" fmla="*/ 2432710 w 2432710"/>
              <a:gd name="connsiteY3" fmla="*/ 1527835 h 1838425"/>
              <a:gd name="connsiteX4" fmla="*/ 1443689 w 2432710"/>
              <a:gd name="connsiteY4" fmla="*/ 1299410 h 1838425"/>
              <a:gd name="connsiteX5" fmla="*/ 527209 w 2432710"/>
              <a:gd name="connsiteY5" fmla="*/ 1838425 h 1838425"/>
              <a:gd name="connsiteX6" fmla="*/ 0 w 2432710"/>
              <a:gd name="connsiteY6" fmla="*/ 1304073 h 1838425"/>
              <a:gd name="connsiteX7" fmla="*/ 223461 w 2432710"/>
              <a:gd name="connsiteY7" fmla="*/ 688257 h 1838425"/>
              <a:gd name="connsiteX8" fmla="*/ 1203058 w 2432710"/>
              <a:gd name="connsiteY8" fmla="*/ 0 h 183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710" h="1838425">
                <a:moveTo>
                  <a:pt x="1203058" y="0"/>
                </a:moveTo>
                <a:cubicBezTo>
                  <a:pt x="1205874" y="2306"/>
                  <a:pt x="1218214" y="4612"/>
                  <a:pt x="1221030" y="6918"/>
                </a:cubicBezTo>
                <a:lnTo>
                  <a:pt x="2199522" y="310389"/>
                </a:lnTo>
                <a:lnTo>
                  <a:pt x="2432710" y="1527835"/>
                </a:lnTo>
                <a:lnTo>
                  <a:pt x="1443689" y="1299410"/>
                </a:lnTo>
                <a:lnTo>
                  <a:pt x="527209" y="1838425"/>
                </a:lnTo>
                <a:lnTo>
                  <a:pt x="0" y="1304073"/>
                </a:lnTo>
                <a:lnTo>
                  <a:pt x="223461" y="688257"/>
                </a:lnTo>
                <a:lnTo>
                  <a:pt x="1203058" y="0"/>
                </a:lnTo>
                <a:close/>
              </a:path>
            </a:pathLst>
          </a:custGeom>
          <a:pattFill prst="wdUpDiag">
            <a:fgClr>
              <a:srgbClr val="00B050"/>
            </a:fgClr>
            <a:bgClr>
              <a:schemeClr val="tx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4" name="Freeform 23"/>
          <p:cNvSpPr/>
          <p:nvPr/>
        </p:nvSpPr>
        <p:spPr bwMode="auto">
          <a:xfrm>
            <a:off x="3774283" y="2986085"/>
            <a:ext cx="907255" cy="1840708"/>
          </a:xfrm>
          <a:custGeom>
            <a:avLst/>
            <a:gdLst>
              <a:gd name="connsiteX0" fmla="*/ 221456 w 528637"/>
              <a:gd name="connsiteY0" fmla="*/ 0 h 1145382"/>
              <a:gd name="connsiteX1" fmla="*/ 0 w 528637"/>
              <a:gd name="connsiteY1" fmla="*/ 609600 h 1145382"/>
              <a:gd name="connsiteX2" fmla="*/ 528637 w 528637"/>
              <a:gd name="connsiteY2" fmla="*/ 1145382 h 1145382"/>
              <a:gd name="connsiteX3" fmla="*/ 221456 w 528637"/>
              <a:gd name="connsiteY3" fmla="*/ 0 h 1145382"/>
              <a:gd name="connsiteX0" fmla="*/ 1219199 w 1219199"/>
              <a:gd name="connsiteY0" fmla="*/ 0 h 1833563"/>
              <a:gd name="connsiteX1" fmla="*/ 0 w 1219199"/>
              <a:gd name="connsiteY1" fmla="*/ 1297781 h 1833563"/>
              <a:gd name="connsiteX2" fmla="*/ 528637 w 1219199"/>
              <a:gd name="connsiteY2" fmla="*/ 1833563 h 1833563"/>
              <a:gd name="connsiteX3" fmla="*/ 1219199 w 1219199"/>
              <a:gd name="connsiteY3" fmla="*/ 0 h 1833563"/>
              <a:gd name="connsiteX0" fmla="*/ 995362 w 995362"/>
              <a:gd name="connsiteY0" fmla="*/ 0 h 1833563"/>
              <a:gd name="connsiteX1" fmla="*/ 0 w 995362"/>
              <a:gd name="connsiteY1" fmla="*/ 690562 h 1833563"/>
              <a:gd name="connsiteX2" fmla="*/ 304800 w 995362"/>
              <a:gd name="connsiteY2" fmla="*/ 1833563 h 1833563"/>
              <a:gd name="connsiteX3" fmla="*/ 995362 w 995362"/>
              <a:gd name="connsiteY3" fmla="*/ 0 h 1833563"/>
              <a:gd name="connsiteX0" fmla="*/ 1000124 w 1000124"/>
              <a:gd name="connsiteY0" fmla="*/ 0 h 1833563"/>
              <a:gd name="connsiteX1" fmla="*/ 0 w 1000124"/>
              <a:gd name="connsiteY1" fmla="*/ 697706 h 1833563"/>
              <a:gd name="connsiteX2" fmla="*/ 309562 w 1000124"/>
              <a:gd name="connsiteY2" fmla="*/ 1833563 h 1833563"/>
              <a:gd name="connsiteX3" fmla="*/ 1000124 w 1000124"/>
              <a:gd name="connsiteY3" fmla="*/ 0 h 1833563"/>
              <a:gd name="connsiteX0" fmla="*/ 1000124 w 1000124"/>
              <a:gd name="connsiteY0" fmla="*/ 0 h 1685926"/>
              <a:gd name="connsiteX1" fmla="*/ 0 w 1000124"/>
              <a:gd name="connsiteY1" fmla="*/ 697706 h 1685926"/>
              <a:gd name="connsiteX2" fmla="*/ 157162 w 1000124"/>
              <a:gd name="connsiteY2" fmla="*/ 1685926 h 1685926"/>
              <a:gd name="connsiteX3" fmla="*/ 1000124 w 1000124"/>
              <a:gd name="connsiteY3" fmla="*/ 0 h 1685926"/>
              <a:gd name="connsiteX0" fmla="*/ 1064417 w 1064417"/>
              <a:gd name="connsiteY0" fmla="*/ 459581 h 988220"/>
              <a:gd name="connsiteX1" fmla="*/ 0 w 1064417"/>
              <a:gd name="connsiteY1" fmla="*/ 0 h 988220"/>
              <a:gd name="connsiteX2" fmla="*/ 157162 w 1064417"/>
              <a:gd name="connsiteY2" fmla="*/ 988220 h 988220"/>
              <a:gd name="connsiteX3" fmla="*/ 1064417 w 1064417"/>
              <a:gd name="connsiteY3" fmla="*/ 459581 h 988220"/>
              <a:gd name="connsiteX0" fmla="*/ 907255 w 907255"/>
              <a:gd name="connsiteY0" fmla="*/ 1312069 h 1840708"/>
              <a:gd name="connsiteX1" fmla="*/ 688182 w 907255"/>
              <a:gd name="connsiteY1" fmla="*/ 0 h 1840708"/>
              <a:gd name="connsiteX2" fmla="*/ 0 w 907255"/>
              <a:gd name="connsiteY2" fmla="*/ 1840708 h 1840708"/>
              <a:gd name="connsiteX3" fmla="*/ 907255 w 907255"/>
              <a:gd name="connsiteY3" fmla="*/ 1312069 h 1840708"/>
            </a:gdLst>
            <a:ahLst/>
            <a:cxnLst>
              <a:cxn ang="0">
                <a:pos x="connsiteX0" y="connsiteY0"/>
              </a:cxn>
              <a:cxn ang="0">
                <a:pos x="connsiteX1" y="connsiteY1"/>
              </a:cxn>
              <a:cxn ang="0">
                <a:pos x="connsiteX2" y="connsiteY2"/>
              </a:cxn>
              <a:cxn ang="0">
                <a:pos x="connsiteX3" y="connsiteY3"/>
              </a:cxn>
            </a:cxnLst>
            <a:rect l="l" t="t" r="r" b="b"/>
            <a:pathLst>
              <a:path w="907255" h="1840708">
                <a:moveTo>
                  <a:pt x="907255" y="1312069"/>
                </a:moveTo>
                <a:lnTo>
                  <a:pt x="688182" y="0"/>
                </a:lnTo>
                <a:lnTo>
                  <a:pt x="0" y="1840708"/>
                </a:lnTo>
                <a:lnTo>
                  <a:pt x="907255" y="1312069"/>
                </a:lnTo>
                <a:close/>
              </a:path>
            </a:pathLst>
          </a:custGeom>
          <a:solidFill>
            <a:srgbClr val="FFFF00"/>
          </a:solidFill>
          <a:ln w="12700"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3" name="Freeform 22"/>
          <p:cNvSpPr/>
          <p:nvPr/>
        </p:nvSpPr>
        <p:spPr bwMode="auto">
          <a:xfrm>
            <a:off x="3464721" y="2988467"/>
            <a:ext cx="1000124" cy="1833563"/>
          </a:xfrm>
          <a:custGeom>
            <a:avLst/>
            <a:gdLst>
              <a:gd name="connsiteX0" fmla="*/ 221456 w 528637"/>
              <a:gd name="connsiteY0" fmla="*/ 0 h 1145382"/>
              <a:gd name="connsiteX1" fmla="*/ 0 w 528637"/>
              <a:gd name="connsiteY1" fmla="*/ 609600 h 1145382"/>
              <a:gd name="connsiteX2" fmla="*/ 528637 w 528637"/>
              <a:gd name="connsiteY2" fmla="*/ 1145382 h 1145382"/>
              <a:gd name="connsiteX3" fmla="*/ 221456 w 528637"/>
              <a:gd name="connsiteY3" fmla="*/ 0 h 1145382"/>
              <a:gd name="connsiteX0" fmla="*/ 1219199 w 1219199"/>
              <a:gd name="connsiteY0" fmla="*/ 0 h 1833563"/>
              <a:gd name="connsiteX1" fmla="*/ 0 w 1219199"/>
              <a:gd name="connsiteY1" fmla="*/ 1297781 h 1833563"/>
              <a:gd name="connsiteX2" fmla="*/ 528637 w 1219199"/>
              <a:gd name="connsiteY2" fmla="*/ 1833563 h 1833563"/>
              <a:gd name="connsiteX3" fmla="*/ 1219199 w 1219199"/>
              <a:gd name="connsiteY3" fmla="*/ 0 h 1833563"/>
              <a:gd name="connsiteX0" fmla="*/ 995362 w 995362"/>
              <a:gd name="connsiteY0" fmla="*/ 0 h 1833563"/>
              <a:gd name="connsiteX1" fmla="*/ 0 w 995362"/>
              <a:gd name="connsiteY1" fmla="*/ 690562 h 1833563"/>
              <a:gd name="connsiteX2" fmla="*/ 304800 w 995362"/>
              <a:gd name="connsiteY2" fmla="*/ 1833563 h 1833563"/>
              <a:gd name="connsiteX3" fmla="*/ 995362 w 995362"/>
              <a:gd name="connsiteY3" fmla="*/ 0 h 1833563"/>
              <a:gd name="connsiteX0" fmla="*/ 1000124 w 1000124"/>
              <a:gd name="connsiteY0" fmla="*/ 0 h 1833563"/>
              <a:gd name="connsiteX1" fmla="*/ 0 w 1000124"/>
              <a:gd name="connsiteY1" fmla="*/ 697706 h 1833563"/>
              <a:gd name="connsiteX2" fmla="*/ 309562 w 1000124"/>
              <a:gd name="connsiteY2" fmla="*/ 1833563 h 1833563"/>
              <a:gd name="connsiteX3" fmla="*/ 1000124 w 1000124"/>
              <a:gd name="connsiteY3" fmla="*/ 0 h 1833563"/>
            </a:gdLst>
            <a:ahLst/>
            <a:cxnLst>
              <a:cxn ang="0">
                <a:pos x="connsiteX0" y="connsiteY0"/>
              </a:cxn>
              <a:cxn ang="0">
                <a:pos x="connsiteX1" y="connsiteY1"/>
              </a:cxn>
              <a:cxn ang="0">
                <a:pos x="connsiteX2" y="connsiteY2"/>
              </a:cxn>
              <a:cxn ang="0">
                <a:pos x="connsiteX3" y="connsiteY3"/>
              </a:cxn>
            </a:cxnLst>
            <a:rect l="l" t="t" r="r" b="b"/>
            <a:pathLst>
              <a:path w="1000124" h="1833563">
                <a:moveTo>
                  <a:pt x="1000124" y="0"/>
                </a:moveTo>
                <a:lnTo>
                  <a:pt x="0" y="697706"/>
                </a:lnTo>
                <a:lnTo>
                  <a:pt x="309562" y="1833563"/>
                </a:lnTo>
                <a:lnTo>
                  <a:pt x="1000124" y="0"/>
                </a:lnTo>
                <a:close/>
              </a:path>
            </a:pathLst>
          </a:custGeom>
          <a:solidFill>
            <a:srgbClr val="FFFF00"/>
          </a:solidFill>
          <a:ln w="12700"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 name="Freeform 2"/>
          <p:cNvSpPr/>
          <p:nvPr/>
        </p:nvSpPr>
        <p:spPr bwMode="auto">
          <a:xfrm>
            <a:off x="3243263" y="3679031"/>
            <a:ext cx="528637" cy="1145382"/>
          </a:xfrm>
          <a:custGeom>
            <a:avLst/>
            <a:gdLst>
              <a:gd name="connsiteX0" fmla="*/ 221456 w 528637"/>
              <a:gd name="connsiteY0" fmla="*/ 0 h 1145382"/>
              <a:gd name="connsiteX1" fmla="*/ 0 w 528637"/>
              <a:gd name="connsiteY1" fmla="*/ 609600 h 1145382"/>
              <a:gd name="connsiteX2" fmla="*/ 528637 w 528637"/>
              <a:gd name="connsiteY2" fmla="*/ 1145382 h 1145382"/>
              <a:gd name="connsiteX3" fmla="*/ 221456 w 528637"/>
              <a:gd name="connsiteY3" fmla="*/ 0 h 1145382"/>
            </a:gdLst>
            <a:ahLst/>
            <a:cxnLst>
              <a:cxn ang="0">
                <a:pos x="connsiteX0" y="connsiteY0"/>
              </a:cxn>
              <a:cxn ang="0">
                <a:pos x="connsiteX1" y="connsiteY1"/>
              </a:cxn>
              <a:cxn ang="0">
                <a:pos x="connsiteX2" y="connsiteY2"/>
              </a:cxn>
              <a:cxn ang="0">
                <a:pos x="connsiteX3" y="connsiteY3"/>
              </a:cxn>
            </a:cxnLst>
            <a:rect l="l" t="t" r="r" b="b"/>
            <a:pathLst>
              <a:path w="528637" h="1145382">
                <a:moveTo>
                  <a:pt x="221456" y="0"/>
                </a:moveTo>
                <a:lnTo>
                  <a:pt x="0" y="609600"/>
                </a:lnTo>
                <a:lnTo>
                  <a:pt x="528637" y="1145382"/>
                </a:lnTo>
                <a:lnTo>
                  <a:pt x="221456" y="0"/>
                </a:lnTo>
                <a:close/>
              </a:path>
            </a:pathLst>
          </a:custGeom>
          <a:solidFill>
            <a:srgbClr val="FFFF00"/>
          </a:solidFill>
          <a:ln w="12700"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314" name="Title 1"/>
          <p:cNvSpPr>
            <a:spLocks noGrp="1"/>
          </p:cNvSpPr>
          <p:nvPr>
            <p:ph type="title"/>
          </p:nvPr>
        </p:nvSpPr>
        <p:spPr/>
        <p:txBody>
          <a:bodyPr/>
          <a:lstStyle/>
          <a:p>
            <a:pPr eaLnBrk="1" hangingPunct="1"/>
            <a:r>
              <a:rPr lang="en-US" sz="3200" dirty="0" smtClean="0">
                <a:ea typeface="ヒラギノ角ゴ Pro W3" pitchFamily="48" charset="-128"/>
                <a:cs typeface="ヒラギノ角ゴ Pro W3" pitchFamily="48" charset="-128"/>
              </a:rPr>
              <a:t>The Polygon Triangulation Problem</a:t>
            </a:r>
          </a:p>
        </p:txBody>
      </p:sp>
      <p:cxnSp>
        <p:nvCxnSpPr>
          <p:cNvPr id="9" name="Straight Connector 8"/>
          <p:cNvCxnSpPr/>
          <p:nvPr/>
        </p:nvCxnSpPr>
        <p:spPr bwMode="auto">
          <a:xfrm>
            <a:off x="3565256" y="3688101"/>
            <a:ext cx="914400" cy="91440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61" name="Group 60"/>
          <p:cNvGrpSpPr/>
          <p:nvPr/>
        </p:nvGrpSpPr>
        <p:grpSpPr>
          <a:xfrm>
            <a:off x="3238799" y="2998090"/>
            <a:ext cx="2438400" cy="1828800"/>
            <a:chOff x="3048000" y="2038350"/>
            <a:chExt cx="2438400" cy="1828800"/>
          </a:xfrm>
        </p:grpSpPr>
        <p:cxnSp>
          <p:nvCxnSpPr>
            <p:cNvPr id="25" name="Straight Connector 24"/>
            <p:cNvCxnSpPr/>
            <p:nvPr/>
          </p:nvCxnSpPr>
          <p:spPr bwMode="auto">
            <a:xfrm flipV="1">
              <a:off x="3048000" y="2724150"/>
              <a:ext cx="228600" cy="6096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28" name="Straight Connector 27"/>
            <p:cNvCxnSpPr/>
            <p:nvPr/>
          </p:nvCxnSpPr>
          <p:spPr bwMode="auto">
            <a:xfrm flipV="1">
              <a:off x="3276600" y="2038351"/>
              <a:ext cx="990600" cy="685799"/>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33" name="Straight Connector 32"/>
            <p:cNvCxnSpPr/>
            <p:nvPr/>
          </p:nvCxnSpPr>
          <p:spPr bwMode="auto">
            <a:xfrm>
              <a:off x="4267200" y="2038350"/>
              <a:ext cx="990600" cy="3048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36" name="Straight Connector 35"/>
            <p:cNvCxnSpPr/>
            <p:nvPr/>
          </p:nvCxnSpPr>
          <p:spPr bwMode="auto">
            <a:xfrm>
              <a:off x="5257800" y="2343150"/>
              <a:ext cx="228600" cy="12192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39" name="Straight Connector 38"/>
            <p:cNvCxnSpPr/>
            <p:nvPr/>
          </p:nvCxnSpPr>
          <p:spPr bwMode="auto">
            <a:xfrm flipH="1">
              <a:off x="3581402" y="3333750"/>
              <a:ext cx="914398" cy="5334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42" name="Straight Connector 41"/>
            <p:cNvCxnSpPr/>
            <p:nvPr/>
          </p:nvCxnSpPr>
          <p:spPr bwMode="auto">
            <a:xfrm>
              <a:off x="3048000" y="3333750"/>
              <a:ext cx="533400" cy="5334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56" name="Straight Connector 55"/>
            <p:cNvCxnSpPr/>
            <p:nvPr/>
          </p:nvCxnSpPr>
          <p:spPr bwMode="auto">
            <a:xfrm flipH="1" flipV="1">
              <a:off x="4495802" y="3333752"/>
              <a:ext cx="990598" cy="228598"/>
            </a:xfrm>
            <a:prstGeom prst="line">
              <a:avLst/>
            </a:prstGeom>
            <a:solidFill>
              <a:schemeClr val="accent1"/>
            </a:solidFill>
            <a:ln w="19050" cap="flat" cmpd="sng" algn="ctr">
              <a:solidFill>
                <a:schemeClr val="bg1"/>
              </a:solidFill>
              <a:prstDash val="solid"/>
              <a:round/>
              <a:headEnd type="none" w="med" len="med"/>
              <a:tailEnd type="none" w="med" len="med"/>
            </a:ln>
            <a:effectLst/>
          </p:spPr>
        </p:cxnSp>
      </p:grpSp>
      <p:sp>
        <p:nvSpPr>
          <p:cNvPr id="21" name="Content Placeholder 2"/>
          <p:cNvSpPr>
            <a:spLocks noGrp="1"/>
          </p:cNvSpPr>
          <p:nvPr>
            <p:ph sz="quarter" idx="10"/>
          </p:nvPr>
        </p:nvSpPr>
        <p:spPr>
          <a:xfrm>
            <a:off x="533400" y="1504950"/>
            <a:ext cx="8077200" cy="1066800"/>
          </a:xfrm>
        </p:spPr>
        <p:txBody>
          <a:bodyPr/>
          <a:lstStyle/>
          <a:p>
            <a:pPr eaLnBrk="1" hangingPunct="1"/>
            <a:r>
              <a:rPr lang="en-US" sz="2400" dirty="0" smtClean="0">
                <a:ea typeface="ヒラギノ角ゴ Pro W3" pitchFamily="48" charset="-128"/>
                <a:cs typeface="ヒラギノ角ゴ Pro W3" pitchFamily="48" charset="-128"/>
              </a:rPr>
              <a:t>Intuitive approach: ear-clipping</a:t>
            </a:r>
          </a:p>
          <a:p>
            <a:pPr eaLnBrk="1" hangingPunct="1"/>
            <a:r>
              <a:rPr lang="en-US" sz="2400" dirty="0" smtClean="0">
                <a:ea typeface="ヒラギノ角ゴ Pro W3" pitchFamily="48" charset="-128"/>
                <a:cs typeface="ヒラギノ角ゴ Pro W3" pitchFamily="48" charset="-128"/>
              </a:rPr>
              <a:t>Fast approach: monotone decomposition</a:t>
            </a:r>
          </a:p>
          <a:p>
            <a:pPr eaLnBrk="1" hangingPunct="1"/>
            <a:r>
              <a:rPr lang="en-US" sz="2400" dirty="0" smtClean="0">
                <a:ea typeface="ヒラギノ角ゴ Pro W3" pitchFamily="48" charset="-128"/>
                <a:cs typeface="ヒラギノ角ゴ Pro W3" pitchFamily="48" charset="-128"/>
              </a:rPr>
              <a:t>Both involve chopping triangles off</a:t>
            </a:r>
            <a:r>
              <a:rPr lang="en-US" sz="2400" dirty="0">
                <a:ea typeface="ヒラギノ角ゴ Pro W3" pitchFamily="48" charset="-128"/>
                <a:cs typeface="ヒラギノ角ゴ Pro W3" pitchFamily="48" charset="-128"/>
              </a:rPr>
              <a:t> </a:t>
            </a:r>
            <a:r>
              <a:rPr lang="en-US" sz="2400" dirty="0" smtClean="0">
                <a:ea typeface="ヒラギノ角ゴ Pro W3" pitchFamily="48" charset="-128"/>
                <a:cs typeface="ヒラギノ角ゴ Pro W3" pitchFamily="48" charset="-128"/>
              </a:rPr>
              <a:t>in a sequence</a:t>
            </a:r>
          </a:p>
        </p:txBody>
      </p:sp>
      <p:grpSp>
        <p:nvGrpSpPr>
          <p:cNvPr id="2" name="Group 1"/>
          <p:cNvGrpSpPr/>
          <p:nvPr/>
        </p:nvGrpSpPr>
        <p:grpSpPr>
          <a:xfrm>
            <a:off x="3200400" y="2952750"/>
            <a:ext cx="2514600" cy="1905000"/>
            <a:chOff x="3009601" y="2643087"/>
            <a:chExt cx="2514600" cy="1905000"/>
          </a:xfrm>
        </p:grpSpPr>
        <p:grpSp>
          <p:nvGrpSpPr>
            <p:cNvPr id="46" name="Group 45"/>
            <p:cNvGrpSpPr/>
            <p:nvPr/>
          </p:nvGrpSpPr>
          <p:grpSpPr>
            <a:xfrm>
              <a:off x="3009601" y="2643087"/>
              <a:ext cx="2514600" cy="1905000"/>
              <a:chOff x="3124200" y="2114550"/>
              <a:chExt cx="2514600" cy="1905000"/>
            </a:xfrm>
          </p:grpSpPr>
          <p:sp>
            <p:nvSpPr>
              <p:cNvPr id="13" name="Oval 12"/>
              <p:cNvSpPr/>
              <p:nvPr/>
            </p:nvSpPr>
            <p:spPr bwMode="auto">
              <a:xfrm>
                <a:off x="3124200" y="34099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4" name="Oval 13"/>
              <p:cNvSpPr/>
              <p:nvPr/>
            </p:nvSpPr>
            <p:spPr bwMode="auto">
              <a:xfrm>
                <a:off x="3352800" y="28003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5" name="Oval 14"/>
              <p:cNvSpPr/>
              <p:nvPr/>
            </p:nvSpPr>
            <p:spPr bwMode="auto">
              <a:xfrm>
                <a:off x="4343400" y="21145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6" name="Oval 15"/>
              <p:cNvSpPr/>
              <p:nvPr/>
            </p:nvSpPr>
            <p:spPr bwMode="auto">
              <a:xfrm>
                <a:off x="5334000" y="24193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8" name="Oval 17"/>
              <p:cNvSpPr/>
              <p:nvPr/>
            </p:nvSpPr>
            <p:spPr bwMode="auto">
              <a:xfrm>
                <a:off x="5562600" y="36385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9" name="Oval 18"/>
              <p:cNvSpPr/>
              <p:nvPr/>
            </p:nvSpPr>
            <p:spPr bwMode="auto">
              <a:xfrm>
                <a:off x="3657600" y="39433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sp>
          <p:nvSpPr>
            <p:cNvPr id="5" name="Oval 4"/>
            <p:cNvSpPr/>
            <p:nvPr/>
          </p:nvSpPr>
          <p:spPr bwMode="auto">
            <a:xfrm>
              <a:off x="4449879" y="3952777"/>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grpSp>
        <p:nvGrpSpPr>
          <p:cNvPr id="29" name="Group 28"/>
          <p:cNvGrpSpPr/>
          <p:nvPr/>
        </p:nvGrpSpPr>
        <p:grpSpPr>
          <a:xfrm>
            <a:off x="2955588" y="2724150"/>
            <a:ext cx="2988012" cy="2362200"/>
            <a:chOff x="2955588" y="2724150"/>
            <a:chExt cx="2988012" cy="2362200"/>
          </a:xfrm>
        </p:grpSpPr>
        <p:sp>
          <p:nvSpPr>
            <p:cNvPr id="30" name="TextBox 29"/>
            <p:cNvSpPr txBox="1"/>
            <p:nvPr/>
          </p:nvSpPr>
          <p:spPr>
            <a:xfrm>
              <a:off x="2955588" y="4248150"/>
              <a:ext cx="312906" cy="307777"/>
            </a:xfrm>
            <a:prstGeom prst="rect">
              <a:avLst/>
            </a:prstGeom>
            <a:noFill/>
          </p:spPr>
          <p:txBody>
            <a:bodyPr wrap="none" rtlCol="0">
              <a:spAutoFit/>
            </a:bodyPr>
            <a:lstStyle/>
            <a:p>
              <a:r>
                <a:rPr lang="en-US" sz="1400" b="1" dirty="0" smtClean="0">
                  <a:solidFill>
                    <a:schemeClr val="bg1"/>
                  </a:solidFill>
                </a:rPr>
                <a:t>0</a:t>
              </a:r>
              <a:endParaRPr lang="en-US" sz="1400" b="1" dirty="0">
                <a:solidFill>
                  <a:schemeClr val="bg1"/>
                </a:solidFill>
              </a:endParaRPr>
            </a:p>
          </p:txBody>
        </p:sp>
        <p:sp>
          <p:nvSpPr>
            <p:cNvPr id="31" name="TextBox 30"/>
            <p:cNvSpPr txBox="1"/>
            <p:nvPr/>
          </p:nvSpPr>
          <p:spPr>
            <a:xfrm>
              <a:off x="3488988" y="4778573"/>
              <a:ext cx="312906" cy="307777"/>
            </a:xfrm>
            <a:prstGeom prst="rect">
              <a:avLst/>
            </a:prstGeom>
            <a:noFill/>
          </p:spPr>
          <p:txBody>
            <a:bodyPr wrap="none" rtlCol="0">
              <a:spAutoFit/>
            </a:bodyPr>
            <a:lstStyle/>
            <a:p>
              <a:r>
                <a:rPr lang="en-US" sz="1400" b="1" dirty="0" smtClean="0">
                  <a:solidFill>
                    <a:schemeClr val="bg1"/>
                  </a:solidFill>
                </a:rPr>
                <a:t>4</a:t>
              </a:r>
              <a:endParaRPr lang="en-US" sz="1400" b="1" dirty="0">
                <a:solidFill>
                  <a:schemeClr val="bg1"/>
                </a:solidFill>
              </a:endParaRPr>
            </a:p>
          </p:txBody>
        </p:sp>
        <p:sp>
          <p:nvSpPr>
            <p:cNvPr id="32" name="TextBox 31"/>
            <p:cNvSpPr txBox="1"/>
            <p:nvPr/>
          </p:nvSpPr>
          <p:spPr>
            <a:xfrm>
              <a:off x="4609686" y="4310222"/>
              <a:ext cx="312906" cy="307777"/>
            </a:xfrm>
            <a:prstGeom prst="rect">
              <a:avLst/>
            </a:prstGeom>
            <a:noFill/>
          </p:spPr>
          <p:txBody>
            <a:bodyPr wrap="none" rtlCol="0">
              <a:spAutoFit/>
            </a:bodyPr>
            <a:lstStyle/>
            <a:p>
              <a:r>
                <a:rPr lang="en-US" sz="1400" b="1" dirty="0" smtClean="0">
                  <a:solidFill>
                    <a:schemeClr val="bg1"/>
                  </a:solidFill>
                </a:rPr>
                <a:t>2</a:t>
              </a:r>
              <a:endParaRPr lang="en-US" sz="1400" b="1" dirty="0">
                <a:solidFill>
                  <a:schemeClr val="bg1"/>
                </a:solidFill>
              </a:endParaRPr>
            </a:p>
          </p:txBody>
        </p:sp>
        <p:sp>
          <p:nvSpPr>
            <p:cNvPr id="34" name="TextBox 33"/>
            <p:cNvSpPr txBox="1"/>
            <p:nvPr/>
          </p:nvSpPr>
          <p:spPr>
            <a:xfrm>
              <a:off x="5630694" y="4476750"/>
              <a:ext cx="312906" cy="307777"/>
            </a:xfrm>
            <a:prstGeom prst="rect">
              <a:avLst/>
            </a:prstGeom>
            <a:noFill/>
          </p:spPr>
          <p:txBody>
            <a:bodyPr wrap="none" rtlCol="0">
              <a:spAutoFit/>
            </a:bodyPr>
            <a:lstStyle/>
            <a:p>
              <a:r>
                <a:rPr lang="en-US" sz="1400" b="1" dirty="0" smtClean="0">
                  <a:solidFill>
                    <a:schemeClr val="bg1"/>
                  </a:solidFill>
                </a:rPr>
                <a:t>5</a:t>
              </a:r>
              <a:endParaRPr lang="en-US" sz="1400" b="1" dirty="0">
                <a:solidFill>
                  <a:schemeClr val="bg1"/>
                </a:solidFill>
              </a:endParaRPr>
            </a:p>
          </p:txBody>
        </p:sp>
        <p:sp>
          <p:nvSpPr>
            <p:cNvPr id="35" name="TextBox 34"/>
            <p:cNvSpPr txBox="1"/>
            <p:nvPr/>
          </p:nvSpPr>
          <p:spPr>
            <a:xfrm>
              <a:off x="5393988" y="3025973"/>
              <a:ext cx="312906" cy="307777"/>
            </a:xfrm>
            <a:prstGeom prst="rect">
              <a:avLst/>
            </a:prstGeom>
            <a:noFill/>
          </p:spPr>
          <p:txBody>
            <a:bodyPr wrap="none" rtlCol="0">
              <a:spAutoFit/>
            </a:bodyPr>
            <a:lstStyle/>
            <a:p>
              <a:r>
                <a:rPr lang="en-US" sz="1400" b="1" dirty="0" smtClean="0">
                  <a:solidFill>
                    <a:schemeClr val="bg1"/>
                  </a:solidFill>
                </a:rPr>
                <a:t>6</a:t>
              </a:r>
              <a:endParaRPr lang="en-US" sz="1400" b="1" dirty="0">
                <a:solidFill>
                  <a:schemeClr val="bg1"/>
                </a:solidFill>
              </a:endParaRPr>
            </a:p>
          </p:txBody>
        </p:sp>
        <p:sp>
          <p:nvSpPr>
            <p:cNvPr id="37" name="TextBox 36"/>
            <p:cNvSpPr txBox="1"/>
            <p:nvPr/>
          </p:nvSpPr>
          <p:spPr>
            <a:xfrm>
              <a:off x="4174788" y="2724150"/>
              <a:ext cx="312906" cy="307777"/>
            </a:xfrm>
            <a:prstGeom prst="rect">
              <a:avLst/>
            </a:prstGeom>
            <a:noFill/>
          </p:spPr>
          <p:txBody>
            <a:bodyPr wrap="none" rtlCol="0">
              <a:spAutoFit/>
            </a:bodyPr>
            <a:lstStyle/>
            <a:p>
              <a:r>
                <a:rPr lang="en-US" sz="1400" b="1" dirty="0" smtClean="0">
                  <a:solidFill>
                    <a:schemeClr val="bg1"/>
                  </a:solidFill>
                </a:rPr>
                <a:t>1</a:t>
              </a:r>
              <a:endParaRPr lang="en-US" sz="1400" b="1" dirty="0">
                <a:solidFill>
                  <a:schemeClr val="bg1"/>
                </a:solidFill>
              </a:endParaRPr>
            </a:p>
          </p:txBody>
        </p:sp>
        <p:sp>
          <p:nvSpPr>
            <p:cNvPr id="38" name="TextBox 37"/>
            <p:cNvSpPr txBox="1"/>
            <p:nvPr/>
          </p:nvSpPr>
          <p:spPr>
            <a:xfrm>
              <a:off x="3184188" y="3406973"/>
              <a:ext cx="312906" cy="307777"/>
            </a:xfrm>
            <a:prstGeom prst="rect">
              <a:avLst/>
            </a:prstGeom>
            <a:noFill/>
          </p:spPr>
          <p:txBody>
            <a:bodyPr wrap="none" rtlCol="0">
              <a:spAutoFit/>
            </a:bodyPr>
            <a:lstStyle/>
            <a:p>
              <a:r>
                <a:rPr lang="en-US" sz="1400" b="1" dirty="0" smtClean="0">
                  <a:solidFill>
                    <a:schemeClr val="bg1"/>
                  </a:solidFill>
                </a:rPr>
                <a:t>3</a:t>
              </a:r>
              <a:endParaRPr lang="en-US" sz="1400" b="1" dirty="0">
                <a:solidFill>
                  <a:schemeClr val="bg1"/>
                </a:solidFill>
              </a:endParaRPr>
            </a:p>
          </p:txBody>
        </p:sp>
      </p:grpSp>
      <p:sp>
        <p:nvSpPr>
          <p:cNvPr id="40" name="TextBox 39"/>
          <p:cNvSpPr txBox="1"/>
          <p:nvPr/>
        </p:nvSpPr>
        <p:spPr>
          <a:xfrm>
            <a:off x="228600" y="3323604"/>
            <a:ext cx="2619307" cy="646331"/>
          </a:xfrm>
          <a:prstGeom prst="rect">
            <a:avLst/>
          </a:prstGeom>
          <a:noFill/>
        </p:spPr>
        <p:txBody>
          <a:bodyPr wrap="none" rtlCol="0">
            <a:spAutoFit/>
          </a:bodyPr>
          <a:lstStyle/>
          <a:p>
            <a:r>
              <a:rPr lang="en-US" sz="1800" dirty="0" smtClean="0">
                <a:solidFill>
                  <a:schemeClr val="bg1"/>
                </a:solidFill>
              </a:rPr>
              <a:t>Number of Polygons:</a:t>
            </a:r>
          </a:p>
          <a:p>
            <a:pPr algn="ctr"/>
            <a:r>
              <a:rPr lang="en-US" sz="1800" dirty="0" smtClean="0">
                <a:solidFill>
                  <a:schemeClr val="bg1"/>
                </a:solidFill>
              </a:rPr>
              <a:t>4</a:t>
            </a:r>
          </a:p>
        </p:txBody>
      </p:sp>
      <p:graphicFrame>
        <p:nvGraphicFramePr>
          <p:cNvPr id="41" name="Table 40"/>
          <p:cNvGraphicFramePr>
            <a:graphicFrameLocks noGrp="1"/>
          </p:cNvGraphicFramePr>
          <p:nvPr>
            <p:extLst>
              <p:ext uri="{D42A27DB-BD31-4B8C-83A1-F6EECF244321}">
                <p14:modId xmlns:p14="http://schemas.microsoft.com/office/powerpoint/2010/main" val="4267388783"/>
              </p:ext>
            </p:extLst>
          </p:nvPr>
        </p:nvGraphicFramePr>
        <p:xfrm>
          <a:off x="6400800" y="2998269"/>
          <a:ext cx="1828800" cy="1828800"/>
        </p:xfrm>
        <a:graphic>
          <a:graphicData uri="http://schemas.openxmlformats.org/drawingml/2006/table">
            <a:tbl>
              <a:tblPr firstRow="1" bandRow="1">
                <a:tableStyleId>{8A107856-5554-42FB-B03E-39F5DBC370BA}</a:tableStyleId>
              </a:tblPr>
              <a:tblGrid>
                <a:gridCol w="1828800"/>
              </a:tblGrid>
              <a:tr h="133350">
                <a:tc>
                  <a:txBody>
                    <a:bodyPr/>
                    <a:lstStyle/>
                    <a:p>
                      <a:r>
                        <a:rPr lang="en-US" sz="1400" b="1" dirty="0" smtClean="0">
                          <a:solidFill>
                            <a:schemeClr val="bg1"/>
                          </a:solidFill>
                        </a:rPr>
                        <a:t>Polygon </a:t>
                      </a:r>
                      <a:r>
                        <a:rPr lang="en-US" sz="1400" b="1" baseline="0" dirty="0" smtClean="0">
                          <a:solidFill>
                            <a:schemeClr val="bg1"/>
                          </a:solidFill>
                        </a:rPr>
                        <a:t>Indices</a:t>
                      </a:r>
                      <a:endParaRPr lang="en-US" sz="1400" b="1" dirty="0">
                        <a:solidFill>
                          <a:schemeClr val="bg1"/>
                        </a:solidFill>
                      </a:endParaRPr>
                    </a:p>
                  </a:txBody>
                  <a:tcPr/>
                </a:tc>
              </a:tr>
              <a:tr h="133350">
                <a:tc>
                  <a:txBody>
                    <a:bodyPr/>
                    <a:lstStyle/>
                    <a:p>
                      <a:r>
                        <a:rPr lang="en-US" sz="1400" b="0" dirty="0" smtClean="0">
                          <a:solidFill>
                            <a:schemeClr val="bg1"/>
                          </a:solidFill>
                        </a:rPr>
                        <a:t>6,1,2,5</a:t>
                      </a:r>
                      <a:endParaRPr lang="en-US" sz="1400" b="0" dirty="0">
                        <a:solidFill>
                          <a:schemeClr val="bg1"/>
                        </a:solidFill>
                      </a:endParaRPr>
                    </a:p>
                  </a:txBody>
                  <a:tcPr/>
                </a:tc>
              </a:tr>
              <a:tr h="133350">
                <a:tc>
                  <a:txBody>
                    <a:bodyPr/>
                    <a:lstStyle/>
                    <a:p>
                      <a:r>
                        <a:rPr lang="en-US" sz="1400" dirty="0" smtClean="0">
                          <a:solidFill>
                            <a:schemeClr val="bg1"/>
                          </a:solidFill>
                        </a:rPr>
                        <a:t>0,4,3</a:t>
                      </a:r>
                      <a:endParaRPr lang="en-US" sz="1400" dirty="0">
                        <a:solidFill>
                          <a:schemeClr val="bg1"/>
                        </a:solidFill>
                      </a:endParaRPr>
                    </a:p>
                  </a:txBody>
                  <a:tcPr/>
                </a:tc>
              </a:tr>
              <a:tr h="133350">
                <a:tc>
                  <a:txBody>
                    <a:bodyPr/>
                    <a:lstStyle/>
                    <a:p>
                      <a:r>
                        <a:rPr lang="en-US" sz="1400" dirty="0" smtClean="0">
                          <a:solidFill>
                            <a:schemeClr val="bg1"/>
                          </a:solidFill>
                        </a:rPr>
                        <a:t>4,1,3</a:t>
                      </a:r>
                      <a:endParaRPr lang="en-US" sz="1400" dirty="0">
                        <a:solidFill>
                          <a:schemeClr val="bg1"/>
                        </a:solidFill>
                      </a:endParaRPr>
                    </a:p>
                  </a:txBody>
                  <a:tcPr/>
                </a:tc>
              </a:tr>
              <a:tr h="133350">
                <a:tc>
                  <a:txBody>
                    <a:bodyPr/>
                    <a:lstStyle/>
                    <a:p>
                      <a:r>
                        <a:rPr lang="en-US" sz="1400" dirty="0" smtClean="0">
                          <a:solidFill>
                            <a:schemeClr val="bg1"/>
                          </a:solidFill>
                        </a:rPr>
                        <a:t>4,2,1</a:t>
                      </a:r>
                      <a:endParaRPr lang="en-US" sz="1400" dirty="0">
                        <a:solidFill>
                          <a:schemeClr val="bg1"/>
                        </a:solidFill>
                      </a:endParaRPr>
                    </a:p>
                  </a:txBody>
                  <a:tcPr/>
                </a:tc>
              </a:tr>
              <a:tr h="133350">
                <a:tc>
                  <a:txBody>
                    <a:bodyPr/>
                    <a:lstStyle/>
                    <a:p>
                      <a:endParaRPr lang="en-US" sz="1400" dirty="0">
                        <a:solidFill>
                          <a:schemeClr val="bg1"/>
                        </a:solidFill>
                      </a:endParaRPr>
                    </a:p>
                  </a:txBody>
                  <a:tcPr/>
                </a:tc>
              </a:tr>
            </a:tbl>
          </a:graphicData>
        </a:graphic>
      </p:graphicFrame>
    </p:spTree>
    <p:extLst>
      <p:ext uri="{BB962C8B-B14F-4D97-AF65-F5344CB8AC3E}">
        <p14:creationId xmlns:p14="http://schemas.microsoft.com/office/powerpoint/2010/main" val="3166219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26"/>
          <p:cNvSpPr/>
          <p:nvPr/>
        </p:nvSpPr>
        <p:spPr bwMode="auto">
          <a:xfrm>
            <a:off x="3243813" y="2993457"/>
            <a:ext cx="2432710" cy="1838425"/>
          </a:xfrm>
          <a:custGeom>
            <a:avLst/>
            <a:gdLst>
              <a:gd name="connsiteX0" fmla="*/ 1193533 w 2425566"/>
              <a:gd name="connsiteY0" fmla="*/ 0 h 1838425"/>
              <a:gd name="connsiteX1" fmla="*/ 2213810 w 2425566"/>
              <a:gd name="connsiteY1" fmla="*/ 308008 h 1838425"/>
              <a:gd name="connsiteX2" fmla="*/ 2425566 w 2425566"/>
              <a:gd name="connsiteY2" fmla="*/ 1511166 h 1838425"/>
              <a:gd name="connsiteX3" fmla="*/ 1434164 w 2425566"/>
              <a:gd name="connsiteY3" fmla="*/ 1299410 h 1838425"/>
              <a:gd name="connsiteX4" fmla="*/ 548640 w 2425566"/>
              <a:gd name="connsiteY4" fmla="*/ 1838425 h 1838425"/>
              <a:gd name="connsiteX5" fmla="*/ 0 w 2425566"/>
              <a:gd name="connsiteY5" fmla="*/ 1289785 h 1838425"/>
              <a:gd name="connsiteX6" fmla="*/ 192505 w 2425566"/>
              <a:gd name="connsiteY6" fmla="*/ 693019 h 1838425"/>
              <a:gd name="connsiteX7" fmla="*/ 1193533 w 2425566"/>
              <a:gd name="connsiteY7" fmla="*/ 0 h 1838425"/>
              <a:gd name="connsiteX0" fmla="*/ 1193533 w 2425566"/>
              <a:gd name="connsiteY0" fmla="*/ 0 h 1838425"/>
              <a:gd name="connsiteX1" fmla="*/ 1211505 w 2425566"/>
              <a:gd name="connsiteY1" fmla="*/ 6918 h 1838425"/>
              <a:gd name="connsiteX2" fmla="*/ 2213810 w 2425566"/>
              <a:gd name="connsiteY2" fmla="*/ 308008 h 1838425"/>
              <a:gd name="connsiteX3" fmla="*/ 2425566 w 2425566"/>
              <a:gd name="connsiteY3" fmla="*/ 1511166 h 1838425"/>
              <a:gd name="connsiteX4" fmla="*/ 1434164 w 2425566"/>
              <a:gd name="connsiteY4" fmla="*/ 1299410 h 1838425"/>
              <a:gd name="connsiteX5" fmla="*/ 548640 w 2425566"/>
              <a:gd name="connsiteY5" fmla="*/ 1838425 h 1838425"/>
              <a:gd name="connsiteX6" fmla="*/ 0 w 2425566"/>
              <a:gd name="connsiteY6" fmla="*/ 1289785 h 1838425"/>
              <a:gd name="connsiteX7" fmla="*/ 192505 w 2425566"/>
              <a:gd name="connsiteY7" fmla="*/ 693019 h 1838425"/>
              <a:gd name="connsiteX8" fmla="*/ 1193533 w 2425566"/>
              <a:gd name="connsiteY8" fmla="*/ 0 h 1838425"/>
              <a:gd name="connsiteX0" fmla="*/ 1193533 w 2425566"/>
              <a:gd name="connsiteY0" fmla="*/ 0 h 1838425"/>
              <a:gd name="connsiteX1" fmla="*/ 1211505 w 2425566"/>
              <a:gd name="connsiteY1" fmla="*/ 6918 h 1838425"/>
              <a:gd name="connsiteX2" fmla="*/ 2189997 w 2425566"/>
              <a:gd name="connsiteY2" fmla="*/ 310389 h 1838425"/>
              <a:gd name="connsiteX3" fmla="*/ 2425566 w 2425566"/>
              <a:gd name="connsiteY3" fmla="*/ 1511166 h 1838425"/>
              <a:gd name="connsiteX4" fmla="*/ 1434164 w 2425566"/>
              <a:gd name="connsiteY4" fmla="*/ 1299410 h 1838425"/>
              <a:gd name="connsiteX5" fmla="*/ 548640 w 2425566"/>
              <a:gd name="connsiteY5" fmla="*/ 1838425 h 1838425"/>
              <a:gd name="connsiteX6" fmla="*/ 0 w 2425566"/>
              <a:gd name="connsiteY6" fmla="*/ 1289785 h 1838425"/>
              <a:gd name="connsiteX7" fmla="*/ 192505 w 2425566"/>
              <a:gd name="connsiteY7" fmla="*/ 693019 h 1838425"/>
              <a:gd name="connsiteX8" fmla="*/ 1193533 w 2425566"/>
              <a:gd name="connsiteY8" fmla="*/ 0 h 1838425"/>
              <a:gd name="connsiteX0" fmla="*/ 1193533 w 2423185"/>
              <a:gd name="connsiteY0" fmla="*/ 0 h 1838425"/>
              <a:gd name="connsiteX1" fmla="*/ 1211505 w 2423185"/>
              <a:gd name="connsiteY1" fmla="*/ 6918 h 1838425"/>
              <a:gd name="connsiteX2" fmla="*/ 2189997 w 2423185"/>
              <a:gd name="connsiteY2" fmla="*/ 310389 h 1838425"/>
              <a:gd name="connsiteX3" fmla="*/ 2423185 w 2423185"/>
              <a:gd name="connsiteY3" fmla="*/ 1527835 h 1838425"/>
              <a:gd name="connsiteX4" fmla="*/ 1434164 w 2423185"/>
              <a:gd name="connsiteY4" fmla="*/ 1299410 h 1838425"/>
              <a:gd name="connsiteX5" fmla="*/ 548640 w 2423185"/>
              <a:gd name="connsiteY5" fmla="*/ 1838425 h 1838425"/>
              <a:gd name="connsiteX6" fmla="*/ 0 w 2423185"/>
              <a:gd name="connsiteY6" fmla="*/ 1289785 h 1838425"/>
              <a:gd name="connsiteX7" fmla="*/ 192505 w 2423185"/>
              <a:gd name="connsiteY7" fmla="*/ 693019 h 1838425"/>
              <a:gd name="connsiteX8" fmla="*/ 1193533 w 2423185"/>
              <a:gd name="connsiteY8" fmla="*/ 0 h 1838425"/>
              <a:gd name="connsiteX0" fmla="*/ 1193533 w 2423185"/>
              <a:gd name="connsiteY0" fmla="*/ 0 h 1838425"/>
              <a:gd name="connsiteX1" fmla="*/ 1211505 w 2423185"/>
              <a:gd name="connsiteY1" fmla="*/ 6918 h 1838425"/>
              <a:gd name="connsiteX2" fmla="*/ 2189997 w 2423185"/>
              <a:gd name="connsiteY2" fmla="*/ 310389 h 1838425"/>
              <a:gd name="connsiteX3" fmla="*/ 2423185 w 2423185"/>
              <a:gd name="connsiteY3" fmla="*/ 1527835 h 1838425"/>
              <a:gd name="connsiteX4" fmla="*/ 1434164 w 2423185"/>
              <a:gd name="connsiteY4" fmla="*/ 1299410 h 1838425"/>
              <a:gd name="connsiteX5" fmla="*/ 517684 w 2423185"/>
              <a:gd name="connsiteY5" fmla="*/ 1838425 h 1838425"/>
              <a:gd name="connsiteX6" fmla="*/ 0 w 2423185"/>
              <a:gd name="connsiteY6" fmla="*/ 1289785 h 1838425"/>
              <a:gd name="connsiteX7" fmla="*/ 192505 w 2423185"/>
              <a:gd name="connsiteY7" fmla="*/ 693019 h 1838425"/>
              <a:gd name="connsiteX8" fmla="*/ 1193533 w 2423185"/>
              <a:gd name="connsiteY8" fmla="*/ 0 h 1838425"/>
              <a:gd name="connsiteX0" fmla="*/ 1203058 w 2432710"/>
              <a:gd name="connsiteY0" fmla="*/ 0 h 1838425"/>
              <a:gd name="connsiteX1" fmla="*/ 1221030 w 2432710"/>
              <a:gd name="connsiteY1" fmla="*/ 6918 h 1838425"/>
              <a:gd name="connsiteX2" fmla="*/ 2199522 w 2432710"/>
              <a:gd name="connsiteY2" fmla="*/ 310389 h 1838425"/>
              <a:gd name="connsiteX3" fmla="*/ 2432710 w 2432710"/>
              <a:gd name="connsiteY3" fmla="*/ 1527835 h 1838425"/>
              <a:gd name="connsiteX4" fmla="*/ 1443689 w 2432710"/>
              <a:gd name="connsiteY4" fmla="*/ 1299410 h 1838425"/>
              <a:gd name="connsiteX5" fmla="*/ 527209 w 2432710"/>
              <a:gd name="connsiteY5" fmla="*/ 1838425 h 1838425"/>
              <a:gd name="connsiteX6" fmla="*/ 0 w 2432710"/>
              <a:gd name="connsiteY6" fmla="*/ 1304073 h 1838425"/>
              <a:gd name="connsiteX7" fmla="*/ 202030 w 2432710"/>
              <a:gd name="connsiteY7" fmla="*/ 693019 h 1838425"/>
              <a:gd name="connsiteX8" fmla="*/ 1203058 w 2432710"/>
              <a:gd name="connsiteY8" fmla="*/ 0 h 1838425"/>
              <a:gd name="connsiteX0" fmla="*/ 1203058 w 2432710"/>
              <a:gd name="connsiteY0" fmla="*/ 0 h 1838425"/>
              <a:gd name="connsiteX1" fmla="*/ 1221030 w 2432710"/>
              <a:gd name="connsiteY1" fmla="*/ 6918 h 1838425"/>
              <a:gd name="connsiteX2" fmla="*/ 2199522 w 2432710"/>
              <a:gd name="connsiteY2" fmla="*/ 310389 h 1838425"/>
              <a:gd name="connsiteX3" fmla="*/ 2432710 w 2432710"/>
              <a:gd name="connsiteY3" fmla="*/ 1527835 h 1838425"/>
              <a:gd name="connsiteX4" fmla="*/ 1443689 w 2432710"/>
              <a:gd name="connsiteY4" fmla="*/ 1299410 h 1838425"/>
              <a:gd name="connsiteX5" fmla="*/ 527209 w 2432710"/>
              <a:gd name="connsiteY5" fmla="*/ 1838425 h 1838425"/>
              <a:gd name="connsiteX6" fmla="*/ 0 w 2432710"/>
              <a:gd name="connsiteY6" fmla="*/ 1304073 h 1838425"/>
              <a:gd name="connsiteX7" fmla="*/ 223461 w 2432710"/>
              <a:gd name="connsiteY7" fmla="*/ 688257 h 1838425"/>
              <a:gd name="connsiteX8" fmla="*/ 1203058 w 2432710"/>
              <a:gd name="connsiteY8" fmla="*/ 0 h 183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710" h="1838425">
                <a:moveTo>
                  <a:pt x="1203058" y="0"/>
                </a:moveTo>
                <a:cubicBezTo>
                  <a:pt x="1205874" y="2306"/>
                  <a:pt x="1218214" y="4612"/>
                  <a:pt x="1221030" y="6918"/>
                </a:cubicBezTo>
                <a:lnTo>
                  <a:pt x="2199522" y="310389"/>
                </a:lnTo>
                <a:lnTo>
                  <a:pt x="2432710" y="1527835"/>
                </a:lnTo>
                <a:lnTo>
                  <a:pt x="1443689" y="1299410"/>
                </a:lnTo>
                <a:lnTo>
                  <a:pt x="527209" y="1838425"/>
                </a:lnTo>
                <a:lnTo>
                  <a:pt x="0" y="1304073"/>
                </a:lnTo>
                <a:lnTo>
                  <a:pt x="223461" y="688257"/>
                </a:lnTo>
                <a:lnTo>
                  <a:pt x="1203058" y="0"/>
                </a:lnTo>
                <a:close/>
              </a:path>
            </a:pathLst>
          </a:custGeom>
          <a:pattFill prst="wdUpDiag">
            <a:fgClr>
              <a:srgbClr val="00B050"/>
            </a:fgClr>
            <a:bgClr>
              <a:schemeClr val="tx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6" name="Freeform 25"/>
          <p:cNvSpPr/>
          <p:nvPr/>
        </p:nvSpPr>
        <p:spPr bwMode="auto">
          <a:xfrm>
            <a:off x="4460895" y="2999183"/>
            <a:ext cx="995360" cy="1314451"/>
          </a:xfrm>
          <a:custGeom>
            <a:avLst/>
            <a:gdLst>
              <a:gd name="connsiteX0" fmla="*/ 221456 w 528637"/>
              <a:gd name="connsiteY0" fmla="*/ 0 h 1145382"/>
              <a:gd name="connsiteX1" fmla="*/ 0 w 528637"/>
              <a:gd name="connsiteY1" fmla="*/ 609600 h 1145382"/>
              <a:gd name="connsiteX2" fmla="*/ 528637 w 528637"/>
              <a:gd name="connsiteY2" fmla="*/ 1145382 h 1145382"/>
              <a:gd name="connsiteX3" fmla="*/ 221456 w 528637"/>
              <a:gd name="connsiteY3" fmla="*/ 0 h 1145382"/>
              <a:gd name="connsiteX0" fmla="*/ 1219199 w 1219199"/>
              <a:gd name="connsiteY0" fmla="*/ 0 h 1833563"/>
              <a:gd name="connsiteX1" fmla="*/ 0 w 1219199"/>
              <a:gd name="connsiteY1" fmla="*/ 1297781 h 1833563"/>
              <a:gd name="connsiteX2" fmla="*/ 528637 w 1219199"/>
              <a:gd name="connsiteY2" fmla="*/ 1833563 h 1833563"/>
              <a:gd name="connsiteX3" fmla="*/ 1219199 w 1219199"/>
              <a:gd name="connsiteY3" fmla="*/ 0 h 1833563"/>
              <a:gd name="connsiteX0" fmla="*/ 995362 w 995362"/>
              <a:gd name="connsiteY0" fmla="*/ 0 h 1833563"/>
              <a:gd name="connsiteX1" fmla="*/ 0 w 995362"/>
              <a:gd name="connsiteY1" fmla="*/ 690562 h 1833563"/>
              <a:gd name="connsiteX2" fmla="*/ 304800 w 995362"/>
              <a:gd name="connsiteY2" fmla="*/ 1833563 h 1833563"/>
              <a:gd name="connsiteX3" fmla="*/ 995362 w 995362"/>
              <a:gd name="connsiteY3" fmla="*/ 0 h 1833563"/>
              <a:gd name="connsiteX0" fmla="*/ 1000124 w 1000124"/>
              <a:gd name="connsiteY0" fmla="*/ 0 h 1833563"/>
              <a:gd name="connsiteX1" fmla="*/ 0 w 1000124"/>
              <a:gd name="connsiteY1" fmla="*/ 697706 h 1833563"/>
              <a:gd name="connsiteX2" fmla="*/ 309562 w 1000124"/>
              <a:gd name="connsiteY2" fmla="*/ 1833563 h 1833563"/>
              <a:gd name="connsiteX3" fmla="*/ 1000124 w 1000124"/>
              <a:gd name="connsiteY3" fmla="*/ 0 h 1833563"/>
              <a:gd name="connsiteX0" fmla="*/ 1000124 w 1000124"/>
              <a:gd name="connsiteY0" fmla="*/ 0 h 1685926"/>
              <a:gd name="connsiteX1" fmla="*/ 0 w 1000124"/>
              <a:gd name="connsiteY1" fmla="*/ 697706 h 1685926"/>
              <a:gd name="connsiteX2" fmla="*/ 157162 w 1000124"/>
              <a:gd name="connsiteY2" fmla="*/ 1685926 h 1685926"/>
              <a:gd name="connsiteX3" fmla="*/ 1000124 w 1000124"/>
              <a:gd name="connsiteY3" fmla="*/ 0 h 1685926"/>
              <a:gd name="connsiteX0" fmla="*/ 1064417 w 1064417"/>
              <a:gd name="connsiteY0" fmla="*/ 459581 h 988220"/>
              <a:gd name="connsiteX1" fmla="*/ 0 w 1064417"/>
              <a:gd name="connsiteY1" fmla="*/ 0 h 988220"/>
              <a:gd name="connsiteX2" fmla="*/ 157162 w 1064417"/>
              <a:gd name="connsiteY2" fmla="*/ 988220 h 988220"/>
              <a:gd name="connsiteX3" fmla="*/ 1064417 w 1064417"/>
              <a:gd name="connsiteY3" fmla="*/ 459581 h 988220"/>
              <a:gd name="connsiteX0" fmla="*/ 907255 w 907255"/>
              <a:gd name="connsiteY0" fmla="*/ 1312069 h 1840708"/>
              <a:gd name="connsiteX1" fmla="*/ 688182 w 907255"/>
              <a:gd name="connsiteY1" fmla="*/ 0 h 1840708"/>
              <a:gd name="connsiteX2" fmla="*/ 0 w 907255"/>
              <a:gd name="connsiteY2" fmla="*/ 1840708 h 1840708"/>
              <a:gd name="connsiteX3" fmla="*/ 907255 w 907255"/>
              <a:gd name="connsiteY3" fmla="*/ 1312069 h 1840708"/>
              <a:gd name="connsiteX0" fmla="*/ 1269205 w 1269205"/>
              <a:gd name="connsiteY0" fmla="*/ 547688 h 1840708"/>
              <a:gd name="connsiteX1" fmla="*/ 688182 w 1269205"/>
              <a:gd name="connsiteY1" fmla="*/ 0 h 1840708"/>
              <a:gd name="connsiteX2" fmla="*/ 0 w 1269205"/>
              <a:gd name="connsiteY2" fmla="*/ 1840708 h 1840708"/>
              <a:gd name="connsiteX3" fmla="*/ 1269205 w 1269205"/>
              <a:gd name="connsiteY3" fmla="*/ 547688 h 1840708"/>
              <a:gd name="connsiteX0" fmla="*/ 778667 w 778667"/>
              <a:gd name="connsiteY0" fmla="*/ 547688 h 1557339"/>
              <a:gd name="connsiteX1" fmla="*/ 197644 w 778667"/>
              <a:gd name="connsiteY1" fmla="*/ 0 h 1557339"/>
              <a:gd name="connsiteX2" fmla="*/ 0 w 778667"/>
              <a:gd name="connsiteY2" fmla="*/ 1557339 h 1557339"/>
              <a:gd name="connsiteX3" fmla="*/ 778667 w 778667"/>
              <a:gd name="connsiteY3" fmla="*/ 547688 h 1557339"/>
              <a:gd name="connsiteX0" fmla="*/ 995360 w 995360"/>
              <a:gd name="connsiteY0" fmla="*/ 304800 h 1314451"/>
              <a:gd name="connsiteX1" fmla="*/ 0 w 995360"/>
              <a:gd name="connsiteY1" fmla="*/ 0 h 1314451"/>
              <a:gd name="connsiteX2" fmla="*/ 216693 w 995360"/>
              <a:gd name="connsiteY2" fmla="*/ 1314451 h 1314451"/>
              <a:gd name="connsiteX3" fmla="*/ 995360 w 995360"/>
              <a:gd name="connsiteY3" fmla="*/ 304800 h 1314451"/>
            </a:gdLst>
            <a:ahLst/>
            <a:cxnLst>
              <a:cxn ang="0">
                <a:pos x="connsiteX0" y="connsiteY0"/>
              </a:cxn>
              <a:cxn ang="0">
                <a:pos x="connsiteX1" y="connsiteY1"/>
              </a:cxn>
              <a:cxn ang="0">
                <a:pos x="connsiteX2" y="connsiteY2"/>
              </a:cxn>
              <a:cxn ang="0">
                <a:pos x="connsiteX3" y="connsiteY3"/>
              </a:cxn>
            </a:cxnLst>
            <a:rect l="l" t="t" r="r" b="b"/>
            <a:pathLst>
              <a:path w="995360" h="1314451">
                <a:moveTo>
                  <a:pt x="995360" y="304800"/>
                </a:moveTo>
                <a:lnTo>
                  <a:pt x="0" y="0"/>
                </a:lnTo>
                <a:lnTo>
                  <a:pt x="216693" y="1314451"/>
                </a:lnTo>
                <a:lnTo>
                  <a:pt x="995360" y="304800"/>
                </a:lnTo>
                <a:close/>
              </a:path>
            </a:pathLst>
          </a:custGeom>
          <a:solidFill>
            <a:srgbClr val="FFFF00"/>
          </a:solidFill>
          <a:ln w="12700"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4" name="Freeform 23"/>
          <p:cNvSpPr/>
          <p:nvPr/>
        </p:nvSpPr>
        <p:spPr bwMode="auto">
          <a:xfrm>
            <a:off x="3774283" y="2986085"/>
            <a:ext cx="907255" cy="1840708"/>
          </a:xfrm>
          <a:custGeom>
            <a:avLst/>
            <a:gdLst>
              <a:gd name="connsiteX0" fmla="*/ 221456 w 528637"/>
              <a:gd name="connsiteY0" fmla="*/ 0 h 1145382"/>
              <a:gd name="connsiteX1" fmla="*/ 0 w 528637"/>
              <a:gd name="connsiteY1" fmla="*/ 609600 h 1145382"/>
              <a:gd name="connsiteX2" fmla="*/ 528637 w 528637"/>
              <a:gd name="connsiteY2" fmla="*/ 1145382 h 1145382"/>
              <a:gd name="connsiteX3" fmla="*/ 221456 w 528637"/>
              <a:gd name="connsiteY3" fmla="*/ 0 h 1145382"/>
              <a:gd name="connsiteX0" fmla="*/ 1219199 w 1219199"/>
              <a:gd name="connsiteY0" fmla="*/ 0 h 1833563"/>
              <a:gd name="connsiteX1" fmla="*/ 0 w 1219199"/>
              <a:gd name="connsiteY1" fmla="*/ 1297781 h 1833563"/>
              <a:gd name="connsiteX2" fmla="*/ 528637 w 1219199"/>
              <a:gd name="connsiteY2" fmla="*/ 1833563 h 1833563"/>
              <a:gd name="connsiteX3" fmla="*/ 1219199 w 1219199"/>
              <a:gd name="connsiteY3" fmla="*/ 0 h 1833563"/>
              <a:gd name="connsiteX0" fmla="*/ 995362 w 995362"/>
              <a:gd name="connsiteY0" fmla="*/ 0 h 1833563"/>
              <a:gd name="connsiteX1" fmla="*/ 0 w 995362"/>
              <a:gd name="connsiteY1" fmla="*/ 690562 h 1833563"/>
              <a:gd name="connsiteX2" fmla="*/ 304800 w 995362"/>
              <a:gd name="connsiteY2" fmla="*/ 1833563 h 1833563"/>
              <a:gd name="connsiteX3" fmla="*/ 995362 w 995362"/>
              <a:gd name="connsiteY3" fmla="*/ 0 h 1833563"/>
              <a:gd name="connsiteX0" fmla="*/ 1000124 w 1000124"/>
              <a:gd name="connsiteY0" fmla="*/ 0 h 1833563"/>
              <a:gd name="connsiteX1" fmla="*/ 0 w 1000124"/>
              <a:gd name="connsiteY1" fmla="*/ 697706 h 1833563"/>
              <a:gd name="connsiteX2" fmla="*/ 309562 w 1000124"/>
              <a:gd name="connsiteY2" fmla="*/ 1833563 h 1833563"/>
              <a:gd name="connsiteX3" fmla="*/ 1000124 w 1000124"/>
              <a:gd name="connsiteY3" fmla="*/ 0 h 1833563"/>
              <a:gd name="connsiteX0" fmla="*/ 1000124 w 1000124"/>
              <a:gd name="connsiteY0" fmla="*/ 0 h 1685926"/>
              <a:gd name="connsiteX1" fmla="*/ 0 w 1000124"/>
              <a:gd name="connsiteY1" fmla="*/ 697706 h 1685926"/>
              <a:gd name="connsiteX2" fmla="*/ 157162 w 1000124"/>
              <a:gd name="connsiteY2" fmla="*/ 1685926 h 1685926"/>
              <a:gd name="connsiteX3" fmla="*/ 1000124 w 1000124"/>
              <a:gd name="connsiteY3" fmla="*/ 0 h 1685926"/>
              <a:gd name="connsiteX0" fmla="*/ 1064417 w 1064417"/>
              <a:gd name="connsiteY0" fmla="*/ 459581 h 988220"/>
              <a:gd name="connsiteX1" fmla="*/ 0 w 1064417"/>
              <a:gd name="connsiteY1" fmla="*/ 0 h 988220"/>
              <a:gd name="connsiteX2" fmla="*/ 157162 w 1064417"/>
              <a:gd name="connsiteY2" fmla="*/ 988220 h 988220"/>
              <a:gd name="connsiteX3" fmla="*/ 1064417 w 1064417"/>
              <a:gd name="connsiteY3" fmla="*/ 459581 h 988220"/>
              <a:gd name="connsiteX0" fmla="*/ 907255 w 907255"/>
              <a:gd name="connsiteY0" fmla="*/ 1312069 h 1840708"/>
              <a:gd name="connsiteX1" fmla="*/ 688182 w 907255"/>
              <a:gd name="connsiteY1" fmla="*/ 0 h 1840708"/>
              <a:gd name="connsiteX2" fmla="*/ 0 w 907255"/>
              <a:gd name="connsiteY2" fmla="*/ 1840708 h 1840708"/>
              <a:gd name="connsiteX3" fmla="*/ 907255 w 907255"/>
              <a:gd name="connsiteY3" fmla="*/ 1312069 h 1840708"/>
            </a:gdLst>
            <a:ahLst/>
            <a:cxnLst>
              <a:cxn ang="0">
                <a:pos x="connsiteX0" y="connsiteY0"/>
              </a:cxn>
              <a:cxn ang="0">
                <a:pos x="connsiteX1" y="connsiteY1"/>
              </a:cxn>
              <a:cxn ang="0">
                <a:pos x="connsiteX2" y="connsiteY2"/>
              </a:cxn>
              <a:cxn ang="0">
                <a:pos x="connsiteX3" y="connsiteY3"/>
              </a:cxn>
            </a:cxnLst>
            <a:rect l="l" t="t" r="r" b="b"/>
            <a:pathLst>
              <a:path w="907255" h="1840708">
                <a:moveTo>
                  <a:pt x="907255" y="1312069"/>
                </a:moveTo>
                <a:lnTo>
                  <a:pt x="688182" y="0"/>
                </a:lnTo>
                <a:lnTo>
                  <a:pt x="0" y="1840708"/>
                </a:lnTo>
                <a:lnTo>
                  <a:pt x="907255" y="1312069"/>
                </a:lnTo>
                <a:close/>
              </a:path>
            </a:pathLst>
          </a:custGeom>
          <a:solidFill>
            <a:srgbClr val="FFFF00"/>
          </a:solidFill>
          <a:ln w="12700"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3" name="Freeform 22"/>
          <p:cNvSpPr/>
          <p:nvPr/>
        </p:nvSpPr>
        <p:spPr bwMode="auto">
          <a:xfrm>
            <a:off x="3464721" y="2988467"/>
            <a:ext cx="1000124" cy="1833563"/>
          </a:xfrm>
          <a:custGeom>
            <a:avLst/>
            <a:gdLst>
              <a:gd name="connsiteX0" fmla="*/ 221456 w 528637"/>
              <a:gd name="connsiteY0" fmla="*/ 0 h 1145382"/>
              <a:gd name="connsiteX1" fmla="*/ 0 w 528637"/>
              <a:gd name="connsiteY1" fmla="*/ 609600 h 1145382"/>
              <a:gd name="connsiteX2" fmla="*/ 528637 w 528637"/>
              <a:gd name="connsiteY2" fmla="*/ 1145382 h 1145382"/>
              <a:gd name="connsiteX3" fmla="*/ 221456 w 528637"/>
              <a:gd name="connsiteY3" fmla="*/ 0 h 1145382"/>
              <a:gd name="connsiteX0" fmla="*/ 1219199 w 1219199"/>
              <a:gd name="connsiteY0" fmla="*/ 0 h 1833563"/>
              <a:gd name="connsiteX1" fmla="*/ 0 w 1219199"/>
              <a:gd name="connsiteY1" fmla="*/ 1297781 h 1833563"/>
              <a:gd name="connsiteX2" fmla="*/ 528637 w 1219199"/>
              <a:gd name="connsiteY2" fmla="*/ 1833563 h 1833563"/>
              <a:gd name="connsiteX3" fmla="*/ 1219199 w 1219199"/>
              <a:gd name="connsiteY3" fmla="*/ 0 h 1833563"/>
              <a:gd name="connsiteX0" fmla="*/ 995362 w 995362"/>
              <a:gd name="connsiteY0" fmla="*/ 0 h 1833563"/>
              <a:gd name="connsiteX1" fmla="*/ 0 w 995362"/>
              <a:gd name="connsiteY1" fmla="*/ 690562 h 1833563"/>
              <a:gd name="connsiteX2" fmla="*/ 304800 w 995362"/>
              <a:gd name="connsiteY2" fmla="*/ 1833563 h 1833563"/>
              <a:gd name="connsiteX3" fmla="*/ 995362 w 995362"/>
              <a:gd name="connsiteY3" fmla="*/ 0 h 1833563"/>
              <a:gd name="connsiteX0" fmla="*/ 1000124 w 1000124"/>
              <a:gd name="connsiteY0" fmla="*/ 0 h 1833563"/>
              <a:gd name="connsiteX1" fmla="*/ 0 w 1000124"/>
              <a:gd name="connsiteY1" fmla="*/ 697706 h 1833563"/>
              <a:gd name="connsiteX2" fmla="*/ 309562 w 1000124"/>
              <a:gd name="connsiteY2" fmla="*/ 1833563 h 1833563"/>
              <a:gd name="connsiteX3" fmla="*/ 1000124 w 1000124"/>
              <a:gd name="connsiteY3" fmla="*/ 0 h 1833563"/>
            </a:gdLst>
            <a:ahLst/>
            <a:cxnLst>
              <a:cxn ang="0">
                <a:pos x="connsiteX0" y="connsiteY0"/>
              </a:cxn>
              <a:cxn ang="0">
                <a:pos x="connsiteX1" y="connsiteY1"/>
              </a:cxn>
              <a:cxn ang="0">
                <a:pos x="connsiteX2" y="connsiteY2"/>
              </a:cxn>
              <a:cxn ang="0">
                <a:pos x="connsiteX3" y="connsiteY3"/>
              </a:cxn>
            </a:cxnLst>
            <a:rect l="l" t="t" r="r" b="b"/>
            <a:pathLst>
              <a:path w="1000124" h="1833563">
                <a:moveTo>
                  <a:pt x="1000124" y="0"/>
                </a:moveTo>
                <a:lnTo>
                  <a:pt x="0" y="697706"/>
                </a:lnTo>
                <a:lnTo>
                  <a:pt x="309562" y="1833563"/>
                </a:lnTo>
                <a:lnTo>
                  <a:pt x="1000124" y="0"/>
                </a:lnTo>
                <a:close/>
              </a:path>
            </a:pathLst>
          </a:custGeom>
          <a:solidFill>
            <a:srgbClr val="FFFF00"/>
          </a:solidFill>
          <a:ln w="12700"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 name="Freeform 2"/>
          <p:cNvSpPr/>
          <p:nvPr/>
        </p:nvSpPr>
        <p:spPr bwMode="auto">
          <a:xfrm>
            <a:off x="3243263" y="3679031"/>
            <a:ext cx="528637" cy="1145382"/>
          </a:xfrm>
          <a:custGeom>
            <a:avLst/>
            <a:gdLst>
              <a:gd name="connsiteX0" fmla="*/ 221456 w 528637"/>
              <a:gd name="connsiteY0" fmla="*/ 0 h 1145382"/>
              <a:gd name="connsiteX1" fmla="*/ 0 w 528637"/>
              <a:gd name="connsiteY1" fmla="*/ 609600 h 1145382"/>
              <a:gd name="connsiteX2" fmla="*/ 528637 w 528637"/>
              <a:gd name="connsiteY2" fmla="*/ 1145382 h 1145382"/>
              <a:gd name="connsiteX3" fmla="*/ 221456 w 528637"/>
              <a:gd name="connsiteY3" fmla="*/ 0 h 1145382"/>
            </a:gdLst>
            <a:ahLst/>
            <a:cxnLst>
              <a:cxn ang="0">
                <a:pos x="connsiteX0" y="connsiteY0"/>
              </a:cxn>
              <a:cxn ang="0">
                <a:pos x="connsiteX1" y="connsiteY1"/>
              </a:cxn>
              <a:cxn ang="0">
                <a:pos x="connsiteX2" y="connsiteY2"/>
              </a:cxn>
              <a:cxn ang="0">
                <a:pos x="connsiteX3" y="connsiteY3"/>
              </a:cxn>
            </a:cxnLst>
            <a:rect l="l" t="t" r="r" b="b"/>
            <a:pathLst>
              <a:path w="528637" h="1145382">
                <a:moveTo>
                  <a:pt x="221456" y="0"/>
                </a:moveTo>
                <a:lnTo>
                  <a:pt x="0" y="609600"/>
                </a:lnTo>
                <a:lnTo>
                  <a:pt x="528637" y="1145382"/>
                </a:lnTo>
                <a:lnTo>
                  <a:pt x="221456" y="0"/>
                </a:lnTo>
                <a:close/>
              </a:path>
            </a:pathLst>
          </a:custGeom>
          <a:solidFill>
            <a:srgbClr val="FFFF00"/>
          </a:solidFill>
          <a:ln w="12700"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314" name="Title 1"/>
          <p:cNvSpPr>
            <a:spLocks noGrp="1"/>
          </p:cNvSpPr>
          <p:nvPr>
            <p:ph type="title"/>
          </p:nvPr>
        </p:nvSpPr>
        <p:spPr/>
        <p:txBody>
          <a:bodyPr/>
          <a:lstStyle/>
          <a:p>
            <a:pPr eaLnBrk="1" hangingPunct="1"/>
            <a:r>
              <a:rPr lang="en-US" sz="3200" dirty="0" smtClean="0">
                <a:ea typeface="ヒラギノ角ゴ Pro W3" pitchFamily="48" charset="-128"/>
                <a:cs typeface="ヒラギノ角ゴ Pro W3" pitchFamily="48" charset="-128"/>
              </a:rPr>
              <a:t>The Polygon Triangulation Problem</a:t>
            </a:r>
          </a:p>
        </p:txBody>
      </p:sp>
      <p:cxnSp>
        <p:nvCxnSpPr>
          <p:cNvPr id="9" name="Straight Connector 8"/>
          <p:cNvCxnSpPr/>
          <p:nvPr/>
        </p:nvCxnSpPr>
        <p:spPr bwMode="auto">
          <a:xfrm>
            <a:off x="3565256" y="3688101"/>
            <a:ext cx="914400" cy="91440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61" name="Group 60"/>
          <p:cNvGrpSpPr/>
          <p:nvPr/>
        </p:nvGrpSpPr>
        <p:grpSpPr>
          <a:xfrm>
            <a:off x="3238799" y="2998090"/>
            <a:ext cx="2438400" cy="1828800"/>
            <a:chOff x="3048000" y="2038350"/>
            <a:chExt cx="2438400" cy="1828800"/>
          </a:xfrm>
        </p:grpSpPr>
        <p:cxnSp>
          <p:nvCxnSpPr>
            <p:cNvPr id="25" name="Straight Connector 24"/>
            <p:cNvCxnSpPr/>
            <p:nvPr/>
          </p:nvCxnSpPr>
          <p:spPr bwMode="auto">
            <a:xfrm flipV="1">
              <a:off x="3048000" y="2724150"/>
              <a:ext cx="228600" cy="6096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28" name="Straight Connector 27"/>
            <p:cNvCxnSpPr/>
            <p:nvPr/>
          </p:nvCxnSpPr>
          <p:spPr bwMode="auto">
            <a:xfrm flipV="1">
              <a:off x="3276600" y="2038351"/>
              <a:ext cx="990600" cy="685799"/>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33" name="Straight Connector 32"/>
            <p:cNvCxnSpPr/>
            <p:nvPr/>
          </p:nvCxnSpPr>
          <p:spPr bwMode="auto">
            <a:xfrm>
              <a:off x="4267200" y="2038350"/>
              <a:ext cx="990600" cy="3048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36" name="Straight Connector 35"/>
            <p:cNvCxnSpPr/>
            <p:nvPr/>
          </p:nvCxnSpPr>
          <p:spPr bwMode="auto">
            <a:xfrm>
              <a:off x="5257800" y="2343150"/>
              <a:ext cx="228600" cy="12192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39" name="Straight Connector 38"/>
            <p:cNvCxnSpPr/>
            <p:nvPr/>
          </p:nvCxnSpPr>
          <p:spPr bwMode="auto">
            <a:xfrm flipH="1">
              <a:off x="3581402" y="3333750"/>
              <a:ext cx="914398" cy="5334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42" name="Straight Connector 41"/>
            <p:cNvCxnSpPr/>
            <p:nvPr/>
          </p:nvCxnSpPr>
          <p:spPr bwMode="auto">
            <a:xfrm>
              <a:off x="3048000" y="3333750"/>
              <a:ext cx="533400" cy="5334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56" name="Straight Connector 55"/>
            <p:cNvCxnSpPr/>
            <p:nvPr/>
          </p:nvCxnSpPr>
          <p:spPr bwMode="auto">
            <a:xfrm flipH="1" flipV="1">
              <a:off x="4495802" y="3333752"/>
              <a:ext cx="990598" cy="228598"/>
            </a:xfrm>
            <a:prstGeom prst="line">
              <a:avLst/>
            </a:prstGeom>
            <a:solidFill>
              <a:schemeClr val="accent1"/>
            </a:solidFill>
            <a:ln w="19050" cap="flat" cmpd="sng" algn="ctr">
              <a:solidFill>
                <a:schemeClr val="bg1"/>
              </a:solidFill>
              <a:prstDash val="solid"/>
              <a:round/>
              <a:headEnd type="none" w="med" len="med"/>
              <a:tailEnd type="none" w="med" len="med"/>
            </a:ln>
            <a:effectLst/>
          </p:spPr>
        </p:cxnSp>
      </p:grpSp>
      <p:sp>
        <p:nvSpPr>
          <p:cNvPr id="21" name="Content Placeholder 2"/>
          <p:cNvSpPr>
            <a:spLocks noGrp="1"/>
          </p:cNvSpPr>
          <p:nvPr>
            <p:ph sz="quarter" idx="10"/>
          </p:nvPr>
        </p:nvSpPr>
        <p:spPr>
          <a:xfrm>
            <a:off x="533400" y="1504950"/>
            <a:ext cx="8077200" cy="1066800"/>
          </a:xfrm>
        </p:spPr>
        <p:txBody>
          <a:bodyPr/>
          <a:lstStyle/>
          <a:p>
            <a:pPr eaLnBrk="1" hangingPunct="1"/>
            <a:r>
              <a:rPr lang="en-US" sz="2400" dirty="0" smtClean="0">
                <a:ea typeface="ヒラギノ角ゴ Pro W3" pitchFamily="48" charset="-128"/>
                <a:cs typeface="ヒラギノ角ゴ Pro W3" pitchFamily="48" charset="-128"/>
              </a:rPr>
              <a:t>Intuitive approach: ear-clipping</a:t>
            </a:r>
          </a:p>
          <a:p>
            <a:pPr eaLnBrk="1" hangingPunct="1"/>
            <a:r>
              <a:rPr lang="en-US" sz="2400" dirty="0" smtClean="0">
                <a:ea typeface="ヒラギノ角ゴ Pro W3" pitchFamily="48" charset="-128"/>
                <a:cs typeface="ヒラギノ角ゴ Pro W3" pitchFamily="48" charset="-128"/>
              </a:rPr>
              <a:t>Fast approach: monotone decomposition</a:t>
            </a:r>
          </a:p>
          <a:p>
            <a:pPr eaLnBrk="1" hangingPunct="1"/>
            <a:r>
              <a:rPr lang="en-US" sz="2400" dirty="0" smtClean="0">
                <a:ea typeface="ヒラギノ角ゴ Pro W3" pitchFamily="48" charset="-128"/>
                <a:cs typeface="ヒラギノ角ゴ Pro W3" pitchFamily="48" charset="-128"/>
              </a:rPr>
              <a:t>Both involve chopping triangles off</a:t>
            </a:r>
            <a:r>
              <a:rPr lang="en-US" sz="2400" dirty="0">
                <a:ea typeface="ヒラギノ角ゴ Pro W3" pitchFamily="48" charset="-128"/>
                <a:cs typeface="ヒラギノ角ゴ Pro W3" pitchFamily="48" charset="-128"/>
              </a:rPr>
              <a:t> </a:t>
            </a:r>
            <a:r>
              <a:rPr lang="en-US" sz="2400" dirty="0" smtClean="0">
                <a:ea typeface="ヒラギノ角ゴ Pro W3" pitchFamily="48" charset="-128"/>
                <a:cs typeface="ヒラギノ角ゴ Pro W3" pitchFamily="48" charset="-128"/>
              </a:rPr>
              <a:t>in a sequence</a:t>
            </a:r>
          </a:p>
        </p:txBody>
      </p:sp>
      <p:grpSp>
        <p:nvGrpSpPr>
          <p:cNvPr id="2" name="Group 1"/>
          <p:cNvGrpSpPr/>
          <p:nvPr/>
        </p:nvGrpSpPr>
        <p:grpSpPr>
          <a:xfrm>
            <a:off x="3200400" y="2952750"/>
            <a:ext cx="2514600" cy="1905000"/>
            <a:chOff x="3009601" y="2643087"/>
            <a:chExt cx="2514600" cy="1905000"/>
          </a:xfrm>
        </p:grpSpPr>
        <p:grpSp>
          <p:nvGrpSpPr>
            <p:cNvPr id="46" name="Group 45"/>
            <p:cNvGrpSpPr/>
            <p:nvPr/>
          </p:nvGrpSpPr>
          <p:grpSpPr>
            <a:xfrm>
              <a:off x="3009601" y="2643087"/>
              <a:ext cx="2514600" cy="1905000"/>
              <a:chOff x="3124200" y="2114550"/>
              <a:chExt cx="2514600" cy="1905000"/>
            </a:xfrm>
          </p:grpSpPr>
          <p:sp>
            <p:nvSpPr>
              <p:cNvPr id="13" name="Oval 12"/>
              <p:cNvSpPr/>
              <p:nvPr/>
            </p:nvSpPr>
            <p:spPr bwMode="auto">
              <a:xfrm>
                <a:off x="3124200" y="34099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4" name="Oval 13"/>
              <p:cNvSpPr/>
              <p:nvPr/>
            </p:nvSpPr>
            <p:spPr bwMode="auto">
              <a:xfrm>
                <a:off x="3352800" y="28003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5" name="Oval 14"/>
              <p:cNvSpPr/>
              <p:nvPr/>
            </p:nvSpPr>
            <p:spPr bwMode="auto">
              <a:xfrm>
                <a:off x="4343400" y="21145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6" name="Oval 15"/>
              <p:cNvSpPr/>
              <p:nvPr/>
            </p:nvSpPr>
            <p:spPr bwMode="auto">
              <a:xfrm>
                <a:off x="5334000" y="24193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8" name="Oval 17"/>
              <p:cNvSpPr/>
              <p:nvPr/>
            </p:nvSpPr>
            <p:spPr bwMode="auto">
              <a:xfrm>
                <a:off x="5562600" y="36385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9" name="Oval 18"/>
              <p:cNvSpPr/>
              <p:nvPr/>
            </p:nvSpPr>
            <p:spPr bwMode="auto">
              <a:xfrm>
                <a:off x="3657600" y="39433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sp>
          <p:nvSpPr>
            <p:cNvPr id="5" name="Oval 4"/>
            <p:cNvSpPr/>
            <p:nvPr/>
          </p:nvSpPr>
          <p:spPr bwMode="auto">
            <a:xfrm>
              <a:off x="4449879" y="3952777"/>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grpSp>
        <p:nvGrpSpPr>
          <p:cNvPr id="30" name="Group 29"/>
          <p:cNvGrpSpPr/>
          <p:nvPr/>
        </p:nvGrpSpPr>
        <p:grpSpPr>
          <a:xfrm>
            <a:off x="2955588" y="2724150"/>
            <a:ext cx="2988012" cy="2362200"/>
            <a:chOff x="2955588" y="2724150"/>
            <a:chExt cx="2988012" cy="2362200"/>
          </a:xfrm>
        </p:grpSpPr>
        <p:sp>
          <p:nvSpPr>
            <p:cNvPr id="31" name="TextBox 30"/>
            <p:cNvSpPr txBox="1"/>
            <p:nvPr/>
          </p:nvSpPr>
          <p:spPr>
            <a:xfrm>
              <a:off x="2955588" y="4248150"/>
              <a:ext cx="312906" cy="307777"/>
            </a:xfrm>
            <a:prstGeom prst="rect">
              <a:avLst/>
            </a:prstGeom>
            <a:noFill/>
          </p:spPr>
          <p:txBody>
            <a:bodyPr wrap="none" rtlCol="0">
              <a:spAutoFit/>
            </a:bodyPr>
            <a:lstStyle/>
            <a:p>
              <a:r>
                <a:rPr lang="en-US" sz="1400" b="1" dirty="0" smtClean="0">
                  <a:solidFill>
                    <a:schemeClr val="bg1"/>
                  </a:solidFill>
                </a:rPr>
                <a:t>0</a:t>
              </a:r>
              <a:endParaRPr lang="en-US" sz="1400" b="1" dirty="0">
                <a:solidFill>
                  <a:schemeClr val="bg1"/>
                </a:solidFill>
              </a:endParaRPr>
            </a:p>
          </p:txBody>
        </p:sp>
        <p:sp>
          <p:nvSpPr>
            <p:cNvPr id="32" name="TextBox 31"/>
            <p:cNvSpPr txBox="1"/>
            <p:nvPr/>
          </p:nvSpPr>
          <p:spPr>
            <a:xfrm>
              <a:off x="3488988" y="4778573"/>
              <a:ext cx="312906" cy="307777"/>
            </a:xfrm>
            <a:prstGeom prst="rect">
              <a:avLst/>
            </a:prstGeom>
            <a:noFill/>
          </p:spPr>
          <p:txBody>
            <a:bodyPr wrap="none" rtlCol="0">
              <a:spAutoFit/>
            </a:bodyPr>
            <a:lstStyle/>
            <a:p>
              <a:r>
                <a:rPr lang="en-US" sz="1400" b="1" dirty="0" smtClean="0">
                  <a:solidFill>
                    <a:schemeClr val="bg1"/>
                  </a:solidFill>
                </a:rPr>
                <a:t>4</a:t>
              </a:r>
              <a:endParaRPr lang="en-US" sz="1400" b="1" dirty="0">
                <a:solidFill>
                  <a:schemeClr val="bg1"/>
                </a:solidFill>
              </a:endParaRPr>
            </a:p>
          </p:txBody>
        </p:sp>
        <p:sp>
          <p:nvSpPr>
            <p:cNvPr id="34" name="TextBox 33"/>
            <p:cNvSpPr txBox="1"/>
            <p:nvPr/>
          </p:nvSpPr>
          <p:spPr>
            <a:xfrm>
              <a:off x="4609686" y="4310222"/>
              <a:ext cx="312906" cy="307777"/>
            </a:xfrm>
            <a:prstGeom prst="rect">
              <a:avLst/>
            </a:prstGeom>
            <a:noFill/>
          </p:spPr>
          <p:txBody>
            <a:bodyPr wrap="none" rtlCol="0">
              <a:spAutoFit/>
            </a:bodyPr>
            <a:lstStyle/>
            <a:p>
              <a:r>
                <a:rPr lang="en-US" sz="1400" b="1" dirty="0" smtClean="0">
                  <a:solidFill>
                    <a:schemeClr val="bg1"/>
                  </a:solidFill>
                </a:rPr>
                <a:t>2</a:t>
              </a:r>
              <a:endParaRPr lang="en-US" sz="1400" b="1" dirty="0">
                <a:solidFill>
                  <a:schemeClr val="bg1"/>
                </a:solidFill>
              </a:endParaRPr>
            </a:p>
          </p:txBody>
        </p:sp>
        <p:sp>
          <p:nvSpPr>
            <p:cNvPr id="35" name="TextBox 34"/>
            <p:cNvSpPr txBox="1"/>
            <p:nvPr/>
          </p:nvSpPr>
          <p:spPr>
            <a:xfrm>
              <a:off x="5630694" y="4476750"/>
              <a:ext cx="312906" cy="307777"/>
            </a:xfrm>
            <a:prstGeom prst="rect">
              <a:avLst/>
            </a:prstGeom>
            <a:noFill/>
          </p:spPr>
          <p:txBody>
            <a:bodyPr wrap="none" rtlCol="0">
              <a:spAutoFit/>
            </a:bodyPr>
            <a:lstStyle/>
            <a:p>
              <a:r>
                <a:rPr lang="en-US" sz="1400" b="1" dirty="0" smtClean="0">
                  <a:solidFill>
                    <a:schemeClr val="bg1"/>
                  </a:solidFill>
                </a:rPr>
                <a:t>5</a:t>
              </a:r>
              <a:endParaRPr lang="en-US" sz="1400" b="1" dirty="0">
                <a:solidFill>
                  <a:schemeClr val="bg1"/>
                </a:solidFill>
              </a:endParaRPr>
            </a:p>
          </p:txBody>
        </p:sp>
        <p:sp>
          <p:nvSpPr>
            <p:cNvPr id="37" name="TextBox 36"/>
            <p:cNvSpPr txBox="1"/>
            <p:nvPr/>
          </p:nvSpPr>
          <p:spPr>
            <a:xfrm>
              <a:off x="5393988" y="3025973"/>
              <a:ext cx="312906" cy="307777"/>
            </a:xfrm>
            <a:prstGeom prst="rect">
              <a:avLst/>
            </a:prstGeom>
            <a:noFill/>
          </p:spPr>
          <p:txBody>
            <a:bodyPr wrap="none" rtlCol="0">
              <a:spAutoFit/>
            </a:bodyPr>
            <a:lstStyle/>
            <a:p>
              <a:r>
                <a:rPr lang="en-US" sz="1400" b="1" dirty="0" smtClean="0">
                  <a:solidFill>
                    <a:schemeClr val="bg1"/>
                  </a:solidFill>
                </a:rPr>
                <a:t>6</a:t>
              </a:r>
              <a:endParaRPr lang="en-US" sz="1400" b="1" dirty="0">
                <a:solidFill>
                  <a:schemeClr val="bg1"/>
                </a:solidFill>
              </a:endParaRPr>
            </a:p>
          </p:txBody>
        </p:sp>
        <p:sp>
          <p:nvSpPr>
            <p:cNvPr id="38" name="TextBox 37"/>
            <p:cNvSpPr txBox="1"/>
            <p:nvPr/>
          </p:nvSpPr>
          <p:spPr>
            <a:xfrm>
              <a:off x="4174788" y="2724150"/>
              <a:ext cx="312906" cy="307777"/>
            </a:xfrm>
            <a:prstGeom prst="rect">
              <a:avLst/>
            </a:prstGeom>
            <a:noFill/>
          </p:spPr>
          <p:txBody>
            <a:bodyPr wrap="none" rtlCol="0">
              <a:spAutoFit/>
            </a:bodyPr>
            <a:lstStyle/>
            <a:p>
              <a:r>
                <a:rPr lang="en-US" sz="1400" b="1" dirty="0" smtClean="0">
                  <a:solidFill>
                    <a:schemeClr val="bg1"/>
                  </a:solidFill>
                </a:rPr>
                <a:t>1</a:t>
              </a:r>
              <a:endParaRPr lang="en-US" sz="1400" b="1" dirty="0">
                <a:solidFill>
                  <a:schemeClr val="bg1"/>
                </a:solidFill>
              </a:endParaRPr>
            </a:p>
          </p:txBody>
        </p:sp>
        <p:sp>
          <p:nvSpPr>
            <p:cNvPr id="40" name="TextBox 39"/>
            <p:cNvSpPr txBox="1"/>
            <p:nvPr/>
          </p:nvSpPr>
          <p:spPr>
            <a:xfrm>
              <a:off x="3184188" y="3406973"/>
              <a:ext cx="312906" cy="307777"/>
            </a:xfrm>
            <a:prstGeom prst="rect">
              <a:avLst/>
            </a:prstGeom>
            <a:noFill/>
          </p:spPr>
          <p:txBody>
            <a:bodyPr wrap="none" rtlCol="0">
              <a:spAutoFit/>
            </a:bodyPr>
            <a:lstStyle/>
            <a:p>
              <a:r>
                <a:rPr lang="en-US" sz="1400" b="1" dirty="0" smtClean="0">
                  <a:solidFill>
                    <a:schemeClr val="bg1"/>
                  </a:solidFill>
                </a:rPr>
                <a:t>3</a:t>
              </a:r>
              <a:endParaRPr lang="en-US" sz="1400" b="1" dirty="0">
                <a:solidFill>
                  <a:schemeClr val="bg1"/>
                </a:solidFill>
              </a:endParaRPr>
            </a:p>
          </p:txBody>
        </p:sp>
      </p:grpSp>
      <p:sp>
        <p:nvSpPr>
          <p:cNvPr id="41" name="TextBox 40"/>
          <p:cNvSpPr txBox="1"/>
          <p:nvPr/>
        </p:nvSpPr>
        <p:spPr>
          <a:xfrm>
            <a:off x="228600" y="3323604"/>
            <a:ext cx="2619307" cy="646331"/>
          </a:xfrm>
          <a:prstGeom prst="rect">
            <a:avLst/>
          </a:prstGeom>
          <a:noFill/>
        </p:spPr>
        <p:txBody>
          <a:bodyPr wrap="none" rtlCol="0">
            <a:spAutoFit/>
          </a:bodyPr>
          <a:lstStyle/>
          <a:p>
            <a:r>
              <a:rPr lang="en-US" sz="1800" dirty="0" smtClean="0">
                <a:solidFill>
                  <a:schemeClr val="bg1"/>
                </a:solidFill>
              </a:rPr>
              <a:t>Number of Polygons:</a:t>
            </a:r>
          </a:p>
          <a:p>
            <a:pPr algn="ctr"/>
            <a:r>
              <a:rPr lang="en-US" sz="1800" dirty="0" smtClean="0">
                <a:solidFill>
                  <a:schemeClr val="bg1"/>
                </a:solidFill>
              </a:rPr>
              <a:t>5</a:t>
            </a:r>
          </a:p>
        </p:txBody>
      </p:sp>
      <p:graphicFrame>
        <p:nvGraphicFramePr>
          <p:cNvPr id="43" name="Table 42"/>
          <p:cNvGraphicFramePr>
            <a:graphicFrameLocks noGrp="1"/>
          </p:cNvGraphicFramePr>
          <p:nvPr>
            <p:extLst>
              <p:ext uri="{D42A27DB-BD31-4B8C-83A1-F6EECF244321}">
                <p14:modId xmlns:p14="http://schemas.microsoft.com/office/powerpoint/2010/main" val="1690379337"/>
              </p:ext>
            </p:extLst>
          </p:nvPr>
        </p:nvGraphicFramePr>
        <p:xfrm>
          <a:off x="6400800" y="2998269"/>
          <a:ext cx="1828800" cy="1828800"/>
        </p:xfrm>
        <a:graphic>
          <a:graphicData uri="http://schemas.openxmlformats.org/drawingml/2006/table">
            <a:tbl>
              <a:tblPr firstRow="1" bandRow="1">
                <a:tableStyleId>{8A107856-5554-42FB-B03E-39F5DBC370BA}</a:tableStyleId>
              </a:tblPr>
              <a:tblGrid>
                <a:gridCol w="1828800"/>
              </a:tblGrid>
              <a:tr h="133350">
                <a:tc>
                  <a:txBody>
                    <a:bodyPr/>
                    <a:lstStyle/>
                    <a:p>
                      <a:r>
                        <a:rPr lang="en-US" sz="1400" b="1" dirty="0" smtClean="0">
                          <a:solidFill>
                            <a:schemeClr val="bg1"/>
                          </a:solidFill>
                        </a:rPr>
                        <a:t>Polygon </a:t>
                      </a:r>
                      <a:r>
                        <a:rPr lang="en-US" sz="1400" b="1" baseline="0" dirty="0" smtClean="0">
                          <a:solidFill>
                            <a:schemeClr val="bg1"/>
                          </a:solidFill>
                        </a:rPr>
                        <a:t>Indices</a:t>
                      </a:r>
                      <a:endParaRPr lang="en-US" sz="1400" b="1" dirty="0">
                        <a:solidFill>
                          <a:schemeClr val="bg1"/>
                        </a:solidFill>
                      </a:endParaRPr>
                    </a:p>
                  </a:txBody>
                  <a:tcPr/>
                </a:tc>
              </a:tr>
              <a:tr h="133350">
                <a:tc>
                  <a:txBody>
                    <a:bodyPr/>
                    <a:lstStyle/>
                    <a:p>
                      <a:r>
                        <a:rPr lang="en-US" sz="1400" b="0" dirty="0" smtClean="0">
                          <a:solidFill>
                            <a:schemeClr val="bg1"/>
                          </a:solidFill>
                        </a:rPr>
                        <a:t>6,2,5</a:t>
                      </a:r>
                      <a:endParaRPr lang="en-US" sz="1400" b="0" dirty="0">
                        <a:solidFill>
                          <a:schemeClr val="bg1"/>
                        </a:solidFill>
                      </a:endParaRPr>
                    </a:p>
                  </a:txBody>
                  <a:tcPr/>
                </a:tc>
              </a:tr>
              <a:tr h="133350">
                <a:tc>
                  <a:txBody>
                    <a:bodyPr/>
                    <a:lstStyle/>
                    <a:p>
                      <a:r>
                        <a:rPr lang="en-US" sz="1400" dirty="0" smtClean="0">
                          <a:solidFill>
                            <a:schemeClr val="bg1"/>
                          </a:solidFill>
                        </a:rPr>
                        <a:t>0,4,3</a:t>
                      </a:r>
                      <a:endParaRPr lang="en-US" sz="1400" dirty="0">
                        <a:solidFill>
                          <a:schemeClr val="bg1"/>
                        </a:solidFill>
                      </a:endParaRPr>
                    </a:p>
                  </a:txBody>
                  <a:tcPr/>
                </a:tc>
              </a:tr>
              <a:tr h="133350">
                <a:tc>
                  <a:txBody>
                    <a:bodyPr/>
                    <a:lstStyle/>
                    <a:p>
                      <a:r>
                        <a:rPr lang="en-US" sz="1400" dirty="0" smtClean="0">
                          <a:solidFill>
                            <a:schemeClr val="bg1"/>
                          </a:solidFill>
                        </a:rPr>
                        <a:t>4,1,3</a:t>
                      </a:r>
                      <a:endParaRPr lang="en-US" sz="1400" dirty="0">
                        <a:solidFill>
                          <a:schemeClr val="bg1"/>
                        </a:solidFill>
                      </a:endParaRPr>
                    </a:p>
                  </a:txBody>
                  <a:tcPr/>
                </a:tc>
              </a:tr>
              <a:tr h="133350">
                <a:tc>
                  <a:txBody>
                    <a:bodyPr/>
                    <a:lstStyle/>
                    <a:p>
                      <a:r>
                        <a:rPr lang="en-US" sz="1400" dirty="0" smtClean="0">
                          <a:solidFill>
                            <a:schemeClr val="bg1"/>
                          </a:solidFill>
                        </a:rPr>
                        <a:t>4,2,1</a:t>
                      </a:r>
                      <a:endParaRPr lang="en-US" sz="1400" dirty="0">
                        <a:solidFill>
                          <a:schemeClr val="bg1"/>
                        </a:solidFill>
                      </a:endParaRPr>
                    </a:p>
                  </a:txBody>
                  <a:tcPr/>
                </a:tc>
              </a:tr>
              <a:tr h="133350">
                <a:tc>
                  <a:txBody>
                    <a:bodyPr/>
                    <a:lstStyle/>
                    <a:p>
                      <a:r>
                        <a:rPr lang="en-US" sz="1400" dirty="0" smtClean="0">
                          <a:solidFill>
                            <a:schemeClr val="bg1"/>
                          </a:solidFill>
                        </a:rPr>
                        <a:t>2,6,1</a:t>
                      </a:r>
                      <a:endParaRPr lang="en-US" sz="1400" dirty="0">
                        <a:solidFill>
                          <a:schemeClr val="bg1"/>
                        </a:solidFill>
                      </a:endParaRPr>
                    </a:p>
                  </a:txBody>
                  <a:tcPr/>
                </a:tc>
              </a:tr>
            </a:tbl>
          </a:graphicData>
        </a:graphic>
      </p:graphicFrame>
    </p:spTree>
    <p:extLst>
      <p:ext uri="{BB962C8B-B14F-4D97-AF65-F5344CB8AC3E}">
        <p14:creationId xmlns:p14="http://schemas.microsoft.com/office/powerpoint/2010/main" val="3709295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26"/>
          <p:cNvSpPr/>
          <p:nvPr/>
        </p:nvSpPr>
        <p:spPr bwMode="auto">
          <a:xfrm>
            <a:off x="4679971" y="3301603"/>
            <a:ext cx="992978" cy="1216818"/>
          </a:xfrm>
          <a:custGeom>
            <a:avLst/>
            <a:gdLst>
              <a:gd name="connsiteX0" fmla="*/ 221456 w 528637"/>
              <a:gd name="connsiteY0" fmla="*/ 0 h 1145382"/>
              <a:gd name="connsiteX1" fmla="*/ 0 w 528637"/>
              <a:gd name="connsiteY1" fmla="*/ 609600 h 1145382"/>
              <a:gd name="connsiteX2" fmla="*/ 528637 w 528637"/>
              <a:gd name="connsiteY2" fmla="*/ 1145382 h 1145382"/>
              <a:gd name="connsiteX3" fmla="*/ 221456 w 528637"/>
              <a:gd name="connsiteY3" fmla="*/ 0 h 1145382"/>
              <a:gd name="connsiteX0" fmla="*/ 1219199 w 1219199"/>
              <a:gd name="connsiteY0" fmla="*/ 0 h 1833563"/>
              <a:gd name="connsiteX1" fmla="*/ 0 w 1219199"/>
              <a:gd name="connsiteY1" fmla="*/ 1297781 h 1833563"/>
              <a:gd name="connsiteX2" fmla="*/ 528637 w 1219199"/>
              <a:gd name="connsiteY2" fmla="*/ 1833563 h 1833563"/>
              <a:gd name="connsiteX3" fmla="*/ 1219199 w 1219199"/>
              <a:gd name="connsiteY3" fmla="*/ 0 h 1833563"/>
              <a:gd name="connsiteX0" fmla="*/ 995362 w 995362"/>
              <a:gd name="connsiteY0" fmla="*/ 0 h 1833563"/>
              <a:gd name="connsiteX1" fmla="*/ 0 w 995362"/>
              <a:gd name="connsiteY1" fmla="*/ 690562 h 1833563"/>
              <a:gd name="connsiteX2" fmla="*/ 304800 w 995362"/>
              <a:gd name="connsiteY2" fmla="*/ 1833563 h 1833563"/>
              <a:gd name="connsiteX3" fmla="*/ 995362 w 995362"/>
              <a:gd name="connsiteY3" fmla="*/ 0 h 1833563"/>
              <a:gd name="connsiteX0" fmla="*/ 1000124 w 1000124"/>
              <a:gd name="connsiteY0" fmla="*/ 0 h 1833563"/>
              <a:gd name="connsiteX1" fmla="*/ 0 w 1000124"/>
              <a:gd name="connsiteY1" fmla="*/ 697706 h 1833563"/>
              <a:gd name="connsiteX2" fmla="*/ 309562 w 1000124"/>
              <a:gd name="connsiteY2" fmla="*/ 1833563 h 1833563"/>
              <a:gd name="connsiteX3" fmla="*/ 1000124 w 1000124"/>
              <a:gd name="connsiteY3" fmla="*/ 0 h 1833563"/>
              <a:gd name="connsiteX0" fmla="*/ 1000124 w 1000124"/>
              <a:gd name="connsiteY0" fmla="*/ 0 h 1685926"/>
              <a:gd name="connsiteX1" fmla="*/ 0 w 1000124"/>
              <a:gd name="connsiteY1" fmla="*/ 697706 h 1685926"/>
              <a:gd name="connsiteX2" fmla="*/ 157162 w 1000124"/>
              <a:gd name="connsiteY2" fmla="*/ 1685926 h 1685926"/>
              <a:gd name="connsiteX3" fmla="*/ 1000124 w 1000124"/>
              <a:gd name="connsiteY3" fmla="*/ 0 h 1685926"/>
              <a:gd name="connsiteX0" fmla="*/ 1064417 w 1064417"/>
              <a:gd name="connsiteY0" fmla="*/ 459581 h 988220"/>
              <a:gd name="connsiteX1" fmla="*/ 0 w 1064417"/>
              <a:gd name="connsiteY1" fmla="*/ 0 h 988220"/>
              <a:gd name="connsiteX2" fmla="*/ 157162 w 1064417"/>
              <a:gd name="connsiteY2" fmla="*/ 988220 h 988220"/>
              <a:gd name="connsiteX3" fmla="*/ 1064417 w 1064417"/>
              <a:gd name="connsiteY3" fmla="*/ 459581 h 988220"/>
              <a:gd name="connsiteX0" fmla="*/ 907255 w 907255"/>
              <a:gd name="connsiteY0" fmla="*/ 1312069 h 1840708"/>
              <a:gd name="connsiteX1" fmla="*/ 688182 w 907255"/>
              <a:gd name="connsiteY1" fmla="*/ 0 h 1840708"/>
              <a:gd name="connsiteX2" fmla="*/ 0 w 907255"/>
              <a:gd name="connsiteY2" fmla="*/ 1840708 h 1840708"/>
              <a:gd name="connsiteX3" fmla="*/ 907255 w 907255"/>
              <a:gd name="connsiteY3" fmla="*/ 1312069 h 1840708"/>
              <a:gd name="connsiteX0" fmla="*/ 1269205 w 1269205"/>
              <a:gd name="connsiteY0" fmla="*/ 547688 h 1840708"/>
              <a:gd name="connsiteX1" fmla="*/ 688182 w 1269205"/>
              <a:gd name="connsiteY1" fmla="*/ 0 h 1840708"/>
              <a:gd name="connsiteX2" fmla="*/ 0 w 1269205"/>
              <a:gd name="connsiteY2" fmla="*/ 1840708 h 1840708"/>
              <a:gd name="connsiteX3" fmla="*/ 1269205 w 1269205"/>
              <a:gd name="connsiteY3" fmla="*/ 547688 h 1840708"/>
              <a:gd name="connsiteX0" fmla="*/ 778667 w 778667"/>
              <a:gd name="connsiteY0" fmla="*/ 547688 h 1557339"/>
              <a:gd name="connsiteX1" fmla="*/ 197644 w 778667"/>
              <a:gd name="connsiteY1" fmla="*/ 0 h 1557339"/>
              <a:gd name="connsiteX2" fmla="*/ 0 w 778667"/>
              <a:gd name="connsiteY2" fmla="*/ 1557339 h 1557339"/>
              <a:gd name="connsiteX3" fmla="*/ 778667 w 778667"/>
              <a:gd name="connsiteY3" fmla="*/ 547688 h 1557339"/>
              <a:gd name="connsiteX0" fmla="*/ 995360 w 995360"/>
              <a:gd name="connsiteY0" fmla="*/ 304800 h 1314451"/>
              <a:gd name="connsiteX1" fmla="*/ 0 w 995360"/>
              <a:gd name="connsiteY1" fmla="*/ 0 h 1314451"/>
              <a:gd name="connsiteX2" fmla="*/ 216693 w 995360"/>
              <a:gd name="connsiteY2" fmla="*/ 1314451 h 1314451"/>
              <a:gd name="connsiteX3" fmla="*/ 995360 w 995360"/>
              <a:gd name="connsiteY3" fmla="*/ 304800 h 1314451"/>
              <a:gd name="connsiteX0" fmla="*/ 1059653 w 1059653"/>
              <a:gd name="connsiteY0" fmla="*/ 1366837 h 1366837"/>
              <a:gd name="connsiteX1" fmla="*/ 0 w 1059653"/>
              <a:gd name="connsiteY1" fmla="*/ 0 h 1366837"/>
              <a:gd name="connsiteX2" fmla="*/ 216693 w 1059653"/>
              <a:gd name="connsiteY2" fmla="*/ 1314451 h 1366837"/>
              <a:gd name="connsiteX3" fmla="*/ 1059653 w 1059653"/>
              <a:gd name="connsiteY3" fmla="*/ 1366837 h 1366837"/>
              <a:gd name="connsiteX0" fmla="*/ 1059653 w 1059653"/>
              <a:gd name="connsiteY0" fmla="*/ 1366837 h 1366837"/>
              <a:gd name="connsiteX1" fmla="*/ 0 w 1059653"/>
              <a:gd name="connsiteY1" fmla="*/ 0 h 1366837"/>
              <a:gd name="connsiteX2" fmla="*/ 66675 w 1059653"/>
              <a:gd name="connsiteY2" fmla="*/ 1145382 h 1366837"/>
              <a:gd name="connsiteX3" fmla="*/ 1059653 w 1059653"/>
              <a:gd name="connsiteY3" fmla="*/ 1366837 h 1366837"/>
              <a:gd name="connsiteX0" fmla="*/ 992978 w 992978"/>
              <a:gd name="connsiteY0" fmla="*/ 1216818 h 1216818"/>
              <a:gd name="connsiteX1" fmla="*/ 769144 w 992978"/>
              <a:gd name="connsiteY1" fmla="*/ 0 h 1216818"/>
              <a:gd name="connsiteX2" fmla="*/ 0 w 992978"/>
              <a:gd name="connsiteY2" fmla="*/ 995363 h 1216818"/>
              <a:gd name="connsiteX3" fmla="*/ 992978 w 992978"/>
              <a:gd name="connsiteY3" fmla="*/ 1216818 h 1216818"/>
            </a:gdLst>
            <a:ahLst/>
            <a:cxnLst>
              <a:cxn ang="0">
                <a:pos x="connsiteX0" y="connsiteY0"/>
              </a:cxn>
              <a:cxn ang="0">
                <a:pos x="connsiteX1" y="connsiteY1"/>
              </a:cxn>
              <a:cxn ang="0">
                <a:pos x="connsiteX2" y="connsiteY2"/>
              </a:cxn>
              <a:cxn ang="0">
                <a:pos x="connsiteX3" y="connsiteY3"/>
              </a:cxn>
            </a:cxnLst>
            <a:rect l="l" t="t" r="r" b="b"/>
            <a:pathLst>
              <a:path w="992978" h="1216818">
                <a:moveTo>
                  <a:pt x="992978" y="1216818"/>
                </a:moveTo>
                <a:lnTo>
                  <a:pt x="769144" y="0"/>
                </a:lnTo>
                <a:lnTo>
                  <a:pt x="0" y="995363"/>
                </a:lnTo>
                <a:lnTo>
                  <a:pt x="992978" y="1216818"/>
                </a:lnTo>
                <a:close/>
              </a:path>
            </a:pathLst>
          </a:custGeom>
          <a:solidFill>
            <a:srgbClr val="00B050"/>
          </a:solidFill>
          <a:ln w="12700"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6" name="Freeform 25"/>
          <p:cNvSpPr/>
          <p:nvPr/>
        </p:nvSpPr>
        <p:spPr bwMode="auto">
          <a:xfrm>
            <a:off x="4460895" y="2999183"/>
            <a:ext cx="995360" cy="1314451"/>
          </a:xfrm>
          <a:custGeom>
            <a:avLst/>
            <a:gdLst>
              <a:gd name="connsiteX0" fmla="*/ 221456 w 528637"/>
              <a:gd name="connsiteY0" fmla="*/ 0 h 1145382"/>
              <a:gd name="connsiteX1" fmla="*/ 0 w 528637"/>
              <a:gd name="connsiteY1" fmla="*/ 609600 h 1145382"/>
              <a:gd name="connsiteX2" fmla="*/ 528637 w 528637"/>
              <a:gd name="connsiteY2" fmla="*/ 1145382 h 1145382"/>
              <a:gd name="connsiteX3" fmla="*/ 221456 w 528637"/>
              <a:gd name="connsiteY3" fmla="*/ 0 h 1145382"/>
              <a:gd name="connsiteX0" fmla="*/ 1219199 w 1219199"/>
              <a:gd name="connsiteY0" fmla="*/ 0 h 1833563"/>
              <a:gd name="connsiteX1" fmla="*/ 0 w 1219199"/>
              <a:gd name="connsiteY1" fmla="*/ 1297781 h 1833563"/>
              <a:gd name="connsiteX2" fmla="*/ 528637 w 1219199"/>
              <a:gd name="connsiteY2" fmla="*/ 1833563 h 1833563"/>
              <a:gd name="connsiteX3" fmla="*/ 1219199 w 1219199"/>
              <a:gd name="connsiteY3" fmla="*/ 0 h 1833563"/>
              <a:gd name="connsiteX0" fmla="*/ 995362 w 995362"/>
              <a:gd name="connsiteY0" fmla="*/ 0 h 1833563"/>
              <a:gd name="connsiteX1" fmla="*/ 0 w 995362"/>
              <a:gd name="connsiteY1" fmla="*/ 690562 h 1833563"/>
              <a:gd name="connsiteX2" fmla="*/ 304800 w 995362"/>
              <a:gd name="connsiteY2" fmla="*/ 1833563 h 1833563"/>
              <a:gd name="connsiteX3" fmla="*/ 995362 w 995362"/>
              <a:gd name="connsiteY3" fmla="*/ 0 h 1833563"/>
              <a:gd name="connsiteX0" fmla="*/ 1000124 w 1000124"/>
              <a:gd name="connsiteY0" fmla="*/ 0 h 1833563"/>
              <a:gd name="connsiteX1" fmla="*/ 0 w 1000124"/>
              <a:gd name="connsiteY1" fmla="*/ 697706 h 1833563"/>
              <a:gd name="connsiteX2" fmla="*/ 309562 w 1000124"/>
              <a:gd name="connsiteY2" fmla="*/ 1833563 h 1833563"/>
              <a:gd name="connsiteX3" fmla="*/ 1000124 w 1000124"/>
              <a:gd name="connsiteY3" fmla="*/ 0 h 1833563"/>
              <a:gd name="connsiteX0" fmla="*/ 1000124 w 1000124"/>
              <a:gd name="connsiteY0" fmla="*/ 0 h 1685926"/>
              <a:gd name="connsiteX1" fmla="*/ 0 w 1000124"/>
              <a:gd name="connsiteY1" fmla="*/ 697706 h 1685926"/>
              <a:gd name="connsiteX2" fmla="*/ 157162 w 1000124"/>
              <a:gd name="connsiteY2" fmla="*/ 1685926 h 1685926"/>
              <a:gd name="connsiteX3" fmla="*/ 1000124 w 1000124"/>
              <a:gd name="connsiteY3" fmla="*/ 0 h 1685926"/>
              <a:gd name="connsiteX0" fmla="*/ 1064417 w 1064417"/>
              <a:gd name="connsiteY0" fmla="*/ 459581 h 988220"/>
              <a:gd name="connsiteX1" fmla="*/ 0 w 1064417"/>
              <a:gd name="connsiteY1" fmla="*/ 0 h 988220"/>
              <a:gd name="connsiteX2" fmla="*/ 157162 w 1064417"/>
              <a:gd name="connsiteY2" fmla="*/ 988220 h 988220"/>
              <a:gd name="connsiteX3" fmla="*/ 1064417 w 1064417"/>
              <a:gd name="connsiteY3" fmla="*/ 459581 h 988220"/>
              <a:gd name="connsiteX0" fmla="*/ 907255 w 907255"/>
              <a:gd name="connsiteY0" fmla="*/ 1312069 h 1840708"/>
              <a:gd name="connsiteX1" fmla="*/ 688182 w 907255"/>
              <a:gd name="connsiteY1" fmla="*/ 0 h 1840708"/>
              <a:gd name="connsiteX2" fmla="*/ 0 w 907255"/>
              <a:gd name="connsiteY2" fmla="*/ 1840708 h 1840708"/>
              <a:gd name="connsiteX3" fmla="*/ 907255 w 907255"/>
              <a:gd name="connsiteY3" fmla="*/ 1312069 h 1840708"/>
              <a:gd name="connsiteX0" fmla="*/ 1269205 w 1269205"/>
              <a:gd name="connsiteY0" fmla="*/ 547688 h 1840708"/>
              <a:gd name="connsiteX1" fmla="*/ 688182 w 1269205"/>
              <a:gd name="connsiteY1" fmla="*/ 0 h 1840708"/>
              <a:gd name="connsiteX2" fmla="*/ 0 w 1269205"/>
              <a:gd name="connsiteY2" fmla="*/ 1840708 h 1840708"/>
              <a:gd name="connsiteX3" fmla="*/ 1269205 w 1269205"/>
              <a:gd name="connsiteY3" fmla="*/ 547688 h 1840708"/>
              <a:gd name="connsiteX0" fmla="*/ 778667 w 778667"/>
              <a:gd name="connsiteY0" fmla="*/ 547688 h 1557339"/>
              <a:gd name="connsiteX1" fmla="*/ 197644 w 778667"/>
              <a:gd name="connsiteY1" fmla="*/ 0 h 1557339"/>
              <a:gd name="connsiteX2" fmla="*/ 0 w 778667"/>
              <a:gd name="connsiteY2" fmla="*/ 1557339 h 1557339"/>
              <a:gd name="connsiteX3" fmla="*/ 778667 w 778667"/>
              <a:gd name="connsiteY3" fmla="*/ 547688 h 1557339"/>
              <a:gd name="connsiteX0" fmla="*/ 995360 w 995360"/>
              <a:gd name="connsiteY0" fmla="*/ 304800 h 1314451"/>
              <a:gd name="connsiteX1" fmla="*/ 0 w 995360"/>
              <a:gd name="connsiteY1" fmla="*/ 0 h 1314451"/>
              <a:gd name="connsiteX2" fmla="*/ 216693 w 995360"/>
              <a:gd name="connsiteY2" fmla="*/ 1314451 h 1314451"/>
              <a:gd name="connsiteX3" fmla="*/ 995360 w 995360"/>
              <a:gd name="connsiteY3" fmla="*/ 304800 h 1314451"/>
            </a:gdLst>
            <a:ahLst/>
            <a:cxnLst>
              <a:cxn ang="0">
                <a:pos x="connsiteX0" y="connsiteY0"/>
              </a:cxn>
              <a:cxn ang="0">
                <a:pos x="connsiteX1" y="connsiteY1"/>
              </a:cxn>
              <a:cxn ang="0">
                <a:pos x="connsiteX2" y="connsiteY2"/>
              </a:cxn>
              <a:cxn ang="0">
                <a:pos x="connsiteX3" y="connsiteY3"/>
              </a:cxn>
            </a:cxnLst>
            <a:rect l="l" t="t" r="r" b="b"/>
            <a:pathLst>
              <a:path w="995360" h="1314451">
                <a:moveTo>
                  <a:pt x="995360" y="304800"/>
                </a:moveTo>
                <a:lnTo>
                  <a:pt x="0" y="0"/>
                </a:lnTo>
                <a:lnTo>
                  <a:pt x="216693" y="1314451"/>
                </a:lnTo>
                <a:lnTo>
                  <a:pt x="995360" y="304800"/>
                </a:lnTo>
                <a:close/>
              </a:path>
            </a:pathLst>
          </a:custGeom>
          <a:solidFill>
            <a:srgbClr val="FFFF00"/>
          </a:solidFill>
          <a:ln w="12700"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4" name="Freeform 23"/>
          <p:cNvSpPr/>
          <p:nvPr/>
        </p:nvSpPr>
        <p:spPr bwMode="auto">
          <a:xfrm>
            <a:off x="3774283" y="2986085"/>
            <a:ext cx="907255" cy="1840708"/>
          </a:xfrm>
          <a:custGeom>
            <a:avLst/>
            <a:gdLst>
              <a:gd name="connsiteX0" fmla="*/ 221456 w 528637"/>
              <a:gd name="connsiteY0" fmla="*/ 0 h 1145382"/>
              <a:gd name="connsiteX1" fmla="*/ 0 w 528637"/>
              <a:gd name="connsiteY1" fmla="*/ 609600 h 1145382"/>
              <a:gd name="connsiteX2" fmla="*/ 528637 w 528637"/>
              <a:gd name="connsiteY2" fmla="*/ 1145382 h 1145382"/>
              <a:gd name="connsiteX3" fmla="*/ 221456 w 528637"/>
              <a:gd name="connsiteY3" fmla="*/ 0 h 1145382"/>
              <a:gd name="connsiteX0" fmla="*/ 1219199 w 1219199"/>
              <a:gd name="connsiteY0" fmla="*/ 0 h 1833563"/>
              <a:gd name="connsiteX1" fmla="*/ 0 w 1219199"/>
              <a:gd name="connsiteY1" fmla="*/ 1297781 h 1833563"/>
              <a:gd name="connsiteX2" fmla="*/ 528637 w 1219199"/>
              <a:gd name="connsiteY2" fmla="*/ 1833563 h 1833563"/>
              <a:gd name="connsiteX3" fmla="*/ 1219199 w 1219199"/>
              <a:gd name="connsiteY3" fmla="*/ 0 h 1833563"/>
              <a:gd name="connsiteX0" fmla="*/ 995362 w 995362"/>
              <a:gd name="connsiteY0" fmla="*/ 0 h 1833563"/>
              <a:gd name="connsiteX1" fmla="*/ 0 w 995362"/>
              <a:gd name="connsiteY1" fmla="*/ 690562 h 1833563"/>
              <a:gd name="connsiteX2" fmla="*/ 304800 w 995362"/>
              <a:gd name="connsiteY2" fmla="*/ 1833563 h 1833563"/>
              <a:gd name="connsiteX3" fmla="*/ 995362 w 995362"/>
              <a:gd name="connsiteY3" fmla="*/ 0 h 1833563"/>
              <a:gd name="connsiteX0" fmla="*/ 1000124 w 1000124"/>
              <a:gd name="connsiteY0" fmla="*/ 0 h 1833563"/>
              <a:gd name="connsiteX1" fmla="*/ 0 w 1000124"/>
              <a:gd name="connsiteY1" fmla="*/ 697706 h 1833563"/>
              <a:gd name="connsiteX2" fmla="*/ 309562 w 1000124"/>
              <a:gd name="connsiteY2" fmla="*/ 1833563 h 1833563"/>
              <a:gd name="connsiteX3" fmla="*/ 1000124 w 1000124"/>
              <a:gd name="connsiteY3" fmla="*/ 0 h 1833563"/>
              <a:gd name="connsiteX0" fmla="*/ 1000124 w 1000124"/>
              <a:gd name="connsiteY0" fmla="*/ 0 h 1685926"/>
              <a:gd name="connsiteX1" fmla="*/ 0 w 1000124"/>
              <a:gd name="connsiteY1" fmla="*/ 697706 h 1685926"/>
              <a:gd name="connsiteX2" fmla="*/ 157162 w 1000124"/>
              <a:gd name="connsiteY2" fmla="*/ 1685926 h 1685926"/>
              <a:gd name="connsiteX3" fmla="*/ 1000124 w 1000124"/>
              <a:gd name="connsiteY3" fmla="*/ 0 h 1685926"/>
              <a:gd name="connsiteX0" fmla="*/ 1064417 w 1064417"/>
              <a:gd name="connsiteY0" fmla="*/ 459581 h 988220"/>
              <a:gd name="connsiteX1" fmla="*/ 0 w 1064417"/>
              <a:gd name="connsiteY1" fmla="*/ 0 h 988220"/>
              <a:gd name="connsiteX2" fmla="*/ 157162 w 1064417"/>
              <a:gd name="connsiteY2" fmla="*/ 988220 h 988220"/>
              <a:gd name="connsiteX3" fmla="*/ 1064417 w 1064417"/>
              <a:gd name="connsiteY3" fmla="*/ 459581 h 988220"/>
              <a:gd name="connsiteX0" fmla="*/ 907255 w 907255"/>
              <a:gd name="connsiteY0" fmla="*/ 1312069 h 1840708"/>
              <a:gd name="connsiteX1" fmla="*/ 688182 w 907255"/>
              <a:gd name="connsiteY1" fmla="*/ 0 h 1840708"/>
              <a:gd name="connsiteX2" fmla="*/ 0 w 907255"/>
              <a:gd name="connsiteY2" fmla="*/ 1840708 h 1840708"/>
              <a:gd name="connsiteX3" fmla="*/ 907255 w 907255"/>
              <a:gd name="connsiteY3" fmla="*/ 1312069 h 1840708"/>
            </a:gdLst>
            <a:ahLst/>
            <a:cxnLst>
              <a:cxn ang="0">
                <a:pos x="connsiteX0" y="connsiteY0"/>
              </a:cxn>
              <a:cxn ang="0">
                <a:pos x="connsiteX1" y="connsiteY1"/>
              </a:cxn>
              <a:cxn ang="0">
                <a:pos x="connsiteX2" y="connsiteY2"/>
              </a:cxn>
              <a:cxn ang="0">
                <a:pos x="connsiteX3" y="connsiteY3"/>
              </a:cxn>
            </a:cxnLst>
            <a:rect l="l" t="t" r="r" b="b"/>
            <a:pathLst>
              <a:path w="907255" h="1840708">
                <a:moveTo>
                  <a:pt x="907255" y="1312069"/>
                </a:moveTo>
                <a:lnTo>
                  <a:pt x="688182" y="0"/>
                </a:lnTo>
                <a:lnTo>
                  <a:pt x="0" y="1840708"/>
                </a:lnTo>
                <a:lnTo>
                  <a:pt x="907255" y="1312069"/>
                </a:lnTo>
                <a:close/>
              </a:path>
            </a:pathLst>
          </a:custGeom>
          <a:solidFill>
            <a:srgbClr val="FFFF00"/>
          </a:solidFill>
          <a:ln w="12700"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3" name="Freeform 22"/>
          <p:cNvSpPr/>
          <p:nvPr/>
        </p:nvSpPr>
        <p:spPr bwMode="auto">
          <a:xfrm>
            <a:off x="3464721" y="2988467"/>
            <a:ext cx="1000124" cy="1833563"/>
          </a:xfrm>
          <a:custGeom>
            <a:avLst/>
            <a:gdLst>
              <a:gd name="connsiteX0" fmla="*/ 221456 w 528637"/>
              <a:gd name="connsiteY0" fmla="*/ 0 h 1145382"/>
              <a:gd name="connsiteX1" fmla="*/ 0 w 528637"/>
              <a:gd name="connsiteY1" fmla="*/ 609600 h 1145382"/>
              <a:gd name="connsiteX2" fmla="*/ 528637 w 528637"/>
              <a:gd name="connsiteY2" fmla="*/ 1145382 h 1145382"/>
              <a:gd name="connsiteX3" fmla="*/ 221456 w 528637"/>
              <a:gd name="connsiteY3" fmla="*/ 0 h 1145382"/>
              <a:gd name="connsiteX0" fmla="*/ 1219199 w 1219199"/>
              <a:gd name="connsiteY0" fmla="*/ 0 h 1833563"/>
              <a:gd name="connsiteX1" fmla="*/ 0 w 1219199"/>
              <a:gd name="connsiteY1" fmla="*/ 1297781 h 1833563"/>
              <a:gd name="connsiteX2" fmla="*/ 528637 w 1219199"/>
              <a:gd name="connsiteY2" fmla="*/ 1833563 h 1833563"/>
              <a:gd name="connsiteX3" fmla="*/ 1219199 w 1219199"/>
              <a:gd name="connsiteY3" fmla="*/ 0 h 1833563"/>
              <a:gd name="connsiteX0" fmla="*/ 995362 w 995362"/>
              <a:gd name="connsiteY0" fmla="*/ 0 h 1833563"/>
              <a:gd name="connsiteX1" fmla="*/ 0 w 995362"/>
              <a:gd name="connsiteY1" fmla="*/ 690562 h 1833563"/>
              <a:gd name="connsiteX2" fmla="*/ 304800 w 995362"/>
              <a:gd name="connsiteY2" fmla="*/ 1833563 h 1833563"/>
              <a:gd name="connsiteX3" fmla="*/ 995362 w 995362"/>
              <a:gd name="connsiteY3" fmla="*/ 0 h 1833563"/>
              <a:gd name="connsiteX0" fmla="*/ 1000124 w 1000124"/>
              <a:gd name="connsiteY0" fmla="*/ 0 h 1833563"/>
              <a:gd name="connsiteX1" fmla="*/ 0 w 1000124"/>
              <a:gd name="connsiteY1" fmla="*/ 697706 h 1833563"/>
              <a:gd name="connsiteX2" fmla="*/ 309562 w 1000124"/>
              <a:gd name="connsiteY2" fmla="*/ 1833563 h 1833563"/>
              <a:gd name="connsiteX3" fmla="*/ 1000124 w 1000124"/>
              <a:gd name="connsiteY3" fmla="*/ 0 h 1833563"/>
            </a:gdLst>
            <a:ahLst/>
            <a:cxnLst>
              <a:cxn ang="0">
                <a:pos x="connsiteX0" y="connsiteY0"/>
              </a:cxn>
              <a:cxn ang="0">
                <a:pos x="connsiteX1" y="connsiteY1"/>
              </a:cxn>
              <a:cxn ang="0">
                <a:pos x="connsiteX2" y="connsiteY2"/>
              </a:cxn>
              <a:cxn ang="0">
                <a:pos x="connsiteX3" y="connsiteY3"/>
              </a:cxn>
            </a:cxnLst>
            <a:rect l="l" t="t" r="r" b="b"/>
            <a:pathLst>
              <a:path w="1000124" h="1833563">
                <a:moveTo>
                  <a:pt x="1000124" y="0"/>
                </a:moveTo>
                <a:lnTo>
                  <a:pt x="0" y="697706"/>
                </a:lnTo>
                <a:lnTo>
                  <a:pt x="309562" y="1833563"/>
                </a:lnTo>
                <a:lnTo>
                  <a:pt x="1000124" y="0"/>
                </a:lnTo>
                <a:close/>
              </a:path>
            </a:pathLst>
          </a:custGeom>
          <a:solidFill>
            <a:srgbClr val="FFFF00"/>
          </a:solidFill>
          <a:ln w="12700"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 name="Freeform 2"/>
          <p:cNvSpPr/>
          <p:nvPr/>
        </p:nvSpPr>
        <p:spPr bwMode="auto">
          <a:xfrm>
            <a:off x="3243263" y="3679031"/>
            <a:ext cx="528637" cy="1145382"/>
          </a:xfrm>
          <a:custGeom>
            <a:avLst/>
            <a:gdLst>
              <a:gd name="connsiteX0" fmla="*/ 221456 w 528637"/>
              <a:gd name="connsiteY0" fmla="*/ 0 h 1145382"/>
              <a:gd name="connsiteX1" fmla="*/ 0 w 528637"/>
              <a:gd name="connsiteY1" fmla="*/ 609600 h 1145382"/>
              <a:gd name="connsiteX2" fmla="*/ 528637 w 528637"/>
              <a:gd name="connsiteY2" fmla="*/ 1145382 h 1145382"/>
              <a:gd name="connsiteX3" fmla="*/ 221456 w 528637"/>
              <a:gd name="connsiteY3" fmla="*/ 0 h 1145382"/>
            </a:gdLst>
            <a:ahLst/>
            <a:cxnLst>
              <a:cxn ang="0">
                <a:pos x="connsiteX0" y="connsiteY0"/>
              </a:cxn>
              <a:cxn ang="0">
                <a:pos x="connsiteX1" y="connsiteY1"/>
              </a:cxn>
              <a:cxn ang="0">
                <a:pos x="connsiteX2" y="connsiteY2"/>
              </a:cxn>
              <a:cxn ang="0">
                <a:pos x="connsiteX3" y="connsiteY3"/>
              </a:cxn>
            </a:cxnLst>
            <a:rect l="l" t="t" r="r" b="b"/>
            <a:pathLst>
              <a:path w="528637" h="1145382">
                <a:moveTo>
                  <a:pt x="221456" y="0"/>
                </a:moveTo>
                <a:lnTo>
                  <a:pt x="0" y="609600"/>
                </a:lnTo>
                <a:lnTo>
                  <a:pt x="528637" y="1145382"/>
                </a:lnTo>
                <a:lnTo>
                  <a:pt x="221456" y="0"/>
                </a:lnTo>
                <a:close/>
              </a:path>
            </a:pathLst>
          </a:custGeom>
          <a:solidFill>
            <a:srgbClr val="FFFF00"/>
          </a:solidFill>
          <a:ln w="12700"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314" name="Title 1"/>
          <p:cNvSpPr>
            <a:spLocks noGrp="1"/>
          </p:cNvSpPr>
          <p:nvPr>
            <p:ph type="title"/>
          </p:nvPr>
        </p:nvSpPr>
        <p:spPr/>
        <p:txBody>
          <a:bodyPr/>
          <a:lstStyle/>
          <a:p>
            <a:pPr eaLnBrk="1" hangingPunct="1"/>
            <a:r>
              <a:rPr lang="en-US" sz="3200" dirty="0" smtClean="0">
                <a:ea typeface="ヒラギノ角ゴ Pro W3" pitchFamily="48" charset="-128"/>
                <a:cs typeface="ヒラギノ角ゴ Pro W3" pitchFamily="48" charset="-128"/>
              </a:rPr>
              <a:t>The Polygon Triangulation Problem</a:t>
            </a:r>
          </a:p>
        </p:txBody>
      </p:sp>
      <p:cxnSp>
        <p:nvCxnSpPr>
          <p:cNvPr id="9" name="Straight Connector 8"/>
          <p:cNvCxnSpPr/>
          <p:nvPr/>
        </p:nvCxnSpPr>
        <p:spPr bwMode="auto">
          <a:xfrm>
            <a:off x="3565256" y="3688101"/>
            <a:ext cx="914400" cy="91440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61" name="Group 60"/>
          <p:cNvGrpSpPr/>
          <p:nvPr/>
        </p:nvGrpSpPr>
        <p:grpSpPr>
          <a:xfrm>
            <a:off x="3238799" y="2998090"/>
            <a:ext cx="2438400" cy="1828800"/>
            <a:chOff x="3048000" y="2038350"/>
            <a:chExt cx="2438400" cy="1828800"/>
          </a:xfrm>
        </p:grpSpPr>
        <p:cxnSp>
          <p:nvCxnSpPr>
            <p:cNvPr id="25" name="Straight Connector 24"/>
            <p:cNvCxnSpPr/>
            <p:nvPr/>
          </p:nvCxnSpPr>
          <p:spPr bwMode="auto">
            <a:xfrm flipV="1">
              <a:off x="3048000" y="2724150"/>
              <a:ext cx="228600" cy="6096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28" name="Straight Connector 27"/>
            <p:cNvCxnSpPr/>
            <p:nvPr/>
          </p:nvCxnSpPr>
          <p:spPr bwMode="auto">
            <a:xfrm flipV="1">
              <a:off x="3276600" y="2038351"/>
              <a:ext cx="990600" cy="685799"/>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33" name="Straight Connector 32"/>
            <p:cNvCxnSpPr/>
            <p:nvPr/>
          </p:nvCxnSpPr>
          <p:spPr bwMode="auto">
            <a:xfrm>
              <a:off x="4267200" y="2038350"/>
              <a:ext cx="990600" cy="3048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36" name="Straight Connector 35"/>
            <p:cNvCxnSpPr/>
            <p:nvPr/>
          </p:nvCxnSpPr>
          <p:spPr bwMode="auto">
            <a:xfrm>
              <a:off x="5257800" y="2343150"/>
              <a:ext cx="228600" cy="12192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39" name="Straight Connector 38"/>
            <p:cNvCxnSpPr/>
            <p:nvPr/>
          </p:nvCxnSpPr>
          <p:spPr bwMode="auto">
            <a:xfrm flipH="1">
              <a:off x="3581402" y="3333750"/>
              <a:ext cx="914398" cy="5334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42" name="Straight Connector 41"/>
            <p:cNvCxnSpPr/>
            <p:nvPr/>
          </p:nvCxnSpPr>
          <p:spPr bwMode="auto">
            <a:xfrm>
              <a:off x="3048000" y="3333750"/>
              <a:ext cx="533400" cy="53340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56" name="Straight Connector 55"/>
            <p:cNvCxnSpPr/>
            <p:nvPr/>
          </p:nvCxnSpPr>
          <p:spPr bwMode="auto">
            <a:xfrm flipH="1" flipV="1">
              <a:off x="4495802" y="3333752"/>
              <a:ext cx="990598" cy="228598"/>
            </a:xfrm>
            <a:prstGeom prst="line">
              <a:avLst/>
            </a:prstGeom>
            <a:solidFill>
              <a:schemeClr val="accent1"/>
            </a:solidFill>
            <a:ln w="19050" cap="flat" cmpd="sng" algn="ctr">
              <a:solidFill>
                <a:schemeClr val="bg1"/>
              </a:solidFill>
              <a:prstDash val="solid"/>
              <a:round/>
              <a:headEnd type="none" w="med" len="med"/>
              <a:tailEnd type="none" w="med" len="med"/>
            </a:ln>
            <a:effectLst/>
          </p:spPr>
        </p:cxnSp>
      </p:grpSp>
      <p:sp>
        <p:nvSpPr>
          <p:cNvPr id="21" name="Content Placeholder 2"/>
          <p:cNvSpPr>
            <a:spLocks noGrp="1"/>
          </p:cNvSpPr>
          <p:nvPr>
            <p:ph sz="quarter" idx="10"/>
          </p:nvPr>
        </p:nvSpPr>
        <p:spPr>
          <a:xfrm>
            <a:off x="533400" y="1504950"/>
            <a:ext cx="8077200" cy="1066800"/>
          </a:xfrm>
        </p:spPr>
        <p:txBody>
          <a:bodyPr/>
          <a:lstStyle/>
          <a:p>
            <a:pPr eaLnBrk="1" hangingPunct="1"/>
            <a:r>
              <a:rPr lang="en-US" sz="2400" dirty="0" smtClean="0">
                <a:ea typeface="ヒラギノ角ゴ Pro W3" pitchFamily="48" charset="-128"/>
                <a:cs typeface="ヒラギノ角ゴ Pro W3" pitchFamily="48" charset="-128"/>
              </a:rPr>
              <a:t>Intuitive approach: ear-clipping</a:t>
            </a:r>
          </a:p>
          <a:p>
            <a:pPr eaLnBrk="1" hangingPunct="1"/>
            <a:r>
              <a:rPr lang="en-US" sz="2400" dirty="0" smtClean="0">
                <a:ea typeface="ヒラギノ角ゴ Pro W3" pitchFamily="48" charset="-128"/>
                <a:cs typeface="ヒラギノ角ゴ Pro W3" pitchFamily="48" charset="-128"/>
              </a:rPr>
              <a:t>Fast approach: monotone decomposition</a:t>
            </a:r>
          </a:p>
          <a:p>
            <a:pPr eaLnBrk="1" hangingPunct="1"/>
            <a:r>
              <a:rPr lang="en-US" sz="2400" dirty="0" smtClean="0">
                <a:ea typeface="ヒラギノ角ゴ Pro W3" pitchFamily="48" charset="-128"/>
                <a:cs typeface="ヒラギノ角ゴ Pro W3" pitchFamily="48" charset="-128"/>
              </a:rPr>
              <a:t>Both involve chopping triangles off</a:t>
            </a:r>
            <a:r>
              <a:rPr lang="en-US" sz="2400" dirty="0">
                <a:ea typeface="ヒラギノ角ゴ Pro W3" pitchFamily="48" charset="-128"/>
                <a:cs typeface="ヒラギノ角ゴ Pro W3" pitchFamily="48" charset="-128"/>
              </a:rPr>
              <a:t> </a:t>
            </a:r>
            <a:r>
              <a:rPr lang="en-US" sz="2400" dirty="0" smtClean="0">
                <a:ea typeface="ヒラギノ角ゴ Pro W3" pitchFamily="48" charset="-128"/>
                <a:cs typeface="ヒラギノ角ゴ Pro W3" pitchFamily="48" charset="-128"/>
              </a:rPr>
              <a:t>in a sequence</a:t>
            </a:r>
          </a:p>
        </p:txBody>
      </p:sp>
      <p:grpSp>
        <p:nvGrpSpPr>
          <p:cNvPr id="2" name="Group 1"/>
          <p:cNvGrpSpPr/>
          <p:nvPr/>
        </p:nvGrpSpPr>
        <p:grpSpPr>
          <a:xfrm>
            <a:off x="3200400" y="2952750"/>
            <a:ext cx="2514600" cy="1905000"/>
            <a:chOff x="3009601" y="2643087"/>
            <a:chExt cx="2514600" cy="1905000"/>
          </a:xfrm>
        </p:grpSpPr>
        <p:grpSp>
          <p:nvGrpSpPr>
            <p:cNvPr id="46" name="Group 45"/>
            <p:cNvGrpSpPr/>
            <p:nvPr/>
          </p:nvGrpSpPr>
          <p:grpSpPr>
            <a:xfrm>
              <a:off x="3009601" y="2643087"/>
              <a:ext cx="2514600" cy="1905000"/>
              <a:chOff x="3124200" y="2114550"/>
              <a:chExt cx="2514600" cy="1905000"/>
            </a:xfrm>
          </p:grpSpPr>
          <p:sp>
            <p:nvSpPr>
              <p:cNvPr id="13" name="Oval 12"/>
              <p:cNvSpPr/>
              <p:nvPr/>
            </p:nvSpPr>
            <p:spPr bwMode="auto">
              <a:xfrm>
                <a:off x="3124200" y="34099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4" name="Oval 13"/>
              <p:cNvSpPr/>
              <p:nvPr/>
            </p:nvSpPr>
            <p:spPr bwMode="auto">
              <a:xfrm>
                <a:off x="3352800" y="28003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5" name="Oval 14"/>
              <p:cNvSpPr/>
              <p:nvPr/>
            </p:nvSpPr>
            <p:spPr bwMode="auto">
              <a:xfrm>
                <a:off x="4343400" y="21145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6" name="Oval 15"/>
              <p:cNvSpPr/>
              <p:nvPr/>
            </p:nvSpPr>
            <p:spPr bwMode="auto">
              <a:xfrm>
                <a:off x="5334000" y="24193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8" name="Oval 17"/>
              <p:cNvSpPr/>
              <p:nvPr/>
            </p:nvSpPr>
            <p:spPr bwMode="auto">
              <a:xfrm>
                <a:off x="5562600" y="36385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9" name="Oval 18"/>
              <p:cNvSpPr/>
              <p:nvPr/>
            </p:nvSpPr>
            <p:spPr bwMode="auto">
              <a:xfrm>
                <a:off x="3657600" y="394335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sp>
          <p:nvSpPr>
            <p:cNvPr id="5" name="Oval 4"/>
            <p:cNvSpPr/>
            <p:nvPr/>
          </p:nvSpPr>
          <p:spPr bwMode="auto">
            <a:xfrm>
              <a:off x="4449879" y="3952777"/>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grpSp>
        <p:nvGrpSpPr>
          <p:cNvPr id="30" name="Group 29"/>
          <p:cNvGrpSpPr/>
          <p:nvPr/>
        </p:nvGrpSpPr>
        <p:grpSpPr>
          <a:xfrm>
            <a:off x="2955588" y="2724150"/>
            <a:ext cx="2988012" cy="2362200"/>
            <a:chOff x="2955588" y="2724150"/>
            <a:chExt cx="2988012" cy="2362200"/>
          </a:xfrm>
        </p:grpSpPr>
        <p:sp>
          <p:nvSpPr>
            <p:cNvPr id="31" name="TextBox 30"/>
            <p:cNvSpPr txBox="1"/>
            <p:nvPr/>
          </p:nvSpPr>
          <p:spPr>
            <a:xfrm>
              <a:off x="2955588" y="4248150"/>
              <a:ext cx="312906" cy="307777"/>
            </a:xfrm>
            <a:prstGeom prst="rect">
              <a:avLst/>
            </a:prstGeom>
            <a:noFill/>
          </p:spPr>
          <p:txBody>
            <a:bodyPr wrap="none" rtlCol="0">
              <a:spAutoFit/>
            </a:bodyPr>
            <a:lstStyle/>
            <a:p>
              <a:r>
                <a:rPr lang="en-US" sz="1400" b="1" dirty="0" smtClean="0">
                  <a:solidFill>
                    <a:schemeClr val="bg1"/>
                  </a:solidFill>
                </a:rPr>
                <a:t>0</a:t>
              </a:r>
              <a:endParaRPr lang="en-US" sz="1400" b="1" dirty="0">
                <a:solidFill>
                  <a:schemeClr val="bg1"/>
                </a:solidFill>
              </a:endParaRPr>
            </a:p>
          </p:txBody>
        </p:sp>
        <p:sp>
          <p:nvSpPr>
            <p:cNvPr id="32" name="TextBox 31"/>
            <p:cNvSpPr txBox="1"/>
            <p:nvPr/>
          </p:nvSpPr>
          <p:spPr>
            <a:xfrm>
              <a:off x="3488988" y="4778573"/>
              <a:ext cx="312906" cy="307777"/>
            </a:xfrm>
            <a:prstGeom prst="rect">
              <a:avLst/>
            </a:prstGeom>
            <a:noFill/>
          </p:spPr>
          <p:txBody>
            <a:bodyPr wrap="none" rtlCol="0">
              <a:spAutoFit/>
            </a:bodyPr>
            <a:lstStyle/>
            <a:p>
              <a:r>
                <a:rPr lang="en-US" sz="1400" b="1" dirty="0" smtClean="0">
                  <a:solidFill>
                    <a:schemeClr val="bg1"/>
                  </a:solidFill>
                </a:rPr>
                <a:t>4</a:t>
              </a:r>
              <a:endParaRPr lang="en-US" sz="1400" b="1" dirty="0">
                <a:solidFill>
                  <a:schemeClr val="bg1"/>
                </a:solidFill>
              </a:endParaRPr>
            </a:p>
          </p:txBody>
        </p:sp>
        <p:sp>
          <p:nvSpPr>
            <p:cNvPr id="34" name="TextBox 33"/>
            <p:cNvSpPr txBox="1"/>
            <p:nvPr/>
          </p:nvSpPr>
          <p:spPr>
            <a:xfrm>
              <a:off x="4609686" y="4310222"/>
              <a:ext cx="312906" cy="307777"/>
            </a:xfrm>
            <a:prstGeom prst="rect">
              <a:avLst/>
            </a:prstGeom>
            <a:noFill/>
          </p:spPr>
          <p:txBody>
            <a:bodyPr wrap="none" rtlCol="0">
              <a:spAutoFit/>
            </a:bodyPr>
            <a:lstStyle/>
            <a:p>
              <a:r>
                <a:rPr lang="en-US" sz="1400" b="1" dirty="0" smtClean="0">
                  <a:solidFill>
                    <a:schemeClr val="bg1"/>
                  </a:solidFill>
                </a:rPr>
                <a:t>2</a:t>
              </a:r>
              <a:endParaRPr lang="en-US" sz="1400" b="1" dirty="0">
                <a:solidFill>
                  <a:schemeClr val="bg1"/>
                </a:solidFill>
              </a:endParaRPr>
            </a:p>
          </p:txBody>
        </p:sp>
        <p:sp>
          <p:nvSpPr>
            <p:cNvPr id="35" name="TextBox 34"/>
            <p:cNvSpPr txBox="1"/>
            <p:nvPr/>
          </p:nvSpPr>
          <p:spPr>
            <a:xfrm>
              <a:off x="5630694" y="4476750"/>
              <a:ext cx="312906" cy="307777"/>
            </a:xfrm>
            <a:prstGeom prst="rect">
              <a:avLst/>
            </a:prstGeom>
            <a:noFill/>
          </p:spPr>
          <p:txBody>
            <a:bodyPr wrap="none" rtlCol="0">
              <a:spAutoFit/>
            </a:bodyPr>
            <a:lstStyle/>
            <a:p>
              <a:r>
                <a:rPr lang="en-US" sz="1400" b="1" dirty="0" smtClean="0">
                  <a:solidFill>
                    <a:schemeClr val="bg1"/>
                  </a:solidFill>
                </a:rPr>
                <a:t>5</a:t>
              </a:r>
              <a:endParaRPr lang="en-US" sz="1400" b="1" dirty="0">
                <a:solidFill>
                  <a:schemeClr val="bg1"/>
                </a:solidFill>
              </a:endParaRPr>
            </a:p>
          </p:txBody>
        </p:sp>
        <p:sp>
          <p:nvSpPr>
            <p:cNvPr id="37" name="TextBox 36"/>
            <p:cNvSpPr txBox="1"/>
            <p:nvPr/>
          </p:nvSpPr>
          <p:spPr>
            <a:xfrm>
              <a:off x="5393988" y="3025973"/>
              <a:ext cx="312906" cy="307777"/>
            </a:xfrm>
            <a:prstGeom prst="rect">
              <a:avLst/>
            </a:prstGeom>
            <a:noFill/>
          </p:spPr>
          <p:txBody>
            <a:bodyPr wrap="none" rtlCol="0">
              <a:spAutoFit/>
            </a:bodyPr>
            <a:lstStyle/>
            <a:p>
              <a:r>
                <a:rPr lang="en-US" sz="1400" b="1" dirty="0" smtClean="0">
                  <a:solidFill>
                    <a:schemeClr val="bg1"/>
                  </a:solidFill>
                </a:rPr>
                <a:t>6</a:t>
              </a:r>
              <a:endParaRPr lang="en-US" sz="1400" b="1" dirty="0">
                <a:solidFill>
                  <a:schemeClr val="bg1"/>
                </a:solidFill>
              </a:endParaRPr>
            </a:p>
          </p:txBody>
        </p:sp>
        <p:sp>
          <p:nvSpPr>
            <p:cNvPr id="38" name="TextBox 37"/>
            <p:cNvSpPr txBox="1"/>
            <p:nvPr/>
          </p:nvSpPr>
          <p:spPr>
            <a:xfrm>
              <a:off x="4174788" y="2724150"/>
              <a:ext cx="312906" cy="307777"/>
            </a:xfrm>
            <a:prstGeom prst="rect">
              <a:avLst/>
            </a:prstGeom>
            <a:noFill/>
          </p:spPr>
          <p:txBody>
            <a:bodyPr wrap="none" rtlCol="0">
              <a:spAutoFit/>
            </a:bodyPr>
            <a:lstStyle/>
            <a:p>
              <a:r>
                <a:rPr lang="en-US" sz="1400" b="1" dirty="0" smtClean="0">
                  <a:solidFill>
                    <a:schemeClr val="bg1"/>
                  </a:solidFill>
                </a:rPr>
                <a:t>1</a:t>
              </a:r>
              <a:endParaRPr lang="en-US" sz="1400" b="1" dirty="0">
                <a:solidFill>
                  <a:schemeClr val="bg1"/>
                </a:solidFill>
              </a:endParaRPr>
            </a:p>
          </p:txBody>
        </p:sp>
        <p:sp>
          <p:nvSpPr>
            <p:cNvPr id="40" name="TextBox 39"/>
            <p:cNvSpPr txBox="1"/>
            <p:nvPr/>
          </p:nvSpPr>
          <p:spPr>
            <a:xfrm>
              <a:off x="3184188" y="3406973"/>
              <a:ext cx="312906" cy="307777"/>
            </a:xfrm>
            <a:prstGeom prst="rect">
              <a:avLst/>
            </a:prstGeom>
            <a:noFill/>
          </p:spPr>
          <p:txBody>
            <a:bodyPr wrap="none" rtlCol="0">
              <a:spAutoFit/>
            </a:bodyPr>
            <a:lstStyle/>
            <a:p>
              <a:r>
                <a:rPr lang="en-US" sz="1400" b="1" dirty="0" smtClean="0">
                  <a:solidFill>
                    <a:schemeClr val="bg1"/>
                  </a:solidFill>
                </a:rPr>
                <a:t>3</a:t>
              </a:r>
              <a:endParaRPr lang="en-US" sz="1400" b="1" dirty="0">
                <a:solidFill>
                  <a:schemeClr val="bg1"/>
                </a:solidFill>
              </a:endParaRPr>
            </a:p>
          </p:txBody>
        </p:sp>
      </p:grpSp>
      <p:sp>
        <p:nvSpPr>
          <p:cNvPr id="41" name="TextBox 40"/>
          <p:cNvSpPr txBox="1"/>
          <p:nvPr/>
        </p:nvSpPr>
        <p:spPr>
          <a:xfrm>
            <a:off x="228600" y="3323604"/>
            <a:ext cx="2619307" cy="646331"/>
          </a:xfrm>
          <a:prstGeom prst="rect">
            <a:avLst/>
          </a:prstGeom>
          <a:noFill/>
        </p:spPr>
        <p:txBody>
          <a:bodyPr wrap="none" rtlCol="0">
            <a:spAutoFit/>
          </a:bodyPr>
          <a:lstStyle/>
          <a:p>
            <a:r>
              <a:rPr lang="en-US" sz="1800" dirty="0" smtClean="0">
                <a:solidFill>
                  <a:schemeClr val="bg1"/>
                </a:solidFill>
              </a:rPr>
              <a:t>Number of Polygons:</a:t>
            </a:r>
          </a:p>
          <a:p>
            <a:pPr algn="ctr"/>
            <a:r>
              <a:rPr lang="en-US" sz="1800" dirty="0" smtClean="0">
                <a:solidFill>
                  <a:schemeClr val="bg1"/>
                </a:solidFill>
              </a:rPr>
              <a:t>5</a:t>
            </a:r>
          </a:p>
        </p:txBody>
      </p:sp>
      <p:graphicFrame>
        <p:nvGraphicFramePr>
          <p:cNvPr id="44" name="Table 43"/>
          <p:cNvGraphicFramePr>
            <a:graphicFrameLocks noGrp="1"/>
          </p:cNvGraphicFramePr>
          <p:nvPr>
            <p:extLst>
              <p:ext uri="{D42A27DB-BD31-4B8C-83A1-F6EECF244321}">
                <p14:modId xmlns:p14="http://schemas.microsoft.com/office/powerpoint/2010/main" val="2713437036"/>
              </p:ext>
            </p:extLst>
          </p:nvPr>
        </p:nvGraphicFramePr>
        <p:xfrm>
          <a:off x="6400800" y="2998269"/>
          <a:ext cx="1828800" cy="1828800"/>
        </p:xfrm>
        <a:graphic>
          <a:graphicData uri="http://schemas.openxmlformats.org/drawingml/2006/table">
            <a:tbl>
              <a:tblPr firstRow="1" bandRow="1">
                <a:tableStyleId>{8A107856-5554-42FB-B03E-39F5DBC370BA}</a:tableStyleId>
              </a:tblPr>
              <a:tblGrid>
                <a:gridCol w="1828800"/>
              </a:tblGrid>
              <a:tr h="133350">
                <a:tc>
                  <a:txBody>
                    <a:bodyPr/>
                    <a:lstStyle/>
                    <a:p>
                      <a:r>
                        <a:rPr lang="en-US" sz="1400" b="1" dirty="0" smtClean="0">
                          <a:solidFill>
                            <a:schemeClr val="bg1"/>
                          </a:solidFill>
                        </a:rPr>
                        <a:t>Polygon </a:t>
                      </a:r>
                      <a:r>
                        <a:rPr lang="en-US" sz="1400" b="1" baseline="0" dirty="0" smtClean="0">
                          <a:solidFill>
                            <a:schemeClr val="bg1"/>
                          </a:solidFill>
                        </a:rPr>
                        <a:t>Indices</a:t>
                      </a:r>
                      <a:endParaRPr lang="en-US" sz="1400" b="1" dirty="0">
                        <a:solidFill>
                          <a:schemeClr val="bg1"/>
                        </a:solidFill>
                      </a:endParaRPr>
                    </a:p>
                  </a:txBody>
                  <a:tcPr/>
                </a:tc>
              </a:tr>
              <a:tr h="133350">
                <a:tc>
                  <a:txBody>
                    <a:bodyPr/>
                    <a:lstStyle/>
                    <a:p>
                      <a:r>
                        <a:rPr lang="en-US" sz="1400" b="0" dirty="0" smtClean="0">
                          <a:solidFill>
                            <a:schemeClr val="bg1"/>
                          </a:solidFill>
                        </a:rPr>
                        <a:t>6,2,5</a:t>
                      </a:r>
                      <a:endParaRPr lang="en-US" sz="1400" b="0" dirty="0">
                        <a:solidFill>
                          <a:schemeClr val="bg1"/>
                        </a:solidFill>
                      </a:endParaRPr>
                    </a:p>
                  </a:txBody>
                  <a:tcPr/>
                </a:tc>
              </a:tr>
              <a:tr h="133350">
                <a:tc>
                  <a:txBody>
                    <a:bodyPr/>
                    <a:lstStyle/>
                    <a:p>
                      <a:r>
                        <a:rPr lang="en-US" sz="1400" dirty="0" smtClean="0">
                          <a:solidFill>
                            <a:schemeClr val="bg1"/>
                          </a:solidFill>
                        </a:rPr>
                        <a:t>0,4,3</a:t>
                      </a:r>
                      <a:endParaRPr lang="en-US" sz="1400" dirty="0">
                        <a:solidFill>
                          <a:schemeClr val="bg1"/>
                        </a:solidFill>
                      </a:endParaRPr>
                    </a:p>
                  </a:txBody>
                  <a:tcPr/>
                </a:tc>
              </a:tr>
              <a:tr h="133350">
                <a:tc>
                  <a:txBody>
                    <a:bodyPr/>
                    <a:lstStyle/>
                    <a:p>
                      <a:r>
                        <a:rPr lang="en-US" sz="1400" dirty="0" smtClean="0">
                          <a:solidFill>
                            <a:schemeClr val="bg1"/>
                          </a:solidFill>
                        </a:rPr>
                        <a:t>4,1,3</a:t>
                      </a:r>
                      <a:endParaRPr lang="en-US" sz="1400" dirty="0">
                        <a:solidFill>
                          <a:schemeClr val="bg1"/>
                        </a:solidFill>
                      </a:endParaRPr>
                    </a:p>
                  </a:txBody>
                  <a:tcPr/>
                </a:tc>
              </a:tr>
              <a:tr h="133350">
                <a:tc>
                  <a:txBody>
                    <a:bodyPr/>
                    <a:lstStyle/>
                    <a:p>
                      <a:r>
                        <a:rPr lang="en-US" sz="1400" dirty="0" smtClean="0">
                          <a:solidFill>
                            <a:schemeClr val="bg1"/>
                          </a:solidFill>
                        </a:rPr>
                        <a:t>4,2,1</a:t>
                      </a:r>
                      <a:endParaRPr lang="en-US" sz="1400" dirty="0">
                        <a:solidFill>
                          <a:schemeClr val="bg1"/>
                        </a:solidFill>
                      </a:endParaRPr>
                    </a:p>
                  </a:txBody>
                  <a:tcPr/>
                </a:tc>
              </a:tr>
              <a:tr h="133350">
                <a:tc>
                  <a:txBody>
                    <a:bodyPr/>
                    <a:lstStyle/>
                    <a:p>
                      <a:r>
                        <a:rPr lang="en-US" sz="1400" dirty="0" smtClean="0">
                          <a:solidFill>
                            <a:schemeClr val="bg1"/>
                          </a:solidFill>
                        </a:rPr>
                        <a:t>2,6,1</a:t>
                      </a:r>
                      <a:endParaRPr lang="en-US" sz="1400" dirty="0">
                        <a:solidFill>
                          <a:schemeClr val="bg1"/>
                        </a:solidFill>
                      </a:endParaRPr>
                    </a:p>
                  </a:txBody>
                  <a:tcPr/>
                </a:tc>
              </a:tr>
            </a:tbl>
          </a:graphicData>
        </a:graphic>
      </p:graphicFrame>
    </p:spTree>
    <p:extLst>
      <p:ext uri="{BB962C8B-B14F-4D97-AF65-F5344CB8AC3E}">
        <p14:creationId xmlns:p14="http://schemas.microsoft.com/office/powerpoint/2010/main" val="1885581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z="3200" dirty="0" smtClean="0">
                <a:ea typeface="ヒラギノ角ゴ Pro W3" pitchFamily="48" charset="-128"/>
                <a:cs typeface="ヒラギノ角ゴ Pro W3" pitchFamily="48" charset="-128"/>
              </a:rPr>
              <a:t>The Polygon Triangulation Problem</a:t>
            </a:r>
          </a:p>
        </p:txBody>
      </p:sp>
      <p:sp>
        <p:nvSpPr>
          <p:cNvPr id="21" name="Content Placeholder 2"/>
          <p:cNvSpPr>
            <a:spLocks noGrp="1"/>
          </p:cNvSpPr>
          <p:nvPr>
            <p:ph sz="quarter" idx="10"/>
          </p:nvPr>
        </p:nvSpPr>
        <p:spPr>
          <a:xfrm>
            <a:off x="533400" y="1504950"/>
            <a:ext cx="8077200" cy="3276600"/>
          </a:xfrm>
        </p:spPr>
        <p:txBody>
          <a:bodyPr/>
          <a:lstStyle/>
          <a:p>
            <a:pPr eaLnBrk="1" hangingPunct="1"/>
            <a:r>
              <a:rPr lang="en-US" sz="2400" dirty="0" smtClean="0">
                <a:ea typeface="ヒラギノ角ゴ Pro W3" pitchFamily="48" charset="-128"/>
                <a:cs typeface="ヒラギノ角ゴ Pro W3" pitchFamily="48" charset="-128"/>
              </a:rPr>
              <a:t>Was maintaining the index list convenient?</a:t>
            </a:r>
          </a:p>
          <a:p>
            <a:pPr eaLnBrk="1" hangingPunct="1"/>
            <a:r>
              <a:rPr lang="en-US" sz="2400" dirty="0" smtClean="0">
                <a:ea typeface="ヒラギノ角ゴ Pro W3" pitchFamily="48" charset="-128"/>
                <a:cs typeface="ヒラギノ角ゴ Pro W3" pitchFamily="48" charset="-128"/>
              </a:rPr>
              <a:t>NO!</a:t>
            </a:r>
          </a:p>
          <a:p>
            <a:pPr lvl="1" eaLnBrk="1" hangingPunct="1"/>
            <a:r>
              <a:rPr lang="en-US" sz="2000" dirty="0" smtClean="0">
                <a:ea typeface="ヒラギノ角ゴ Pro W3" pitchFamily="48" charset="-128"/>
                <a:cs typeface="ヒラギノ角ゴ Pro W3" pitchFamily="48" charset="-128"/>
              </a:rPr>
              <a:t>Original polygon: </a:t>
            </a:r>
            <a:r>
              <a:rPr lang="en-US" sz="2000" dirty="0" smtClean="0">
                <a:solidFill>
                  <a:schemeClr val="bg1"/>
                </a:solidFill>
              </a:rPr>
              <a:t>6,1,3,0,4,2,5</a:t>
            </a:r>
            <a:endParaRPr lang="en-US" sz="2000" dirty="0">
              <a:solidFill>
                <a:schemeClr val="bg1"/>
              </a:solidFill>
            </a:endParaRPr>
          </a:p>
          <a:p>
            <a:pPr lvl="1" eaLnBrk="1" hangingPunct="1"/>
            <a:r>
              <a:rPr lang="en-US" sz="2000" dirty="0" smtClean="0">
                <a:ea typeface="ヒラギノ角ゴ Pro W3" pitchFamily="48" charset="-128"/>
                <a:cs typeface="ヒラギノ角ゴ Pro W3" pitchFamily="48" charset="-128"/>
              </a:rPr>
              <a:t>Final polygon: </a:t>
            </a:r>
            <a:r>
              <a:rPr lang="en-US" sz="2000" dirty="0" smtClean="0">
                <a:solidFill>
                  <a:schemeClr val="bg1"/>
                </a:solidFill>
              </a:rPr>
              <a:t>2,5,6</a:t>
            </a:r>
          </a:p>
          <a:p>
            <a:pPr lvl="1" eaLnBrk="1" hangingPunct="1"/>
            <a:r>
              <a:rPr lang="en-US" sz="2000" dirty="0" smtClean="0">
                <a:ea typeface="ヒラギノ角ゴ Pro W3" pitchFamily="48" charset="-128"/>
                <a:cs typeface="ヒラギノ角ゴ Pro W3" pitchFamily="48" charset="-128"/>
              </a:rPr>
              <a:t>All the removed points were in the middle of the list!</a:t>
            </a:r>
          </a:p>
          <a:p>
            <a:pPr lvl="1" eaLnBrk="1" hangingPunct="1"/>
            <a:r>
              <a:rPr lang="en-US" sz="2000" dirty="0" smtClean="0">
                <a:ea typeface="ヒラギノ角ゴ Pro W3" pitchFamily="48" charset="-128"/>
              </a:rPr>
              <a:t>Maintaining the list can be error prone, and slow for complex models</a:t>
            </a:r>
          </a:p>
          <a:p>
            <a:pPr lvl="1" eaLnBrk="1" hangingPunct="1"/>
            <a:r>
              <a:rPr lang="en-US" sz="2000" dirty="0" smtClean="0">
                <a:ea typeface="ヒラギノ角ゴ Pro W3" pitchFamily="48" charset="-128"/>
              </a:rPr>
              <a:t>Inelegant</a:t>
            </a:r>
            <a:endParaRPr lang="en-US" sz="2000" dirty="0"/>
          </a:p>
          <a:p>
            <a:pPr lvl="1" eaLnBrk="1" hangingPunct="1"/>
            <a:endParaRPr lang="en-US" sz="2000" dirty="0" smtClean="0">
              <a:ea typeface="ヒラギノ角ゴ Pro W3" pitchFamily="48" charset="-128"/>
              <a:cs typeface="ヒラギノ角ゴ Pro W3" pitchFamily="48" charset="-128"/>
            </a:endParaRPr>
          </a:p>
        </p:txBody>
      </p:sp>
    </p:spTree>
    <p:extLst>
      <p:ext uri="{BB962C8B-B14F-4D97-AF65-F5344CB8AC3E}">
        <p14:creationId xmlns:p14="http://schemas.microsoft.com/office/powerpoint/2010/main" val="3393848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Ready</a:t>
            </a:r>
            <a:endParaRPr lang="en-US" dirty="0"/>
          </a:p>
        </p:txBody>
      </p:sp>
      <p:sp>
        <p:nvSpPr>
          <p:cNvPr id="3" name="Content Placeholder 2"/>
          <p:cNvSpPr>
            <a:spLocks noGrp="1"/>
          </p:cNvSpPr>
          <p:nvPr>
            <p:ph sz="quarter" idx="10"/>
          </p:nvPr>
        </p:nvSpPr>
        <p:spPr>
          <a:xfrm>
            <a:off x="533400" y="2190750"/>
            <a:ext cx="8077200" cy="1143000"/>
          </a:xfrm>
        </p:spPr>
        <p:txBody>
          <a:bodyPr/>
          <a:lstStyle/>
          <a:p>
            <a:pPr indent="0">
              <a:buNone/>
            </a:pPr>
            <a:r>
              <a:rPr lang="en-US" b="1" dirty="0" smtClean="0">
                <a:solidFill>
                  <a:srgbClr val="002060"/>
                </a:solidFill>
              </a:rPr>
              <a:t>Computational geometry requires appropriate data structures!</a:t>
            </a:r>
          </a:p>
          <a:p>
            <a:endParaRPr lang="en-US" b="1" dirty="0">
              <a:solidFill>
                <a:srgbClr val="002060"/>
              </a:solidFill>
            </a:endParaRPr>
          </a:p>
        </p:txBody>
      </p:sp>
      <p:sp>
        <p:nvSpPr>
          <p:cNvPr id="4" name="TextBox 3"/>
          <p:cNvSpPr txBox="1"/>
          <p:nvPr/>
        </p:nvSpPr>
        <p:spPr>
          <a:xfrm>
            <a:off x="3046903" y="3486150"/>
            <a:ext cx="3050194" cy="369332"/>
          </a:xfrm>
          <a:prstGeom prst="rect">
            <a:avLst/>
          </a:prstGeom>
          <a:noFill/>
        </p:spPr>
        <p:txBody>
          <a:bodyPr wrap="none" rtlCol="0">
            <a:spAutoFit/>
          </a:bodyPr>
          <a:lstStyle/>
          <a:p>
            <a:r>
              <a:rPr lang="en-US" sz="1800" dirty="0" smtClean="0">
                <a:solidFill>
                  <a:srgbClr val="000000"/>
                </a:solidFill>
              </a:rPr>
              <a:t>(Lets take a look at one)</a:t>
            </a:r>
          </a:p>
        </p:txBody>
      </p:sp>
      <p:sp>
        <p:nvSpPr>
          <p:cNvPr id="5" name="TextBox 4"/>
          <p:cNvSpPr txBox="1"/>
          <p:nvPr/>
        </p:nvSpPr>
        <p:spPr>
          <a:xfrm>
            <a:off x="0" y="4661951"/>
            <a:ext cx="3216586" cy="369332"/>
          </a:xfrm>
          <a:prstGeom prst="rect">
            <a:avLst/>
          </a:prstGeom>
          <a:noFill/>
        </p:spPr>
        <p:txBody>
          <a:bodyPr wrap="none" rtlCol="0">
            <a:spAutoFit/>
          </a:bodyPr>
          <a:lstStyle/>
          <a:p>
            <a:r>
              <a:rPr lang="en-US" sz="1800" dirty="0" smtClean="0">
                <a:solidFill>
                  <a:schemeClr val="bg1"/>
                </a:solidFill>
              </a:rPr>
              <a:t>Triangulation Demo</a:t>
            </a:r>
            <a:r>
              <a:rPr lang="en-US" sz="1800" dirty="0">
                <a:solidFill>
                  <a:schemeClr val="bg1"/>
                </a:solidFill>
              </a:rPr>
              <a:t> </a:t>
            </a:r>
            <a:r>
              <a:rPr lang="en-US" sz="1800" dirty="0" smtClean="0">
                <a:solidFill>
                  <a:schemeClr val="bg1"/>
                </a:solidFill>
              </a:rPr>
              <a:t>Part 1</a:t>
            </a:r>
          </a:p>
        </p:txBody>
      </p:sp>
    </p:spTree>
    <p:extLst>
      <p:ext uri="{BB962C8B-B14F-4D97-AF65-F5344CB8AC3E}">
        <p14:creationId xmlns:p14="http://schemas.microsoft.com/office/powerpoint/2010/main" val="3034281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z="3200" dirty="0" smtClean="0">
                <a:ea typeface="ヒラギノ角ゴ Pro W3" pitchFamily="48" charset="-128"/>
                <a:cs typeface="ヒラギノ角ゴ Pro W3" pitchFamily="48" charset="-128"/>
              </a:rPr>
              <a:t>Geometric Model Representation</a:t>
            </a:r>
          </a:p>
        </p:txBody>
      </p:sp>
      <p:sp>
        <p:nvSpPr>
          <p:cNvPr id="13315" name="Content Placeholder 2"/>
          <p:cNvSpPr>
            <a:spLocks noGrp="1"/>
          </p:cNvSpPr>
          <p:nvPr>
            <p:ph sz="quarter" idx="10"/>
          </p:nvPr>
        </p:nvSpPr>
        <p:spPr/>
        <p:txBody>
          <a:bodyPr/>
          <a:lstStyle/>
          <a:p>
            <a:pPr eaLnBrk="1" hangingPunct="1"/>
            <a:r>
              <a:rPr lang="en-US" dirty="0" smtClean="0">
                <a:ea typeface="ヒラギノ角ゴ Pro W3" pitchFamily="48" charset="-128"/>
                <a:cs typeface="ヒラギノ角ゴ Pro W3" pitchFamily="48" charset="-128"/>
              </a:rPr>
              <a:t>Geometry describes the shape of model elements (triangles)</a:t>
            </a:r>
          </a:p>
          <a:p>
            <a:pPr eaLnBrk="1" hangingPunct="1"/>
            <a:r>
              <a:rPr lang="en-US" dirty="0" smtClean="0">
                <a:ea typeface="ヒラギノ角ゴ Pro W3" pitchFamily="48" charset="-128"/>
                <a:cs typeface="ヒラギノ角ゴ Pro W3" pitchFamily="48" charset="-128"/>
              </a:rPr>
              <a:t>Topology describes how the elements are connected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z="3200" dirty="0" smtClean="0">
                <a:ea typeface="ヒラギノ角ゴ Pro W3" pitchFamily="48" charset="-128"/>
                <a:cs typeface="ヒラギノ角ゴ Pro W3" pitchFamily="48" charset="-128"/>
              </a:rPr>
              <a:t>What is Computational Geometry?</a:t>
            </a:r>
          </a:p>
        </p:txBody>
      </p:sp>
      <p:sp>
        <p:nvSpPr>
          <p:cNvPr id="13315" name="Content Placeholder 2"/>
          <p:cNvSpPr>
            <a:spLocks noGrp="1"/>
          </p:cNvSpPr>
          <p:nvPr>
            <p:ph sz="quarter" idx="10"/>
          </p:nvPr>
        </p:nvSpPr>
        <p:spPr/>
        <p:txBody>
          <a:bodyPr/>
          <a:lstStyle/>
          <a:p>
            <a:pPr eaLnBrk="1" hangingPunct="1"/>
            <a:r>
              <a:rPr lang="en-US" dirty="0" smtClean="0">
                <a:ea typeface="ヒラギノ角ゴ Pro W3" pitchFamily="48" charset="-128"/>
                <a:cs typeface="ヒラギノ角ゴ Pro W3" pitchFamily="48" charset="-128"/>
              </a:rPr>
              <a:t>Manipulation and interrogation of shapes</a:t>
            </a:r>
          </a:p>
          <a:p>
            <a:pPr eaLnBrk="1" hangingPunct="1"/>
            <a:r>
              <a:rPr lang="en-US" dirty="0" smtClean="0">
                <a:ea typeface="ヒラギノ角ゴ Pro W3" pitchFamily="48" charset="-128"/>
                <a:cs typeface="ヒラギノ角ゴ Pro W3" pitchFamily="48" charset="-128"/>
              </a:rPr>
              <a:t>Examples:</a:t>
            </a:r>
          </a:p>
          <a:p>
            <a:pPr lvl="1" eaLnBrk="1" hangingPunct="1"/>
            <a:r>
              <a:rPr lang="en-US" dirty="0" smtClean="0">
                <a:ea typeface="ヒラギノ角ゴ Pro W3" pitchFamily="48" charset="-128"/>
                <a:cs typeface="ヒラギノ角ゴ Pro W3" pitchFamily="48" charset="-128"/>
              </a:rPr>
              <a:t>“What is the intersection of a line and a triangle mesh”</a:t>
            </a:r>
          </a:p>
          <a:p>
            <a:pPr lvl="1" eaLnBrk="1" hangingPunct="1"/>
            <a:r>
              <a:rPr lang="en-US" dirty="0" smtClean="0">
                <a:ea typeface="ヒラギノ角ゴ Pro W3" pitchFamily="48" charset="-128"/>
                <a:cs typeface="ヒラギノ角ゴ Pro W3" pitchFamily="48" charset="-128"/>
              </a:rPr>
              <a:t>“What is the minimum distance separating two objects”</a:t>
            </a:r>
          </a:p>
          <a:p>
            <a:pPr lvl="1" eaLnBrk="1" hangingPunct="1"/>
            <a:r>
              <a:rPr lang="en-US" dirty="0" smtClean="0">
                <a:ea typeface="ヒラギノ角ゴ Pro W3" pitchFamily="48" charset="-128"/>
                <a:cs typeface="ヒラギノ角ゴ Pro W3" pitchFamily="48" charset="-128"/>
              </a:rPr>
              <a:t>“Break a mesh into pieces”</a:t>
            </a:r>
          </a:p>
          <a:p>
            <a:pPr eaLnBrk="1" hangingPunct="1"/>
            <a:endParaRPr lang="en-US" dirty="0" smtClean="0">
              <a:ea typeface="ヒラギノ角ゴ Pro W3" pitchFamily="48" charset="-128"/>
              <a:cs typeface="ヒラギノ角ゴ Pro W3" pitchFamily="48"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3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3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3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Manifold Topology</a:t>
            </a:r>
            <a:endParaRPr lang="en-US" dirty="0"/>
          </a:p>
        </p:txBody>
      </p:sp>
      <p:sp>
        <p:nvSpPr>
          <p:cNvPr id="3" name="Content Placeholder 2"/>
          <p:cNvSpPr>
            <a:spLocks noGrp="1"/>
          </p:cNvSpPr>
          <p:nvPr>
            <p:ph sz="quarter" idx="10"/>
          </p:nvPr>
        </p:nvSpPr>
        <p:spPr>
          <a:xfrm>
            <a:off x="533400" y="1504950"/>
            <a:ext cx="5451765" cy="2743200"/>
          </a:xfrm>
        </p:spPr>
        <p:txBody>
          <a:bodyPr/>
          <a:lstStyle/>
          <a:p>
            <a:r>
              <a:rPr lang="en-US" sz="2200" dirty="0" smtClean="0"/>
              <a:t>Each edge joins exactly two faces</a:t>
            </a:r>
          </a:p>
          <a:p>
            <a:pPr lvl="1"/>
            <a:r>
              <a:rPr lang="en-US" sz="2000" dirty="0" smtClean="0"/>
              <a:t>Model is watertight</a:t>
            </a:r>
          </a:p>
          <a:p>
            <a:pPr marL="273050" indent="-273050"/>
            <a:r>
              <a:rPr lang="en-US" sz="2200" dirty="0" smtClean="0"/>
              <a:t>Open edges that join to one face are allowed</a:t>
            </a:r>
            <a:endParaRPr lang="en-US" sz="2200" dirty="0"/>
          </a:p>
          <a:p>
            <a:pPr marL="273050" indent="-273050"/>
            <a:r>
              <a:rPr lang="en-US" sz="2200" dirty="0" smtClean="0"/>
              <a:t>Modeling operation consistency rules </a:t>
            </a:r>
          </a:p>
          <a:p>
            <a:pPr lvl="1"/>
            <a:r>
              <a:rPr lang="en-US" sz="2000" dirty="0" smtClean="0"/>
              <a:t>“Invariants”</a:t>
            </a:r>
            <a:endParaRPr lang="en-US" sz="1800" dirty="0" smtClean="0"/>
          </a:p>
        </p:txBody>
      </p:sp>
      <p:grpSp>
        <p:nvGrpSpPr>
          <p:cNvPr id="9" name="Group 8"/>
          <p:cNvGrpSpPr/>
          <p:nvPr/>
        </p:nvGrpSpPr>
        <p:grpSpPr>
          <a:xfrm>
            <a:off x="5985165" y="1200150"/>
            <a:ext cx="2743200" cy="2482923"/>
            <a:chOff x="5985165" y="1200150"/>
            <a:chExt cx="2743200" cy="2482923"/>
          </a:xfrm>
        </p:grpSpPr>
        <p:grpSp>
          <p:nvGrpSpPr>
            <p:cNvPr id="7" name="Group 6"/>
            <p:cNvGrpSpPr/>
            <p:nvPr/>
          </p:nvGrpSpPr>
          <p:grpSpPr>
            <a:xfrm>
              <a:off x="5985165" y="1200150"/>
              <a:ext cx="2743200" cy="1836592"/>
              <a:chOff x="3880624" y="2720897"/>
              <a:chExt cx="1349299" cy="903365"/>
            </a:xfrm>
          </p:grpSpPr>
          <p:sp>
            <p:nvSpPr>
              <p:cNvPr id="4" name="Freeform 3"/>
              <p:cNvSpPr/>
              <p:nvPr/>
            </p:nvSpPr>
            <p:spPr bwMode="auto">
              <a:xfrm>
                <a:off x="3880624" y="2903209"/>
                <a:ext cx="914400" cy="720937"/>
              </a:xfrm>
              <a:custGeom>
                <a:avLst/>
                <a:gdLst>
                  <a:gd name="connsiteX0" fmla="*/ 479503 w 914400"/>
                  <a:gd name="connsiteY0" fmla="*/ 0 h 747131"/>
                  <a:gd name="connsiteX1" fmla="*/ 0 w 914400"/>
                  <a:gd name="connsiteY1" fmla="*/ 535258 h 747131"/>
                  <a:gd name="connsiteX2" fmla="*/ 914400 w 914400"/>
                  <a:gd name="connsiteY2" fmla="*/ 747131 h 747131"/>
                  <a:gd name="connsiteX3" fmla="*/ 479503 w 914400"/>
                  <a:gd name="connsiteY3" fmla="*/ 0 h 747131"/>
                  <a:gd name="connsiteX0" fmla="*/ 481885 w 914400"/>
                  <a:gd name="connsiteY0" fmla="*/ 0 h 720937"/>
                  <a:gd name="connsiteX1" fmla="*/ 0 w 914400"/>
                  <a:gd name="connsiteY1" fmla="*/ 509064 h 720937"/>
                  <a:gd name="connsiteX2" fmla="*/ 914400 w 914400"/>
                  <a:gd name="connsiteY2" fmla="*/ 720937 h 720937"/>
                  <a:gd name="connsiteX3" fmla="*/ 481885 w 914400"/>
                  <a:gd name="connsiteY3" fmla="*/ 0 h 720937"/>
                </a:gdLst>
                <a:ahLst/>
                <a:cxnLst>
                  <a:cxn ang="0">
                    <a:pos x="connsiteX0" y="connsiteY0"/>
                  </a:cxn>
                  <a:cxn ang="0">
                    <a:pos x="connsiteX1" y="connsiteY1"/>
                  </a:cxn>
                  <a:cxn ang="0">
                    <a:pos x="connsiteX2" y="connsiteY2"/>
                  </a:cxn>
                  <a:cxn ang="0">
                    <a:pos x="connsiteX3" y="connsiteY3"/>
                  </a:cxn>
                </a:cxnLst>
                <a:rect l="l" t="t" r="r" b="b"/>
                <a:pathLst>
                  <a:path w="914400" h="720937">
                    <a:moveTo>
                      <a:pt x="481885" y="0"/>
                    </a:moveTo>
                    <a:lnTo>
                      <a:pt x="0" y="509064"/>
                    </a:lnTo>
                    <a:lnTo>
                      <a:pt x="914400" y="720937"/>
                    </a:lnTo>
                    <a:lnTo>
                      <a:pt x="481885" y="0"/>
                    </a:lnTo>
                    <a:close/>
                  </a:path>
                </a:pathLst>
              </a:custGeom>
              <a:solidFill>
                <a:schemeClr val="accent6">
                  <a:lumMod val="40000"/>
                  <a:lumOff val="60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5" name="Freeform 4"/>
              <p:cNvSpPr/>
              <p:nvPr/>
            </p:nvSpPr>
            <p:spPr bwMode="auto">
              <a:xfrm>
                <a:off x="4360128" y="2899317"/>
                <a:ext cx="869795" cy="724829"/>
              </a:xfrm>
              <a:custGeom>
                <a:avLst/>
                <a:gdLst>
                  <a:gd name="connsiteX0" fmla="*/ 814039 w 814039"/>
                  <a:gd name="connsiteY0" fmla="*/ 144966 h 724829"/>
                  <a:gd name="connsiteX1" fmla="*/ 457200 w 814039"/>
                  <a:gd name="connsiteY1" fmla="*/ 724829 h 724829"/>
                  <a:gd name="connsiteX2" fmla="*/ 0 w 814039"/>
                  <a:gd name="connsiteY2" fmla="*/ 0 h 724829"/>
                  <a:gd name="connsiteX3" fmla="*/ 814039 w 814039"/>
                  <a:gd name="connsiteY3" fmla="*/ 144966 h 724829"/>
                  <a:gd name="connsiteX0" fmla="*/ 858644 w 858644"/>
                  <a:gd name="connsiteY0" fmla="*/ 278781 h 724829"/>
                  <a:gd name="connsiteX1" fmla="*/ 457200 w 858644"/>
                  <a:gd name="connsiteY1" fmla="*/ 724829 h 724829"/>
                  <a:gd name="connsiteX2" fmla="*/ 0 w 858644"/>
                  <a:gd name="connsiteY2" fmla="*/ 0 h 724829"/>
                  <a:gd name="connsiteX3" fmla="*/ 858644 w 858644"/>
                  <a:gd name="connsiteY3" fmla="*/ 278781 h 724829"/>
                  <a:gd name="connsiteX0" fmla="*/ 869795 w 869795"/>
                  <a:gd name="connsiteY0" fmla="*/ 579864 h 724829"/>
                  <a:gd name="connsiteX1" fmla="*/ 457200 w 869795"/>
                  <a:gd name="connsiteY1" fmla="*/ 724829 h 724829"/>
                  <a:gd name="connsiteX2" fmla="*/ 0 w 869795"/>
                  <a:gd name="connsiteY2" fmla="*/ 0 h 724829"/>
                  <a:gd name="connsiteX3" fmla="*/ 869795 w 869795"/>
                  <a:gd name="connsiteY3" fmla="*/ 579864 h 724829"/>
                  <a:gd name="connsiteX0" fmla="*/ 869795 w 869795"/>
                  <a:gd name="connsiteY0" fmla="*/ 579864 h 724829"/>
                  <a:gd name="connsiteX1" fmla="*/ 438150 w 869795"/>
                  <a:gd name="connsiteY1" fmla="*/ 724829 h 724829"/>
                  <a:gd name="connsiteX2" fmla="*/ 0 w 869795"/>
                  <a:gd name="connsiteY2" fmla="*/ 0 h 724829"/>
                  <a:gd name="connsiteX3" fmla="*/ 869795 w 869795"/>
                  <a:gd name="connsiteY3" fmla="*/ 579864 h 724829"/>
                </a:gdLst>
                <a:ahLst/>
                <a:cxnLst>
                  <a:cxn ang="0">
                    <a:pos x="connsiteX0" y="connsiteY0"/>
                  </a:cxn>
                  <a:cxn ang="0">
                    <a:pos x="connsiteX1" y="connsiteY1"/>
                  </a:cxn>
                  <a:cxn ang="0">
                    <a:pos x="connsiteX2" y="connsiteY2"/>
                  </a:cxn>
                  <a:cxn ang="0">
                    <a:pos x="connsiteX3" y="connsiteY3"/>
                  </a:cxn>
                </a:cxnLst>
                <a:rect l="l" t="t" r="r" b="b"/>
                <a:pathLst>
                  <a:path w="869795" h="724829">
                    <a:moveTo>
                      <a:pt x="869795" y="579864"/>
                    </a:moveTo>
                    <a:lnTo>
                      <a:pt x="438150" y="724829"/>
                    </a:lnTo>
                    <a:lnTo>
                      <a:pt x="0" y="0"/>
                    </a:lnTo>
                    <a:lnTo>
                      <a:pt x="869795" y="579864"/>
                    </a:lnTo>
                    <a:close/>
                  </a:path>
                </a:pathLst>
              </a:custGeom>
              <a:solidFill>
                <a:schemeClr val="accent6">
                  <a:lumMod val="60000"/>
                  <a:lumOff val="40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6" name="Freeform 5"/>
              <p:cNvSpPr/>
              <p:nvPr/>
            </p:nvSpPr>
            <p:spPr bwMode="auto">
              <a:xfrm>
                <a:off x="4364890" y="2720897"/>
                <a:ext cx="435711" cy="903365"/>
              </a:xfrm>
              <a:custGeom>
                <a:avLst/>
                <a:gdLst>
                  <a:gd name="connsiteX0" fmla="*/ 0 w 446049"/>
                  <a:gd name="connsiteY0" fmla="*/ 156117 h 880946"/>
                  <a:gd name="connsiteX1" fmla="*/ 245327 w 446049"/>
                  <a:gd name="connsiteY1" fmla="*/ 0 h 880946"/>
                  <a:gd name="connsiteX2" fmla="*/ 446049 w 446049"/>
                  <a:gd name="connsiteY2" fmla="*/ 880946 h 880946"/>
                  <a:gd name="connsiteX3" fmla="*/ 0 w 446049"/>
                  <a:gd name="connsiteY3" fmla="*/ 156117 h 880946"/>
                  <a:gd name="connsiteX0" fmla="*/ 0 w 455800"/>
                  <a:gd name="connsiteY0" fmla="*/ 169905 h 880946"/>
                  <a:gd name="connsiteX1" fmla="*/ 255078 w 455800"/>
                  <a:gd name="connsiteY1" fmla="*/ 0 h 880946"/>
                  <a:gd name="connsiteX2" fmla="*/ 455800 w 455800"/>
                  <a:gd name="connsiteY2" fmla="*/ 880946 h 880946"/>
                  <a:gd name="connsiteX3" fmla="*/ 0 w 455800"/>
                  <a:gd name="connsiteY3" fmla="*/ 169905 h 880946"/>
                  <a:gd name="connsiteX0" fmla="*/ 0 w 460676"/>
                  <a:gd name="connsiteY0" fmla="*/ 169905 h 871754"/>
                  <a:gd name="connsiteX1" fmla="*/ 255078 w 460676"/>
                  <a:gd name="connsiteY1" fmla="*/ 0 h 871754"/>
                  <a:gd name="connsiteX2" fmla="*/ 460676 w 460676"/>
                  <a:gd name="connsiteY2" fmla="*/ 871754 h 871754"/>
                  <a:gd name="connsiteX3" fmla="*/ 0 w 460676"/>
                  <a:gd name="connsiteY3" fmla="*/ 169905 h 871754"/>
                  <a:gd name="connsiteX0" fmla="*/ 0 w 446049"/>
                  <a:gd name="connsiteY0" fmla="*/ 176799 h 871754"/>
                  <a:gd name="connsiteX1" fmla="*/ 240451 w 446049"/>
                  <a:gd name="connsiteY1" fmla="*/ 0 h 871754"/>
                  <a:gd name="connsiteX2" fmla="*/ 446049 w 446049"/>
                  <a:gd name="connsiteY2" fmla="*/ 871754 h 871754"/>
                  <a:gd name="connsiteX3" fmla="*/ 0 w 446049"/>
                  <a:gd name="connsiteY3" fmla="*/ 176799 h 871754"/>
                </a:gdLst>
                <a:ahLst/>
                <a:cxnLst>
                  <a:cxn ang="0">
                    <a:pos x="connsiteX0" y="connsiteY0"/>
                  </a:cxn>
                  <a:cxn ang="0">
                    <a:pos x="connsiteX1" y="connsiteY1"/>
                  </a:cxn>
                  <a:cxn ang="0">
                    <a:pos x="connsiteX2" y="connsiteY2"/>
                  </a:cxn>
                  <a:cxn ang="0">
                    <a:pos x="connsiteX3" y="connsiteY3"/>
                  </a:cxn>
                </a:cxnLst>
                <a:rect l="l" t="t" r="r" b="b"/>
                <a:pathLst>
                  <a:path w="446049" h="871754">
                    <a:moveTo>
                      <a:pt x="0" y="176799"/>
                    </a:moveTo>
                    <a:lnTo>
                      <a:pt x="240451" y="0"/>
                    </a:lnTo>
                    <a:lnTo>
                      <a:pt x="446049" y="871754"/>
                    </a:lnTo>
                    <a:lnTo>
                      <a:pt x="0" y="176799"/>
                    </a:lnTo>
                    <a:close/>
                  </a:path>
                </a:pathLst>
              </a:custGeom>
              <a:solidFill>
                <a:schemeClr val="bg1">
                  <a:lumMod val="60000"/>
                  <a:lumOff val="40000"/>
                  <a:alpha val="45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dirty="0"/>
              </a:p>
            </p:txBody>
          </p:sp>
        </p:grpSp>
        <p:sp>
          <p:nvSpPr>
            <p:cNvPr id="8" name="TextBox 7"/>
            <p:cNvSpPr txBox="1"/>
            <p:nvPr/>
          </p:nvSpPr>
          <p:spPr>
            <a:xfrm>
              <a:off x="6482167" y="3036742"/>
              <a:ext cx="1749197" cy="646331"/>
            </a:xfrm>
            <a:prstGeom prst="rect">
              <a:avLst/>
            </a:prstGeom>
            <a:noFill/>
          </p:spPr>
          <p:txBody>
            <a:bodyPr wrap="none" rtlCol="0">
              <a:spAutoFit/>
            </a:bodyPr>
            <a:lstStyle/>
            <a:p>
              <a:pPr algn="ctr"/>
              <a:r>
                <a:rPr lang="en-US" sz="1800" dirty="0" smtClean="0">
                  <a:solidFill>
                    <a:schemeClr val="bg1"/>
                  </a:solidFill>
                </a:rPr>
                <a:t>Non-manifold</a:t>
              </a:r>
            </a:p>
            <a:p>
              <a:pPr algn="ctr"/>
              <a:r>
                <a:rPr lang="en-US" sz="1800" dirty="0" smtClean="0">
                  <a:solidFill>
                    <a:schemeClr val="bg1"/>
                  </a:solidFill>
                </a:rPr>
                <a:t>Topology</a:t>
              </a:r>
            </a:p>
          </p:txBody>
        </p:sp>
      </p:grpSp>
    </p:spTree>
    <p:extLst>
      <p:ext uri="{BB962C8B-B14F-4D97-AF65-F5344CB8AC3E}">
        <p14:creationId xmlns:p14="http://schemas.microsoft.com/office/powerpoint/2010/main" val="718360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z="3200" dirty="0" smtClean="0">
                <a:ea typeface="ヒラギノ角ゴ Pro W3" pitchFamily="48" charset="-128"/>
                <a:cs typeface="ヒラギノ角ゴ Pro W3" pitchFamily="48" charset="-128"/>
              </a:rPr>
              <a:t>Topological Data Structures</a:t>
            </a:r>
          </a:p>
        </p:txBody>
      </p:sp>
      <p:sp>
        <p:nvSpPr>
          <p:cNvPr id="13315" name="Content Placeholder 2"/>
          <p:cNvSpPr>
            <a:spLocks noGrp="1"/>
          </p:cNvSpPr>
          <p:nvPr>
            <p:ph sz="quarter" idx="10"/>
          </p:nvPr>
        </p:nvSpPr>
        <p:spPr/>
        <p:txBody>
          <a:bodyPr/>
          <a:lstStyle/>
          <a:p>
            <a:pPr eaLnBrk="1" hangingPunct="1"/>
            <a:r>
              <a:rPr lang="en-US" dirty="0" smtClean="0">
                <a:ea typeface="ヒラギノ角ゴ Pro W3" pitchFamily="48" charset="-128"/>
                <a:cs typeface="ヒラギノ角ゴ Pro W3" pitchFamily="48" charset="-128"/>
              </a:rPr>
              <a:t>Enable elegant and fast traversals</a:t>
            </a:r>
          </a:p>
          <a:p>
            <a:pPr lvl="1" eaLnBrk="1" hangingPunct="1"/>
            <a:r>
              <a:rPr lang="en-US" dirty="0" smtClean="0">
                <a:ea typeface="ヒラギノ角ゴ Pro W3" pitchFamily="48" charset="-128"/>
                <a:cs typeface="ヒラギノ角ゴ Pro W3" pitchFamily="48" charset="-128"/>
              </a:rPr>
              <a:t>“Which edges surround a polygon?”</a:t>
            </a:r>
          </a:p>
          <a:p>
            <a:pPr lvl="1" eaLnBrk="1" hangingPunct="1"/>
            <a:r>
              <a:rPr lang="en-US" dirty="0" smtClean="0">
                <a:ea typeface="ヒラギノ角ゴ Pro W3" pitchFamily="48" charset="-128"/>
                <a:cs typeface="ヒラギノ角ゴ Pro W3" pitchFamily="48" charset="-128"/>
              </a:rPr>
              <a:t>“Which polygons surround this vertex?”</a:t>
            </a:r>
          </a:p>
          <a:p>
            <a:pPr eaLnBrk="1" hangingPunct="1"/>
            <a:r>
              <a:rPr lang="en-US" dirty="0" smtClean="0">
                <a:ea typeface="ヒラギノ角ゴ Pro W3" pitchFamily="48" charset="-128"/>
                <a:cs typeface="ヒラギノ角ゴ Pro W3" pitchFamily="48" charset="-128"/>
              </a:rPr>
              <a:t>Easy to modify geometry</a:t>
            </a:r>
          </a:p>
          <a:p>
            <a:pPr lvl="1" eaLnBrk="1" hangingPunct="1"/>
            <a:r>
              <a:rPr lang="en-US" dirty="0" smtClean="0">
                <a:ea typeface="ヒラギノ角ゴ Pro W3" pitchFamily="48" charset="-128"/>
                <a:cs typeface="ヒラギノ角ゴ Pro W3" pitchFamily="48" charset="-128"/>
              </a:rPr>
              <a:t>Split an edge or face to add a new vertex</a:t>
            </a:r>
          </a:p>
          <a:p>
            <a:pPr lvl="1" eaLnBrk="1" hangingPunct="1"/>
            <a:r>
              <a:rPr lang="en-US" dirty="0" smtClean="0">
                <a:ea typeface="ヒラギノ角ゴ Pro W3" pitchFamily="48" charset="-128"/>
                <a:cs typeface="ヒラギノ角ゴ Pro W3" pitchFamily="48" charset="-128"/>
              </a:rPr>
              <a:t>Collapse an edge to simplify a mesh</a:t>
            </a:r>
          </a:p>
        </p:txBody>
      </p:sp>
    </p:spTree>
    <p:extLst>
      <p:ext uri="{BB962C8B-B14F-4D97-AF65-F5344CB8AC3E}">
        <p14:creationId xmlns:p14="http://schemas.microsoft.com/office/powerpoint/2010/main" val="3429704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3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3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31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31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z="3200" dirty="0" smtClean="0">
                <a:ea typeface="ヒラギノ角ゴ Pro W3" pitchFamily="48" charset="-128"/>
                <a:cs typeface="ヒラギノ角ゴ Pro W3" pitchFamily="48" charset="-128"/>
              </a:rPr>
              <a:t>Other Topological Data Structures</a:t>
            </a:r>
          </a:p>
        </p:txBody>
      </p:sp>
      <p:sp>
        <p:nvSpPr>
          <p:cNvPr id="13315" name="Content Placeholder 2"/>
          <p:cNvSpPr>
            <a:spLocks noGrp="1"/>
          </p:cNvSpPr>
          <p:nvPr>
            <p:ph sz="quarter" idx="10"/>
          </p:nvPr>
        </p:nvSpPr>
        <p:spPr/>
        <p:txBody>
          <a:bodyPr/>
          <a:lstStyle/>
          <a:p>
            <a:pPr eaLnBrk="1" hangingPunct="1"/>
            <a:r>
              <a:rPr lang="en-US" dirty="0" smtClean="0">
                <a:ea typeface="ヒラギノ角ゴ Pro W3" pitchFamily="48" charset="-128"/>
                <a:cs typeface="ヒラギノ角ゴ Pro W3" pitchFamily="48" charset="-128"/>
              </a:rPr>
              <a:t>Manifold</a:t>
            </a:r>
          </a:p>
          <a:p>
            <a:pPr lvl="1" eaLnBrk="1" hangingPunct="1"/>
            <a:r>
              <a:rPr lang="en-US" dirty="0" smtClean="0">
                <a:ea typeface="ヒラギノ角ゴ Pro W3" pitchFamily="48" charset="-128"/>
                <a:cs typeface="ヒラギノ角ゴ Pro W3" pitchFamily="48" charset="-128"/>
              </a:rPr>
              <a:t>Winged Edge (</a:t>
            </a:r>
            <a:r>
              <a:rPr lang="en-US" dirty="0" err="1" smtClean="0">
                <a:ea typeface="ヒラギノ角ゴ Pro W3" pitchFamily="48" charset="-128"/>
                <a:cs typeface="ヒラギノ角ゴ Pro W3" pitchFamily="48" charset="-128"/>
              </a:rPr>
              <a:t>Baumgart</a:t>
            </a:r>
            <a:r>
              <a:rPr lang="en-US" dirty="0" smtClean="0">
                <a:ea typeface="ヒラギノ角ゴ Pro W3" pitchFamily="48" charset="-128"/>
                <a:cs typeface="ヒラギノ角ゴ Pro W3" pitchFamily="48" charset="-128"/>
              </a:rPr>
              <a:t>, 1972)</a:t>
            </a:r>
          </a:p>
          <a:p>
            <a:pPr lvl="1" eaLnBrk="1" hangingPunct="1"/>
            <a:r>
              <a:rPr lang="en-US" dirty="0" smtClean="0">
                <a:solidFill>
                  <a:schemeClr val="bg1"/>
                </a:solidFill>
                <a:ea typeface="ヒラギノ角ゴ Pro W3" pitchFamily="48" charset="-128"/>
                <a:cs typeface="ヒラギノ角ゴ Pro W3" pitchFamily="48" charset="-128"/>
              </a:rPr>
              <a:t>Half Edge (presented here)</a:t>
            </a:r>
          </a:p>
          <a:p>
            <a:pPr lvl="1" eaLnBrk="1" hangingPunct="1"/>
            <a:r>
              <a:rPr lang="en-US" dirty="0" smtClean="0">
                <a:ea typeface="ヒラギノ角ゴ Pro W3" pitchFamily="48" charset="-128"/>
                <a:cs typeface="ヒラギノ角ゴ Pro W3" pitchFamily="48" charset="-128"/>
              </a:rPr>
              <a:t>Quad edge</a:t>
            </a:r>
          </a:p>
          <a:p>
            <a:pPr eaLnBrk="1" hangingPunct="1"/>
            <a:r>
              <a:rPr lang="en-US" dirty="0" smtClean="0">
                <a:ea typeface="ヒラギノ角ゴ Pro W3" pitchFamily="48" charset="-128"/>
                <a:cs typeface="ヒラギノ角ゴ Pro W3" pitchFamily="48" charset="-128"/>
              </a:rPr>
              <a:t>Non-manifold</a:t>
            </a:r>
          </a:p>
          <a:p>
            <a:pPr lvl="1" eaLnBrk="1" hangingPunct="1"/>
            <a:r>
              <a:rPr lang="en-US" dirty="0" smtClean="0">
                <a:ea typeface="ヒラギノ角ゴ Pro W3" pitchFamily="48" charset="-128"/>
                <a:cs typeface="ヒラギノ角ゴ Pro W3" pitchFamily="48" charset="-128"/>
              </a:rPr>
              <a:t>Radial edge</a:t>
            </a:r>
          </a:p>
          <a:p>
            <a:pPr lvl="1" eaLnBrk="1" hangingPunct="1"/>
            <a:r>
              <a:rPr lang="en-US" dirty="0" smtClean="0">
                <a:ea typeface="ヒラギノ角ゴ Pro W3" pitchFamily="48" charset="-128"/>
                <a:cs typeface="ヒラギノ角ゴ Pro W3" pitchFamily="48" charset="-128"/>
              </a:rPr>
              <a:t>Generalized non-manifold</a:t>
            </a:r>
          </a:p>
        </p:txBody>
      </p:sp>
    </p:spTree>
    <p:extLst>
      <p:ext uri="{BB962C8B-B14F-4D97-AF65-F5344CB8AC3E}">
        <p14:creationId xmlns:p14="http://schemas.microsoft.com/office/powerpoint/2010/main" val="3738498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3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3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31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31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31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z="3200" dirty="0" smtClean="0">
                <a:ea typeface="ヒラギノ角ゴ Pro W3" pitchFamily="48" charset="-128"/>
                <a:cs typeface="ヒラギノ角ゴ Pro W3" pitchFamily="48" charset="-128"/>
              </a:rPr>
              <a:t>Half Edge Data Structure (HDS)</a:t>
            </a:r>
          </a:p>
        </p:txBody>
      </p:sp>
      <p:sp>
        <p:nvSpPr>
          <p:cNvPr id="13315" name="Content Placeholder 2"/>
          <p:cNvSpPr>
            <a:spLocks noGrp="1"/>
          </p:cNvSpPr>
          <p:nvPr>
            <p:ph sz="quarter" idx="10"/>
          </p:nvPr>
        </p:nvSpPr>
        <p:spPr>
          <a:xfrm>
            <a:off x="533400" y="1200150"/>
            <a:ext cx="8077200" cy="1066800"/>
          </a:xfrm>
        </p:spPr>
        <p:txBody>
          <a:bodyPr/>
          <a:lstStyle/>
          <a:p>
            <a:pPr eaLnBrk="1" hangingPunct="1"/>
            <a:r>
              <a:rPr lang="en-US" sz="2400" dirty="0" smtClean="0">
                <a:ea typeface="ヒラギノ角ゴ Pro W3" pitchFamily="48" charset="-128"/>
                <a:cs typeface="ヒラギノ角ゴ Pro W3" pitchFamily="48" charset="-128"/>
              </a:rPr>
              <a:t>Basic </a:t>
            </a:r>
            <a:r>
              <a:rPr lang="en-US" sz="2400" b="1" dirty="0" smtClean="0">
                <a:ea typeface="ヒラギノ角ゴ Pro W3" pitchFamily="48" charset="-128"/>
                <a:cs typeface="ヒラギノ角ゴ Pro W3" pitchFamily="48" charset="-128"/>
              </a:rPr>
              <a:t>topological</a:t>
            </a:r>
            <a:r>
              <a:rPr lang="en-US" sz="2400" dirty="0" smtClean="0">
                <a:ea typeface="ヒラギノ角ゴ Pro W3" pitchFamily="48" charset="-128"/>
                <a:cs typeface="ヒラギノ角ゴ Pro W3" pitchFamily="48" charset="-128"/>
              </a:rPr>
              <a:t> element is a half edge (HE)</a:t>
            </a:r>
          </a:p>
          <a:p>
            <a:pPr eaLnBrk="1" hangingPunct="1"/>
            <a:r>
              <a:rPr lang="en-US" sz="2400" dirty="0" smtClean="0">
                <a:ea typeface="ヒラギノ角ゴ Pro W3" pitchFamily="48" charset="-128"/>
                <a:cs typeface="ヒラギノ角ゴ Pro W3" pitchFamily="48" charset="-128"/>
              </a:rPr>
              <a:t>Geometry is </a:t>
            </a:r>
            <a:r>
              <a:rPr lang="en-US" sz="2400" b="1" dirty="0" smtClean="0">
                <a:ea typeface="ヒラギノ角ゴ Pro W3" pitchFamily="48" charset="-128"/>
                <a:cs typeface="ヒラギノ角ゴ Pro W3" pitchFamily="48" charset="-128"/>
              </a:rPr>
              <a:t>implied</a:t>
            </a:r>
            <a:r>
              <a:rPr lang="en-US" sz="2400" dirty="0" smtClean="0">
                <a:ea typeface="ヒラギノ角ゴ Pro W3" pitchFamily="48" charset="-128"/>
                <a:cs typeface="ヒラギノ角ゴ Pro W3" pitchFamily="48" charset="-128"/>
              </a:rPr>
              <a:t> by connections*</a:t>
            </a:r>
          </a:p>
        </p:txBody>
      </p:sp>
      <p:cxnSp>
        <p:nvCxnSpPr>
          <p:cNvPr id="7" name="Straight Connector 6"/>
          <p:cNvCxnSpPr/>
          <p:nvPr/>
        </p:nvCxnSpPr>
        <p:spPr bwMode="auto">
          <a:xfrm flipV="1">
            <a:off x="3657600" y="2724150"/>
            <a:ext cx="1219200" cy="1143000"/>
          </a:xfrm>
          <a:prstGeom prst="line">
            <a:avLst/>
          </a:prstGeom>
          <a:solidFill>
            <a:schemeClr val="accent1"/>
          </a:solidFill>
          <a:ln w="25400" cap="flat" cmpd="sng" algn="ctr">
            <a:solidFill>
              <a:srgbClr val="000000"/>
            </a:solidFill>
            <a:prstDash val="solid"/>
            <a:round/>
            <a:headEnd type="none" w="med" len="med"/>
            <a:tailEnd type="none" w="med" len="med"/>
          </a:ln>
          <a:effectLst/>
        </p:spPr>
      </p:cxnSp>
      <p:cxnSp>
        <p:nvCxnSpPr>
          <p:cNvPr id="11" name="Straight Connector 10"/>
          <p:cNvCxnSpPr/>
          <p:nvPr/>
        </p:nvCxnSpPr>
        <p:spPr bwMode="auto">
          <a:xfrm>
            <a:off x="4876800" y="2724150"/>
            <a:ext cx="228600" cy="1447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13" name="Straight Connector 12"/>
          <p:cNvCxnSpPr/>
          <p:nvPr/>
        </p:nvCxnSpPr>
        <p:spPr bwMode="auto">
          <a:xfrm>
            <a:off x="3657600" y="3867150"/>
            <a:ext cx="1447800" cy="304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15" name="Straight Connector 14"/>
          <p:cNvCxnSpPr/>
          <p:nvPr/>
        </p:nvCxnSpPr>
        <p:spPr bwMode="auto">
          <a:xfrm>
            <a:off x="3505200" y="2419350"/>
            <a:ext cx="152400" cy="1447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18" name="Straight Connector 17"/>
          <p:cNvCxnSpPr/>
          <p:nvPr/>
        </p:nvCxnSpPr>
        <p:spPr bwMode="auto">
          <a:xfrm>
            <a:off x="3505200" y="2419350"/>
            <a:ext cx="1371600" cy="304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25" name="Straight Connector 24"/>
          <p:cNvCxnSpPr/>
          <p:nvPr/>
        </p:nvCxnSpPr>
        <p:spPr bwMode="auto">
          <a:xfrm>
            <a:off x="4876800" y="2724150"/>
            <a:ext cx="12192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27" name="Straight Connector 26"/>
          <p:cNvCxnSpPr/>
          <p:nvPr/>
        </p:nvCxnSpPr>
        <p:spPr bwMode="auto">
          <a:xfrm>
            <a:off x="2438400" y="3257550"/>
            <a:ext cx="12192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28" name="Straight Connector 27"/>
          <p:cNvCxnSpPr/>
          <p:nvPr/>
        </p:nvCxnSpPr>
        <p:spPr bwMode="auto">
          <a:xfrm flipV="1">
            <a:off x="2438400" y="2419350"/>
            <a:ext cx="1066800" cy="838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1" name="Straight Connector 30"/>
          <p:cNvCxnSpPr/>
          <p:nvPr/>
        </p:nvCxnSpPr>
        <p:spPr bwMode="auto">
          <a:xfrm flipV="1">
            <a:off x="2590800" y="3867150"/>
            <a:ext cx="1066800" cy="685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3" name="Straight Connector 32"/>
          <p:cNvCxnSpPr/>
          <p:nvPr/>
        </p:nvCxnSpPr>
        <p:spPr bwMode="auto">
          <a:xfrm flipH="1" flipV="1">
            <a:off x="3657601" y="3867151"/>
            <a:ext cx="76199" cy="914399"/>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6" name="Straight Connector 35"/>
          <p:cNvCxnSpPr/>
          <p:nvPr/>
        </p:nvCxnSpPr>
        <p:spPr bwMode="auto">
          <a:xfrm flipV="1">
            <a:off x="5105400" y="3333750"/>
            <a:ext cx="990600" cy="838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8" name="Straight Connector 37"/>
          <p:cNvCxnSpPr/>
          <p:nvPr/>
        </p:nvCxnSpPr>
        <p:spPr bwMode="auto">
          <a:xfrm flipV="1">
            <a:off x="3733800" y="4171950"/>
            <a:ext cx="13716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0" name="Straight Connector 39"/>
          <p:cNvCxnSpPr/>
          <p:nvPr/>
        </p:nvCxnSpPr>
        <p:spPr bwMode="auto">
          <a:xfrm>
            <a:off x="2438400" y="3257550"/>
            <a:ext cx="152400" cy="12954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2" name="Straight Connector 41"/>
          <p:cNvCxnSpPr/>
          <p:nvPr/>
        </p:nvCxnSpPr>
        <p:spPr bwMode="auto">
          <a:xfrm>
            <a:off x="2590800" y="4552950"/>
            <a:ext cx="1143000" cy="228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sp>
        <p:nvSpPr>
          <p:cNvPr id="19" name="Oval 18"/>
          <p:cNvSpPr/>
          <p:nvPr/>
        </p:nvSpPr>
        <p:spPr bwMode="auto">
          <a:xfrm>
            <a:off x="3619496" y="38290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46" name="Straight Connector 45"/>
          <p:cNvCxnSpPr/>
          <p:nvPr/>
        </p:nvCxnSpPr>
        <p:spPr bwMode="auto">
          <a:xfrm flipV="1">
            <a:off x="4876800" y="2114550"/>
            <a:ext cx="5334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9" name="Straight Connector 48"/>
          <p:cNvCxnSpPr/>
          <p:nvPr/>
        </p:nvCxnSpPr>
        <p:spPr bwMode="auto">
          <a:xfrm>
            <a:off x="5410200" y="2114550"/>
            <a:ext cx="685800" cy="1219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1" name="Straight Connector 50"/>
          <p:cNvCxnSpPr/>
          <p:nvPr/>
        </p:nvCxnSpPr>
        <p:spPr bwMode="auto">
          <a:xfrm flipH="1" flipV="1">
            <a:off x="4724400" y="2038350"/>
            <a:ext cx="152400" cy="685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3" name="Straight Connector 52"/>
          <p:cNvCxnSpPr/>
          <p:nvPr/>
        </p:nvCxnSpPr>
        <p:spPr bwMode="auto">
          <a:xfrm>
            <a:off x="4724400" y="2038350"/>
            <a:ext cx="685800" cy="76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6" name="Straight Connector 55"/>
          <p:cNvCxnSpPr/>
          <p:nvPr/>
        </p:nvCxnSpPr>
        <p:spPr bwMode="auto">
          <a:xfrm flipV="1">
            <a:off x="3505200" y="2038350"/>
            <a:ext cx="1219200" cy="3810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sp>
        <p:nvSpPr>
          <p:cNvPr id="10" name="Oval 9"/>
          <p:cNvSpPr/>
          <p:nvPr/>
        </p:nvSpPr>
        <p:spPr bwMode="auto">
          <a:xfrm>
            <a:off x="4833949" y="26860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 name="TextBox 1"/>
          <p:cNvSpPr txBox="1"/>
          <p:nvPr/>
        </p:nvSpPr>
        <p:spPr>
          <a:xfrm>
            <a:off x="4144536" y="3345418"/>
            <a:ext cx="503664" cy="369332"/>
          </a:xfrm>
          <a:prstGeom prst="rect">
            <a:avLst/>
          </a:prstGeom>
          <a:noFill/>
        </p:spPr>
        <p:txBody>
          <a:bodyPr wrap="none" rtlCol="0">
            <a:spAutoFit/>
          </a:bodyPr>
          <a:lstStyle/>
          <a:p>
            <a:r>
              <a:rPr lang="en-US" sz="1800" dirty="0" smtClean="0">
                <a:solidFill>
                  <a:schemeClr val="bg1"/>
                </a:solidFill>
              </a:rPr>
              <a:t>HE</a:t>
            </a:r>
          </a:p>
        </p:txBody>
      </p:sp>
      <p:graphicFrame>
        <p:nvGraphicFramePr>
          <p:cNvPr id="26" name="Table 25"/>
          <p:cNvGraphicFramePr>
            <a:graphicFrameLocks noGrp="1"/>
          </p:cNvGraphicFramePr>
          <p:nvPr>
            <p:extLst>
              <p:ext uri="{D42A27DB-BD31-4B8C-83A1-F6EECF244321}">
                <p14:modId xmlns:p14="http://schemas.microsoft.com/office/powerpoint/2010/main" val="640739630"/>
              </p:ext>
            </p:extLst>
          </p:nvPr>
        </p:nvGraphicFramePr>
        <p:xfrm>
          <a:off x="6400800" y="2419350"/>
          <a:ext cx="2590800" cy="2133600"/>
        </p:xfrm>
        <a:graphic>
          <a:graphicData uri="http://schemas.openxmlformats.org/drawingml/2006/table">
            <a:tbl>
              <a:tblPr firstRow="1" bandRow="1">
                <a:tableStyleId>{8A107856-5554-42FB-B03E-39F5DBC370BA}</a:tableStyleId>
              </a:tblPr>
              <a:tblGrid>
                <a:gridCol w="2590800"/>
              </a:tblGrid>
              <a:tr h="133350">
                <a:tc>
                  <a:txBody>
                    <a:bodyPr/>
                    <a:lstStyle/>
                    <a:p>
                      <a:r>
                        <a:rPr lang="en-US" sz="1400" b="1" dirty="0" smtClean="0">
                          <a:solidFill>
                            <a:schemeClr val="bg1"/>
                          </a:solidFill>
                        </a:rPr>
                        <a:t>Half Edge Properties</a:t>
                      </a:r>
                      <a:endParaRPr lang="en-US" sz="1400" b="1" dirty="0">
                        <a:solidFill>
                          <a:schemeClr val="bg1"/>
                        </a:solidFill>
                      </a:endParaRPr>
                    </a:p>
                  </a:txBody>
                  <a:tcPr/>
                </a:tc>
              </a:tr>
              <a:tr h="133350">
                <a:tc>
                  <a:txBody>
                    <a:bodyPr/>
                    <a:lstStyle/>
                    <a:p>
                      <a:endParaRPr lang="en-US" sz="1400" b="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0" grpId="0" animBg="1"/>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z="3200" dirty="0">
                <a:ea typeface="ヒラギノ角ゴ Pro W3" pitchFamily="48" charset="-128"/>
                <a:cs typeface="ヒラギノ角ゴ Pro W3" pitchFamily="48" charset="-128"/>
              </a:rPr>
              <a:t>Half Edge Data Structure (</a:t>
            </a:r>
            <a:r>
              <a:rPr lang="en-US" sz="3200" dirty="0" smtClean="0">
                <a:ea typeface="ヒラギノ角ゴ Pro W3" pitchFamily="48" charset="-128"/>
                <a:cs typeface="ヒラギノ角ゴ Pro W3" pitchFamily="48" charset="-128"/>
              </a:rPr>
              <a:t>HDS</a:t>
            </a:r>
            <a:r>
              <a:rPr lang="en-US" sz="3200" dirty="0">
                <a:ea typeface="ヒラギノ角ゴ Pro W3" pitchFamily="48" charset="-128"/>
                <a:cs typeface="ヒラギノ角ゴ Pro W3" pitchFamily="48" charset="-128"/>
              </a:rPr>
              <a:t>)</a:t>
            </a:r>
            <a:endParaRPr lang="en-US" sz="3200" dirty="0" smtClean="0">
              <a:ea typeface="ヒラギノ角ゴ Pro W3" pitchFamily="48" charset="-128"/>
              <a:cs typeface="ヒラギノ角ゴ Pro W3" pitchFamily="48" charset="-128"/>
            </a:endParaRPr>
          </a:p>
        </p:txBody>
      </p:sp>
      <p:sp>
        <p:nvSpPr>
          <p:cNvPr id="13315" name="Content Placeholder 2"/>
          <p:cNvSpPr>
            <a:spLocks noGrp="1"/>
          </p:cNvSpPr>
          <p:nvPr>
            <p:ph sz="quarter" idx="10"/>
          </p:nvPr>
        </p:nvSpPr>
        <p:spPr>
          <a:xfrm>
            <a:off x="533400" y="1200150"/>
            <a:ext cx="8077200" cy="1257296"/>
          </a:xfrm>
        </p:spPr>
        <p:txBody>
          <a:bodyPr/>
          <a:lstStyle/>
          <a:p>
            <a:pPr eaLnBrk="1" hangingPunct="1"/>
            <a:r>
              <a:rPr lang="en-US" sz="2400" dirty="0" smtClean="0">
                <a:ea typeface="ヒラギノ角ゴ Pro W3" pitchFamily="48" charset="-128"/>
                <a:cs typeface="ヒラギノ角ゴ Pro W3" pitchFamily="48" charset="-128"/>
              </a:rPr>
              <a:t>HE </a:t>
            </a:r>
            <a:r>
              <a:rPr lang="en-US" sz="2400" b="1" dirty="0" smtClean="0">
                <a:ea typeface="ヒラギノ角ゴ Pro W3" pitchFamily="48" charset="-128"/>
                <a:cs typeface="ヒラギノ角ゴ Pro W3" pitchFamily="48" charset="-128"/>
              </a:rPr>
              <a:t>connects</a:t>
            </a:r>
            <a:r>
              <a:rPr lang="en-US" sz="2400" dirty="0" smtClean="0">
                <a:ea typeface="ヒラギノ角ゴ Pro W3" pitchFamily="48" charset="-128"/>
                <a:cs typeface="ヒラギノ角ゴ Pro W3" pitchFamily="48" charset="-128"/>
              </a:rPr>
              <a:t> a Start point to an End point</a:t>
            </a:r>
          </a:p>
          <a:p>
            <a:pPr eaLnBrk="1" hangingPunct="1"/>
            <a:r>
              <a:rPr lang="en-US" sz="2400" dirty="0" smtClean="0">
                <a:ea typeface="ヒラギノ角ゴ Pro W3" pitchFamily="48" charset="-128"/>
                <a:cs typeface="ヒラギノ角ゴ Pro W3" pitchFamily="48" charset="-128"/>
              </a:rPr>
              <a:t>Traversal is </a:t>
            </a:r>
            <a:r>
              <a:rPr lang="en-US" sz="2400" dirty="0" err="1" smtClean="0">
                <a:ea typeface="ヒラギノ角ゴ Pro W3" pitchFamily="48" charset="-128"/>
                <a:cs typeface="ヒラギノ角ゴ Pro W3" pitchFamily="48" charset="-128"/>
              </a:rPr>
              <a:t>StartPt</a:t>
            </a:r>
            <a:r>
              <a:rPr lang="en-US" sz="2400" dirty="0" smtClean="0">
                <a:ea typeface="ヒラギノ角ゴ Pro W3" pitchFamily="48" charset="-128"/>
                <a:cs typeface="ヒラギノ角ゴ Pro W3" pitchFamily="48" charset="-128"/>
              </a:rPr>
              <a:t> to </a:t>
            </a:r>
            <a:r>
              <a:rPr lang="en-US" sz="2400" dirty="0" err="1" smtClean="0">
                <a:ea typeface="ヒラギノ角ゴ Pro W3" pitchFamily="48" charset="-128"/>
                <a:cs typeface="ヒラギノ角ゴ Pro W3" pitchFamily="48" charset="-128"/>
              </a:rPr>
              <a:t>EndPt</a:t>
            </a:r>
            <a:r>
              <a:rPr lang="en-US" sz="2400" dirty="0" smtClean="0">
                <a:ea typeface="ヒラギノ角ゴ Pro W3" pitchFamily="48" charset="-128"/>
                <a:cs typeface="ヒラギノ角ゴ Pro W3" pitchFamily="48" charset="-128"/>
              </a:rPr>
              <a:t> (edge is oriented)</a:t>
            </a:r>
          </a:p>
          <a:p>
            <a:pPr eaLnBrk="1" hangingPunct="1"/>
            <a:r>
              <a:rPr lang="en-US" sz="2400" dirty="0" smtClean="0">
                <a:ea typeface="ヒラギノ角ゴ Pro W3" pitchFamily="48" charset="-128"/>
                <a:cs typeface="ヒラギノ角ゴ Pro W3" pitchFamily="48" charset="-128"/>
              </a:rPr>
              <a:t>Geometry is a straight</a:t>
            </a:r>
          </a:p>
        </p:txBody>
      </p:sp>
      <p:cxnSp>
        <p:nvCxnSpPr>
          <p:cNvPr id="7" name="Straight Connector 6"/>
          <p:cNvCxnSpPr/>
          <p:nvPr/>
        </p:nvCxnSpPr>
        <p:spPr bwMode="auto">
          <a:xfrm flipV="1">
            <a:off x="3657600" y="2724150"/>
            <a:ext cx="1219200" cy="1143000"/>
          </a:xfrm>
          <a:prstGeom prst="line">
            <a:avLst/>
          </a:prstGeom>
          <a:solidFill>
            <a:schemeClr val="accent1"/>
          </a:solidFill>
          <a:ln w="25400" cap="flat" cmpd="sng" algn="ctr">
            <a:solidFill>
              <a:srgbClr val="000000"/>
            </a:solidFill>
            <a:prstDash val="solid"/>
            <a:round/>
            <a:headEnd type="none" w="med" len="med"/>
            <a:tailEnd type="none" w="med" len="med"/>
          </a:ln>
          <a:effectLst/>
        </p:spPr>
      </p:cxnSp>
      <p:cxnSp>
        <p:nvCxnSpPr>
          <p:cNvPr id="11" name="Straight Connector 10"/>
          <p:cNvCxnSpPr/>
          <p:nvPr/>
        </p:nvCxnSpPr>
        <p:spPr bwMode="auto">
          <a:xfrm>
            <a:off x="4876800" y="2724150"/>
            <a:ext cx="228600" cy="1447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13" name="Straight Connector 12"/>
          <p:cNvCxnSpPr/>
          <p:nvPr/>
        </p:nvCxnSpPr>
        <p:spPr bwMode="auto">
          <a:xfrm>
            <a:off x="3657600" y="3867150"/>
            <a:ext cx="1447800" cy="304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15" name="Straight Connector 14"/>
          <p:cNvCxnSpPr/>
          <p:nvPr/>
        </p:nvCxnSpPr>
        <p:spPr bwMode="auto">
          <a:xfrm>
            <a:off x="3505200" y="2419350"/>
            <a:ext cx="152400" cy="1447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18" name="Straight Connector 17"/>
          <p:cNvCxnSpPr/>
          <p:nvPr/>
        </p:nvCxnSpPr>
        <p:spPr bwMode="auto">
          <a:xfrm>
            <a:off x="3505200" y="2419350"/>
            <a:ext cx="1371600" cy="304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25" name="Straight Connector 24"/>
          <p:cNvCxnSpPr/>
          <p:nvPr/>
        </p:nvCxnSpPr>
        <p:spPr bwMode="auto">
          <a:xfrm>
            <a:off x="4876800" y="2724150"/>
            <a:ext cx="12192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27" name="Straight Connector 26"/>
          <p:cNvCxnSpPr/>
          <p:nvPr/>
        </p:nvCxnSpPr>
        <p:spPr bwMode="auto">
          <a:xfrm>
            <a:off x="2438400" y="3257550"/>
            <a:ext cx="12192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28" name="Straight Connector 27"/>
          <p:cNvCxnSpPr/>
          <p:nvPr/>
        </p:nvCxnSpPr>
        <p:spPr bwMode="auto">
          <a:xfrm flipV="1">
            <a:off x="2438400" y="2419350"/>
            <a:ext cx="1066800" cy="838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1" name="Straight Connector 30"/>
          <p:cNvCxnSpPr/>
          <p:nvPr/>
        </p:nvCxnSpPr>
        <p:spPr bwMode="auto">
          <a:xfrm flipV="1">
            <a:off x="2590800" y="3867150"/>
            <a:ext cx="1066800" cy="685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3" name="Straight Connector 32"/>
          <p:cNvCxnSpPr/>
          <p:nvPr/>
        </p:nvCxnSpPr>
        <p:spPr bwMode="auto">
          <a:xfrm flipH="1" flipV="1">
            <a:off x="3657601" y="3867151"/>
            <a:ext cx="76199" cy="914399"/>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6" name="Straight Connector 35"/>
          <p:cNvCxnSpPr/>
          <p:nvPr/>
        </p:nvCxnSpPr>
        <p:spPr bwMode="auto">
          <a:xfrm flipV="1">
            <a:off x="5105400" y="3333750"/>
            <a:ext cx="990600" cy="838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8" name="Straight Connector 37"/>
          <p:cNvCxnSpPr/>
          <p:nvPr/>
        </p:nvCxnSpPr>
        <p:spPr bwMode="auto">
          <a:xfrm flipV="1">
            <a:off x="3733800" y="4171950"/>
            <a:ext cx="13716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0" name="Straight Connector 39"/>
          <p:cNvCxnSpPr/>
          <p:nvPr/>
        </p:nvCxnSpPr>
        <p:spPr bwMode="auto">
          <a:xfrm>
            <a:off x="2438400" y="3257550"/>
            <a:ext cx="152400" cy="12954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2" name="Straight Connector 41"/>
          <p:cNvCxnSpPr/>
          <p:nvPr/>
        </p:nvCxnSpPr>
        <p:spPr bwMode="auto">
          <a:xfrm>
            <a:off x="2590800" y="4552950"/>
            <a:ext cx="1143000" cy="228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sp>
        <p:nvSpPr>
          <p:cNvPr id="19" name="Oval 18"/>
          <p:cNvSpPr/>
          <p:nvPr/>
        </p:nvSpPr>
        <p:spPr bwMode="auto">
          <a:xfrm>
            <a:off x="3619496" y="38290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46" name="Straight Connector 45"/>
          <p:cNvCxnSpPr/>
          <p:nvPr/>
        </p:nvCxnSpPr>
        <p:spPr bwMode="auto">
          <a:xfrm flipV="1">
            <a:off x="4876800" y="2114550"/>
            <a:ext cx="5334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9" name="Straight Connector 48"/>
          <p:cNvCxnSpPr/>
          <p:nvPr/>
        </p:nvCxnSpPr>
        <p:spPr bwMode="auto">
          <a:xfrm>
            <a:off x="5410200" y="2114550"/>
            <a:ext cx="685800" cy="1219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1" name="Straight Connector 50"/>
          <p:cNvCxnSpPr/>
          <p:nvPr/>
        </p:nvCxnSpPr>
        <p:spPr bwMode="auto">
          <a:xfrm flipH="1" flipV="1">
            <a:off x="4724400" y="2038350"/>
            <a:ext cx="152400" cy="685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3" name="Straight Connector 52"/>
          <p:cNvCxnSpPr/>
          <p:nvPr/>
        </p:nvCxnSpPr>
        <p:spPr bwMode="auto">
          <a:xfrm>
            <a:off x="4724400" y="2038350"/>
            <a:ext cx="685800" cy="76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6" name="Straight Connector 55"/>
          <p:cNvCxnSpPr/>
          <p:nvPr/>
        </p:nvCxnSpPr>
        <p:spPr bwMode="auto">
          <a:xfrm flipV="1">
            <a:off x="3505200" y="2038350"/>
            <a:ext cx="1219200" cy="3810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sp>
        <p:nvSpPr>
          <p:cNvPr id="10" name="Oval 9"/>
          <p:cNvSpPr/>
          <p:nvPr/>
        </p:nvSpPr>
        <p:spPr bwMode="auto">
          <a:xfrm>
            <a:off x="4833949" y="26860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6" name="TextBox 25"/>
          <p:cNvSpPr txBox="1"/>
          <p:nvPr/>
        </p:nvSpPr>
        <p:spPr>
          <a:xfrm>
            <a:off x="2514600" y="3678174"/>
            <a:ext cx="990977" cy="369332"/>
          </a:xfrm>
          <a:prstGeom prst="rect">
            <a:avLst/>
          </a:prstGeom>
          <a:noFill/>
        </p:spPr>
        <p:txBody>
          <a:bodyPr wrap="none" rtlCol="0">
            <a:spAutoFit/>
          </a:bodyPr>
          <a:lstStyle/>
          <a:p>
            <a:r>
              <a:rPr lang="en-US" sz="1800" dirty="0" err="1" smtClean="0">
                <a:solidFill>
                  <a:schemeClr val="bg1"/>
                </a:solidFill>
              </a:rPr>
              <a:t>StartPt</a:t>
            </a:r>
            <a:endParaRPr lang="en-US" sz="1800" dirty="0">
              <a:solidFill>
                <a:schemeClr val="bg1"/>
              </a:solidFill>
            </a:endParaRPr>
          </a:p>
        </p:txBody>
      </p:sp>
      <p:sp>
        <p:nvSpPr>
          <p:cNvPr id="30" name="TextBox 29"/>
          <p:cNvSpPr txBox="1"/>
          <p:nvPr/>
        </p:nvSpPr>
        <p:spPr>
          <a:xfrm>
            <a:off x="4939685" y="2507218"/>
            <a:ext cx="851515" cy="369332"/>
          </a:xfrm>
          <a:prstGeom prst="rect">
            <a:avLst/>
          </a:prstGeom>
          <a:noFill/>
        </p:spPr>
        <p:txBody>
          <a:bodyPr wrap="none" rtlCol="0">
            <a:spAutoFit/>
          </a:bodyPr>
          <a:lstStyle/>
          <a:p>
            <a:r>
              <a:rPr lang="en-US" sz="1800" dirty="0" err="1" smtClean="0">
                <a:solidFill>
                  <a:schemeClr val="bg1"/>
                </a:solidFill>
              </a:rPr>
              <a:t>EndPt</a:t>
            </a:r>
            <a:endParaRPr lang="en-US" sz="1800" dirty="0">
              <a:solidFill>
                <a:schemeClr val="bg1"/>
              </a:solidFill>
            </a:endParaRPr>
          </a:p>
        </p:txBody>
      </p:sp>
      <p:cxnSp>
        <p:nvCxnSpPr>
          <p:cNvPr id="35" name="Straight Connector 34"/>
          <p:cNvCxnSpPr/>
          <p:nvPr/>
        </p:nvCxnSpPr>
        <p:spPr bwMode="auto">
          <a:xfrm flipV="1">
            <a:off x="3886200" y="2952750"/>
            <a:ext cx="568960" cy="533400"/>
          </a:xfrm>
          <a:prstGeom prst="line">
            <a:avLst/>
          </a:prstGeom>
          <a:solidFill>
            <a:schemeClr val="accent1"/>
          </a:solidFill>
          <a:ln w="0" cap="flat" cmpd="sng" algn="ctr">
            <a:solidFill>
              <a:srgbClr val="000000"/>
            </a:solidFill>
            <a:prstDash val="solid"/>
            <a:round/>
            <a:headEnd type="none" w="med" len="med"/>
            <a:tailEnd type="triangle" w="med" len="lg"/>
          </a:ln>
          <a:effectLst/>
        </p:spPr>
      </p:cxnSp>
      <p:graphicFrame>
        <p:nvGraphicFramePr>
          <p:cNvPr id="29" name="Table 28"/>
          <p:cNvGraphicFramePr>
            <a:graphicFrameLocks noGrp="1"/>
          </p:cNvGraphicFramePr>
          <p:nvPr>
            <p:extLst>
              <p:ext uri="{D42A27DB-BD31-4B8C-83A1-F6EECF244321}">
                <p14:modId xmlns:p14="http://schemas.microsoft.com/office/powerpoint/2010/main" val="4124642180"/>
              </p:ext>
            </p:extLst>
          </p:nvPr>
        </p:nvGraphicFramePr>
        <p:xfrm>
          <a:off x="6400800" y="2419350"/>
          <a:ext cx="2590800" cy="2133600"/>
        </p:xfrm>
        <a:graphic>
          <a:graphicData uri="http://schemas.openxmlformats.org/drawingml/2006/table">
            <a:tbl>
              <a:tblPr firstRow="1" bandRow="1">
                <a:tableStyleId>{8A107856-5554-42FB-B03E-39F5DBC370BA}</a:tableStyleId>
              </a:tblPr>
              <a:tblGrid>
                <a:gridCol w="2590800"/>
              </a:tblGrid>
              <a:tr h="133350">
                <a:tc>
                  <a:txBody>
                    <a:bodyPr/>
                    <a:lstStyle/>
                    <a:p>
                      <a:r>
                        <a:rPr lang="en-US" sz="1400" b="1" dirty="0" smtClean="0">
                          <a:solidFill>
                            <a:schemeClr val="bg1"/>
                          </a:solidFill>
                        </a:rPr>
                        <a:t>Half Edge Properties</a:t>
                      </a:r>
                      <a:endParaRPr lang="en-US" sz="1400" b="1" dirty="0">
                        <a:solidFill>
                          <a:schemeClr val="bg1"/>
                        </a:solidFill>
                      </a:endParaRPr>
                    </a:p>
                  </a:txBody>
                  <a:tcPr/>
                </a:tc>
              </a:tr>
              <a:tr h="133350">
                <a:tc>
                  <a:txBody>
                    <a:bodyPr/>
                    <a:lstStyle/>
                    <a:p>
                      <a:r>
                        <a:rPr lang="en-US" sz="1400" b="0" dirty="0" err="1" smtClean="0">
                          <a:solidFill>
                            <a:schemeClr val="bg1"/>
                          </a:solidFill>
                        </a:rPr>
                        <a:t>EndPt</a:t>
                      </a:r>
                      <a:endParaRPr lang="en-US" sz="1400" b="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bl>
          </a:graphicData>
        </a:graphic>
      </p:graphicFrame>
      <p:sp>
        <p:nvSpPr>
          <p:cNvPr id="34" name="TextBox 33"/>
          <p:cNvSpPr txBox="1"/>
          <p:nvPr/>
        </p:nvSpPr>
        <p:spPr>
          <a:xfrm>
            <a:off x="4144536" y="3345418"/>
            <a:ext cx="503664" cy="369332"/>
          </a:xfrm>
          <a:prstGeom prst="rect">
            <a:avLst/>
          </a:prstGeom>
          <a:noFill/>
        </p:spPr>
        <p:txBody>
          <a:bodyPr wrap="none" rtlCol="0">
            <a:spAutoFit/>
          </a:bodyPr>
          <a:lstStyle/>
          <a:p>
            <a:r>
              <a:rPr lang="en-US" sz="1800" dirty="0" smtClean="0">
                <a:solidFill>
                  <a:schemeClr val="bg1"/>
                </a:solidFill>
              </a:rPr>
              <a:t>HE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z="3200" dirty="0">
                <a:ea typeface="ヒラギノ角ゴ Pro W3" pitchFamily="48" charset="-128"/>
                <a:cs typeface="ヒラギノ角ゴ Pro W3" pitchFamily="48" charset="-128"/>
              </a:rPr>
              <a:t>Half Edge Data Structure (</a:t>
            </a:r>
            <a:r>
              <a:rPr lang="en-US" sz="3200" dirty="0" smtClean="0">
                <a:ea typeface="ヒラギノ角ゴ Pro W3" pitchFamily="48" charset="-128"/>
                <a:cs typeface="ヒラギノ角ゴ Pro W3" pitchFamily="48" charset="-128"/>
              </a:rPr>
              <a:t>HDS</a:t>
            </a:r>
            <a:r>
              <a:rPr lang="en-US" sz="3200" dirty="0">
                <a:ea typeface="ヒラギノ角ゴ Pro W3" pitchFamily="48" charset="-128"/>
                <a:cs typeface="ヒラギノ角ゴ Pro W3" pitchFamily="48" charset="-128"/>
              </a:rPr>
              <a:t>)</a:t>
            </a:r>
            <a:endParaRPr lang="en-US" sz="3200" dirty="0" smtClean="0">
              <a:ea typeface="ヒラギノ角ゴ Pro W3" pitchFamily="48" charset="-128"/>
              <a:cs typeface="ヒラギノ角ゴ Pro W3" pitchFamily="48" charset="-128"/>
            </a:endParaRPr>
          </a:p>
        </p:txBody>
      </p:sp>
      <p:sp>
        <p:nvSpPr>
          <p:cNvPr id="13315" name="Content Placeholder 2"/>
          <p:cNvSpPr>
            <a:spLocks noGrp="1"/>
          </p:cNvSpPr>
          <p:nvPr>
            <p:ph sz="quarter" idx="10"/>
          </p:nvPr>
        </p:nvSpPr>
        <p:spPr>
          <a:xfrm>
            <a:off x="533400" y="1200150"/>
            <a:ext cx="8077200" cy="609600"/>
          </a:xfrm>
        </p:spPr>
        <p:txBody>
          <a:bodyPr/>
          <a:lstStyle/>
          <a:p>
            <a:pPr eaLnBrk="1" hangingPunct="1"/>
            <a:r>
              <a:rPr lang="en-US" sz="2400" dirty="0" smtClean="0">
                <a:ea typeface="ヒラギノ角ゴ Pro W3" pitchFamily="48" charset="-128"/>
                <a:cs typeface="ヒラギノ角ゴ Pro W3" pitchFamily="48" charset="-128"/>
              </a:rPr>
              <a:t>HE points to next half edge in traversal direction</a:t>
            </a:r>
          </a:p>
          <a:p>
            <a:pPr eaLnBrk="1" hangingPunct="1"/>
            <a:r>
              <a:rPr lang="en-US" sz="2400" dirty="0" smtClean="0">
                <a:ea typeface="ヒラギノ角ゴ Pro W3" pitchFamily="48" charset="-128"/>
                <a:cs typeface="ヒラギノ角ゴ Pro W3" pitchFamily="48" charset="-128"/>
              </a:rPr>
              <a:t>Start point of </a:t>
            </a:r>
            <a:r>
              <a:rPr lang="en-US" sz="2400" dirty="0" err="1" smtClean="0">
                <a:ea typeface="ヒラギノ角ゴ Pro W3" pitchFamily="48" charset="-128"/>
                <a:cs typeface="ヒラギノ角ゴ Pro W3" pitchFamily="48" charset="-128"/>
              </a:rPr>
              <a:t>HE.next</a:t>
            </a:r>
            <a:r>
              <a:rPr lang="en-US" sz="2400" dirty="0" smtClean="0">
                <a:ea typeface="ヒラギノ角ゴ Pro W3" pitchFamily="48" charset="-128"/>
                <a:cs typeface="ヒラギノ角ゴ Pro W3" pitchFamily="48" charset="-128"/>
              </a:rPr>
              <a:t> is </a:t>
            </a:r>
            <a:r>
              <a:rPr lang="en-US" sz="2400" dirty="0" err="1" smtClean="0">
                <a:ea typeface="ヒラギノ角ゴ Pro W3" pitchFamily="48" charset="-128"/>
                <a:cs typeface="ヒラギノ角ゴ Pro W3" pitchFamily="48" charset="-128"/>
              </a:rPr>
              <a:t>HE.EndPt</a:t>
            </a:r>
            <a:endParaRPr lang="en-US" sz="2400" dirty="0" smtClean="0">
              <a:ea typeface="ヒラギノ角ゴ Pro W3" pitchFamily="48" charset="-128"/>
              <a:cs typeface="ヒラギノ角ゴ Pro W3" pitchFamily="48" charset="-128"/>
            </a:endParaRPr>
          </a:p>
        </p:txBody>
      </p:sp>
      <p:cxnSp>
        <p:nvCxnSpPr>
          <p:cNvPr id="7" name="Straight Connector 6"/>
          <p:cNvCxnSpPr/>
          <p:nvPr/>
        </p:nvCxnSpPr>
        <p:spPr bwMode="auto">
          <a:xfrm flipV="1">
            <a:off x="3657600" y="2724150"/>
            <a:ext cx="1219200" cy="1143000"/>
          </a:xfrm>
          <a:prstGeom prst="line">
            <a:avLst/>
          </a:prstGeom>
          <a:solidFill>
            <a:schemeClr val="accent1"/>
          </a:solidFill>
          <a:ln w="25400" cap="flat" cmpd="sng" algn="ctr">
            <a:solidFill>
              <a:srgbClr val="000000"/>
            </a:solidFill>
            <a:prstDash val="solid"/>
            <a:round/>
            <a:headEnd type="none" w="med" len="med"/>
            <a:tailEnd type="none" w="med" len="med"/>
          </a:ln>
          <a:effectLst/>
        </p:spPr>
      </p:cxnSp>
      <p:cxnSp>
        <p:nvCxnSpPr>
          <p:cNvPr id="11" name="Straight Connector 10"/>
          <p:cNvCxnSpPr/>
          <p:nvPr/>
        </p:nvCxnSpPr>
        <p:spPr bwMode="auto">
          <a:xfrm>
            <a:off x="4876800" y="2724150"/>
            <a:ext cx="228600" cy="1447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13" name="Straight Connector 12"/>
          <p:cNvCxnSpPr/>
          <p:nvPr/>
        </p:nvCxnSpPr>
        <p:spPr bwMode="auto">
          <a:xfrm>
            <a:off x="3657600" y="3867150"/>
            <a:ext cx="1447800" cy="304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15" name="Straight Connector 14"/>
          <p:cNvCxnSpPr/>
          <p:nvPr/>
        </p:nvCxnSpPr>
        <p:spPr bwMode="auto">
          <a:xfrm>
            <a:off x="3505200" y="2419350"/>
            <a:ext cx="152400" cy="1447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18" name="Straight Connector 17"/>
          <p:cNvCxnSpPr/>
          <p:nvPr/>
        </p:nvCxnSpPr>
        <p:spPr bwMode="auto">
          <a:xfrm>
            <a:off x="3505200" y="2419350"/>
            <a:ext cx="1371600" cy="304800"/>
          </a:xfrm>
          <a:prstGeom prst="line">
            <a:avLst/>
          </a:prstGeom>
          <a:solidFill>
            <a:schemeClr val="accent1"/>
          </a:solidFill>
          <a:ln w="19050" cap="flat" cmpd="sng" algn="ctr">
            <a:solidFill>
              <a:srgbClr val="00B050"/>
            </a:solidFill>
            <a:prstDash val="solid"/>
            <a:round/>
            <a:headEnd type="none" w="med" len="med"/>
            <a:tailEnd type="none" w="med" len="med"/>
          </a:ln>
          <a:effectLst/>
        </p:spPr>
      </p:cxnSp>
      <p:cxnSp>
        <p:nvCxnSpPr>
          <p:cNvPr id="25" name="Straight Connector 24"/>
          <p:cNvCxnSpPr/>
          <p:nvPr/>
        </p:nvCxnSpPr>
        <p:spPr bwMode="auto">
          <a:xfrm>
            <a:off x="4876800" y="2724150"/>
            <a:ext cx="12192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27" name="Straight Connector 26"/>
          <p:cNvCxnSpPr/>
          <p:nvPr/>
        </p:nvCxnSpPr>
        <p:spPr bwMode="auto">
          <a:xfrm>
            <a:off x="2438400" y="3257550"/>
            <a:ext cx="12192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28" name="Straight Connector 27"/>
          <p:cNvCxnSpPr/>
          <p:nvPr/>
        </p:nvCxnSpPr>
        <p:spPr bwMode="auto">
          <a:xfrm flipV="1">
            <a:off x="2438400" y="2419350"/>
            <a:ext cx="1066800" cy="838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1" name="Straight Connector 30"/>
          <p:cNvCxnSpPr/>
          <p:nvPr/>
        </p:nvCxnSpPr>
        <p:spPr bwMode="auto">
          <a:xfrm flipV="1">
            <a:off x="2590800" y="3867150"/>
            <a:ext cx="1066800" cy="685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3" name="Straight Connector 32"/>
          <p:cNvCxnSpPr/>
          <p:nvPr/>
        </p:nvCxnSpPr>
        <p:spPr bwMode="auto">
          <a:xfrm flipH="1" flipV="1">
            <a:off x="3657601" y="3867151"/>
            <a:ext cx="76199" cy="914399"/>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6" name="Straight Connector 35"/>
          <p:cNvCxnSpPr/>
          <p:nvPr/>
        </p:nvCxnSpPr>
        <p:spPr bwMode="auto">
          <a:xfrm flipV="1">
            <a:off x="5105400" y="3333750"/>
            <a:ext cx="990600" cy="838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8" name="Straight Connector 37"/>
          <p:cNvCxnSpPr/>
          <p:nvPr/>
        </p:nvCxnSpPr>
        <p:spPr bwMode="auto">
          <a:xfrm flipV="1">
            <a:off x="3733800" y="4171950"/>
            <a:ext cx="13716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0" name="Straight Connector 39"/>
          <p:cNvCxnSpPr/>
          <p:nvPr/>
        </p:nvCxnSpPr>
        <p:spPr bwMode="auto">
          <a:xfrm>
            <a:off x="2438400" y="3257550"/>
            <a:ext cx="152400" cy="12954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2" name="Straight Connector 41"/>
          <p:cNvCxnSpPr/>
          <p:nvPr/>
        </p:nvCxnSpPr>
        <p:spPr bwMode="auto">
          <a:xfrm>
            <a:off x="2590800" y="4552950"/>
            <a:ext cx="1143000" cy="228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sp>
        <p:nvSpPr>
          <p:cNvPr id="19" name="Oval 18"/>
          <p:cNvSpPr/>
          <p:nvPr/>
        </p:nvSpPr>
        <p:spPr bwMode="auto">
          <a:xfrm>
            <a:off x="3619496" y="38290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46" name="Straight Connector 45"/>
          <p:cNvCxnSpPr/>
          <p:nvPr/>
        </p:nvCxnSpPr>
        <p:spPr bwMode="auto">
          <a:xfrm flipV="1">
            <a:off x="4876800" y="2114550"/>
            <a:ext cx="5334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9" name="Straight Connector 48"/>
          <p:cNvCxnSpPr/>
          <p:nvPr/>
        </p:nvCxnSpPr>
        <p:spPr bwMode="auto">
          <a:xfrm>
            <a:off x="5410200" y="2114550"/>
            <a:ext cx="685800" cy="1219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1" name="Straight Connector 50"/>
          <p:cNvCxnSpPr/>
          <p:nvPr/>
        </p:nvCxnSpPr>
        <p:spPr bwMode="auto">
          <a:xfrm flipH="1" flipV="1">
            <a:off x="4724400" y="2038350"/>
            <a:ext cx="152400" cy="685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3" name="Straight Connector 52"/>
          <p:cNvCxnSpPr/>
          <p:nvPr/>
        </p:nvCxnSpPr>
        <p:spPr bwMode="auto">
          <a:xfrm>
            <a:off x="4724400" y="2038350"/>
            <a:ext cx="685800" cy="76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6" name="Straight Connector 55"/>
          <p:cNvCxnSpPr/>
          <p:nvPr/>
        </p:nvCxnSpPr>
        <p:spPr bwMode="auto">
          <a:xfrm flipV="1">
            <a:off x="3505200" y="2038350"/>
            <a:ext cx="1219200" cy="3810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sp>
        <p:nvSpPr>
          <p:cNvPr id="10" name="Oval 9"/>
          <p:cNvSpPr/>
          <p:nvPr/>
        </p:nvSpPr>
        <p:spPr bwMode="auto">
          <a:xfrm>
            <a:off x="4833949" y="26860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35" name="Straight Connector 34"/>
          <p:cNvCxnSpPr/>
          <p:nvPr/>
        </p:nvCxnSpPr>
        <p:spPr bwMode="auto">
          <a:xfrm flipV="1">
            <a:off x="3886200" y="2952750"/>
            <a:ext cx="568960" cy="533400"/>
          </a:xfrm>
          <a:prstGeom prst="line">
            <a:avLst/>
          </a:prstGeom>
          <a:solidFill>
            <a:schemeClr val="accent1"/>
          </a:solidFill>
          <a:ln w="0" cap="flat" cmpd="sng" algn="ctr">
            <a:solidFill>
              <a:srgbClr val="000000"/>
            </a:solidFill>
            <a:prstDash val="solid"/>
            <a:round/>
            <a:headEnd type="none" w="med" len="med"/>
            <a:tailEnd type="triangle" w="med" len="lg"/>
          </a:ln>
          <a:effectLst/>
        </p:spPr>
      </p:cxnSp>
      <p:cxnSp>
        <p:nvCxnSpPr>
          <p:cNvPr id="32" name="Straight Connector 31"/>
          <p:cNvCxnSpPr/>
          <p:nvPr/>
        </p:nvCxnSpPr>
        <p:spPr bwMode="auto">
          <a:xfrm>
            <a:off x="3845560" y="2606967"/>
            <a:ext cx="609600" cy="135467"/>
          </a:xfrm>
          <a:prstGeom prst="line">
            <a:avLst/>
          </a:prstGeom>
          <a:solidFill>
            <a:schemeClr val="accent1"/>
          </a:solidFill>
          <a:ln w="0" cap="flat" cmpd="sng" algn="ctr">
            <a:solidFill>
              <a:srgbClr val="000000"/>
            </a:solidFill>
            <a:prstDash val="solid"/>
            <a:round/>
            <a:headEnd type="triangle" w="med" len="lg"/>
            <a:tailEnd type="none" w="med" len="lg"/>
          </a:ln>
          <a:effectLst/>
        </p:spPr>
      </p:cxnSp>
      <p:sp>
        <p:nvSpPr>
          <p:cNvPr id="3" name="TextBox 2"/>
          <p:cNvSpPr txBox="1"/>
          <p:nvPr/>
        </p:nvSpPr>
        <p:spPr>
          <a:xfrm rot="763283">
            <a:off x="3819002" y="2307166"/>
            <a:ext cx="896399" cy="307777"/>
          </a:xfrm>
          <a:prstGeom prst="rect">
            <a:avLst/>
          </a:prstGeom>
          <a:noFill/>
        </p:spPr>
        <p:txBody>
          <a:bodyPr wrap="none" rtlCol="0">
            <a:spAutoFit/>
          </a:bodyPr>
          <a:lstStyle/>
          <a:p>
            <a:r>
              <a:rPr lang="en-US" sz="1400" dirty="0" err="1" smtClean="0">
                <a:solidFill>
                  <a:schemeClr val="bg1"/>
                </a:solidFill>
              </a:rPr>
              <a:t>HE.next</a:t>
            </a:r>
            <a:endParaRPr lang="en-US" sz="1400" dirty="0" smtClean="0">
              <a:solidFill>
                <a:schemeClr val="bg1"/>
              </a:solidFill>
            </a:endParaRPr>
          </a:p>
        </p:txBody>
      </p:sp>
      <p:graphicFrame>
        <p:nvGraphicFramePr>
          <p:cNvPr id="29" name="Table 28"/>
          <p:cNvGraphicFramePr>
            <a:graphicFrameLocks noGrp="1"/>
          </p:cNvGraphicFramePr>
          <p:nvPr>
            <p:extLst>
              <p:ext uri="{D42A27DB-BD31-4B8C-83A1-F6EECF244321}">
                <p14:modId xmlns:p14="http://schemas.microsoft.com/office/powerpoint/2010/main" val="3422162754"/>
              </p:ext>
            </p:extLst>
          </p:nvPr>
        </p:nvGraphicFramePr>
        <p:xfrm>
          <a:off x="6400800" y="2419350"/>
          <a:ext cx="2590800" cy="2133600"/>
        </p:xfrm>
        <a:graphic>
          <a:graphicData uri="http://schemas.openxmlformats.org/drawingml/2006/table">
            <a:tbl>
              <a:tblPr firstRow="1" bandRow="1">
                <a:tableStyleId>{8A107856-5554-42FB-B03E-39F5DBC370BA}</a:tableStyleId>
              </a:tblPr>
              <a:tblGrid>
                <a:gridCol w="2590800"/>
              </a:tblGrid>
              <a:tr h="133350">
                <a:tc>
                  <a:txBody>
                    <a:bodyPr/>
                    <a:lstStyle/>
                    <a:p>
                      <a:r>
                        <a:rPr lang="en-US" sz="1400" b="1" dirty="0" smtClean="0">
                          <a:solidFill>
                            <a:schemeClr val="bg1"/>
                          </a:solidFill>
                        </a:rPr>
                        <a:t>Half Edge Properties</a:t>
                      </a:r>
                      <a:endParaRPr lang="en-US" sz="1400" b="1" dirty="0">
                        <a:solidFill>
                          <a:schemeClr val="bg1"/>
                        </a:solidFill>
                      </a:endParaRPr>
                    </a:p>
                  </a:txBody>
                  <a:tcPr/>
                </a:tc>
              </a:tr>
              <a:tr h="133350">
                <a:tc>
                  <a:txBody>
                    <a:bodyPr/>
                    <a:lstStyle/>
                    <a:p>
                      <a:r>
                        <a:rPr lang="en-US" sz="1400" b="0" dirty="0" err="1" smtClean="0">
                          <a:solidFill>
                            <a:schemeClr val="bg1"/>
                          </a:solidFill>
                        </a:rPr>
                        <a:t>EndPt</a:t>
                      </a:r>
                      <a:endParaRPr lang="en-US" sz="1400" b="0" dirty="0">
                        <a:solidFill>
                          <a:schemeClr val="bg1"/>
                        </a:solidFill>
                      </a:endParaRPr>
                    </a:p>
                  </a:txBody>
                  <a:tcPr/>
                </a:tc>
              </a:tr>
              <a:tr h="133350">
                <a:tc>
                  <a:txBody>
                    <a:bodyPr/>
                    <a:lstStyle/>
                    <a:p>
                      <a:r>
                        <a:rPr lang="en-US" sz="1400" dirty="0" smtClean="0">
                          <a:solidFill>
                            <a:schemeClr val="bg1"/>
                          </a:solidFill>
                        </a:rPr>
                        <a:t>Next</a:t>
                      </a:r>
                      <a:endParaRPr lang="en-US" sz="140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bl>
          </a:graphicData>
        </a:graphic>
      </p:graphicFrame>
      <p:sp>
        <p:nvSpPr>
          <p:cNvPr id="30" name="TextBox 29"/>
          <p:cNvSpPr txBox="1"/>
          <p:nvPr/>
        </p:nvSpPr>
        <p:spPr>
          <a:xfrm>
            <a:off x="4144536" y="3345418"/>
            <a:ext cx="503664" cy="369332"/>
          </a:xfrm>
          <a:prstGeom prst="rect">
            <a:avLst/>
          </a:prstGeom>
          <a:noFill/>
        </p:spPr>
        <p:txBody>
          <a:bodyPr wrap="none" rtlCol="0">
            <a:spAutoFit/>
          </a:bodyPr>
          <a:lstStyle/>
          <a:p>
            <a:r>
              <a:rPr lang="en-US" sz="1800" dirty="0" smtClean="0">
                <a:solidFill>
                  <a:schemeClr val="bg1"/>
                </a:solidFill>
              </a:rPr>
              <a:t>HE</a:t>
            </a:r>
          </a:p>
        </p:txBody>
      </p:sp>
    </p:spTree>
    <p:extLst>
      <p:ext uri="{BB962C8B-B14F-4D97-AF65-F5344CB8AC3E}">
        <p14:creationId xmlns:p14="http://schemas.microsoft.com/office/powerpoint/2010/main" val="1278115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z="3200" dirty="0">
                <a:ea typeface="ヒラギノ角ゴ Pro W3" pitchFamily="48" charset="-128"/>
                <a:cs typeface="ヒラギノ角ゴ Pro W3" pitchFamily="48" charset="-128"/>
              </a:rPr>
              <a:t>Half Edge Data Structure (HEDS)</a:t>
            </a:r>
            <a:endParaRPr lang="en-US" sz="3200" dirty="0" smtClean="0">
              <a:ea typeface="ヒラギノ角ゴ Pro W3" pitchFamily="48" charset="-128"/>
              <a:cs typeface="ヒラギノ角ゴ Pro W3" pitchFamily="48" charset="-128"/>
            </a:endParaRPr>
          </a:p>
        </p:txBody>
      </p:sp>
      <p:sp>
        <p:nvSpPr>
          <p:cNvPr id="13315" name="Content Placeholder 2"/>
          <p:cNvSpPr>
            <a:spLocks noGrp="1"/>
          </p:cNvSpPr>
          <p:nvPr>
            <p:ph sz="quarter" idx="10"/>
          </p:nvPr>
        </p:nvSpPr>
        <p:spPr>
          <a:xfrm>
            <a:off x="533400" y="1200149"/>
            <a:ext cx="8077200" cy="1017037"/>
          </a:xfrm>
        </p:spPr>
        <p:txBody>
          <a:bodyPr/>
          <a:lstStyle/>
          <a:p>
            <a:pPr eaLnBrk="1" hangingPunct="1"/>
            <a:r>
              <a:rPr lang="en-US" sz="2400" dirty="0" smtClean="0">
                <a:ea typeface="ヒラギノ角ゴ Pro W3" pitchFamily="48" charset="-128"/>
                <a:cs typeface="ヒラギノ角ゴ Pro W3" pitchFamily="48" charset="-128"/>
              </a:rPr>
              <a:t>Traversal directions are consistent</a:t>
            </a:r>
          </a:p>
        </p:txBody>
      </p:sp>
      <p:cxnSp>
        <p:nvCxnSpPr>
          <p:cNvPr id="7" name="Straight Connector 6"/>
          <p:cNvCxnSpPr/>
          <p:nvPr/>
        </p:nvCxnSpPr>
        <p:spPr bwMode="auto">
          <a:xfrm flipV="1">
            <a:off x="3657600" y="2724150"/>
            <a:ext cx="1219200" cy="1143000"/>
          </a:xfrm>
          <a:prstGeom prst="line">
            <a:avLst/>
          </a:prstGeom>
          <a:solidFill>
            <a:schemeClr val="accent1"/>
          </a:solidFill>
          <a:ln w="25400" cap="flat" cmpd="sng" algn="ctr">
            <a:solidFill>
              <a:srgbClr val="000000"/>
            </a:solidFill>
            <a:prstDash val="solid"/>
            <a:round/>
            <a:headEnd type="none" w="med" len="med"/>
            <a:tailEnd type="none" w="med" len="med"/>
          </a:ln>
          <a:effectLst/>
        </p:spPr>
      </p:cxnSp>
      <p:cxnSp>
        <p:nvCxnSpPr>
          <p:cNvPr id="11" name="Straight Connector 10"/>
          <p:cNvCxnSpPr/>
          <p:nvPr/>
        </p:nvCxnSpPr>
        <p:spPr bwMode="auto">
          <a:xfrm>
            <a:off x="4876800" y="2724150"/>
            <a:ext cx="228600" cy="1447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13" name="Straight Connector 12"/>
          <p:cNvCxnSpPr/>
          <p:nvPr/>
        </p:nvCxnSpPr>
        <p:spPr bwMode="auto">
          <a:xfrm>
            <a:off x="3657600" y="3867150"/>
            <a:ext cx="1447800" cy="304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15" name="Straight Connector 14"/>
          <p:cNvCxnSpPr/>
          <p:nvPr/>
        </p:nvCxnSpPr>
        <p:spPr bwMode="auto">
          <a:xfrm>
            <a:off x="3505200" y="2419350"/>
            <a:ext cx="152400" cy="1447800"/>
          </a:xfrm>
          <a:prstGeom prst="line">
            <a:avLst/>
          </a:prstGeom>
          <a:solidFill>
            <a:schemeClr val="accent1"/>
          </a:solidFill>
          <a:ln w="19050" cap="flat" cmpd="sng" algn="ctr">
            <a:solidFill>
              <a:srgbClr val="FF0000"/>
            </a:solidFill>
            <a:prstDash val="solid"/>
            <a:round/>
            <a:headEnd type="none" w="med" len="med"/>
            <a:tailEnd type="none" w="med" len="med"/>
          </a:ln>
          <a:effectLst/>
        </p:spPr>
      </p:cxnSp>
      <p:cxnSp>
        <p:nvCxnSpPr>
          <p:cNvPr id="18" name="Straight Connector 17"/>
          <p:cNvCxnSpPr/>
          <p:nvPr/>
        </p:nvCxnSpPr>
        <p:spPr bwMode="auto">
          <a:xfrm>
            <a:off x="3505200" y="2419350"/>
            <a:ext cx="1371600" cy="304800"/>
          </a:xfrm>
          <a:prstGeom prst="line">
            <a:avLst/>
          </a:prstGeom>
          <a:solidFill>
            <a:schemeClr val="accent1"/>
          </a:solidFill>
          <a:ln w="19050" cap="flat" cmpd="sng" algn="ctr">
            <a:solidFill>
              <a:srgbClr val="00B050"/>
            </a:solidFill>
            <a:prstDash val="solid"/>
            <a:round/>
            <a:headEnd type="none" w="med" len="med"/>
            <a:tailEnd type="none" w="med" len="med"/>
          </a:ln>
          <a:effectLst/>
        </p:spPr>
      </p:cxnSp>
      <p:cxnSp>
        <p:nvCxnSpPr>
          <p:cNvPr id="25" name="Straight Connector 24"/>
          <p:cNvCxnSpPr/>
          <p:nvPr/>
        </p:nvCxnSpPr>
        <p:spPr bwMode="auto">
          <a:xfrm>
            <a:off x="4876800" y="2724150"/>
            <a:ext cx="12192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27" name="Straight Connector 26"/>
          <p:cNvCxnSpPr/>
          <p:nvPr/>
        </p:nvCxnSpPr>
        <p:spPr bwMode="auto">
          <a:xfrm>
            <a:off x="2438400" y="3257550"/>
            <a:ext cx="12192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28" name="Straight Connector 27"/>
          <p:cNvCxnSpPr/>
          <p:nvPr/>
        </p:nvCxnSpPr>
        <p:spPr bwMode="auto">
          <a:xfrm flipV="1">
            <a:off x="2438400" y="2419350"/>
            <a:ext cx="1066800" cy="838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1" name="Straight Connector 30"/>
          <p:cNvCxnSpPr/>
          <p:nvPr/>
        </p:nvCxnSpPr>
        <p:spPr bwMode="auto">
          <a:xfrm flipV="1">
            <a:off x="2590800" y="3867150"/>
            <a:ext cx="1066800" cy="685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3" name="Straight Connector 32"/>
          <p:cNvCxnSpPr/>
          <p:nvPr/>
        </p:nvCxnSpPr>
        <p:spPr bwMode="auto">
          <a:xfrm flipH="1" flipV="1">
            <a:off x="3657601" y="3867151"/>
            <a:ext cx="76199" cy="914399"/>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6" name="Straight Connector 35"/>
          <p:cNvCxnSpPr/>
          <p:nvPr/>
        </p:nvCxnSpPr>
        <p:spPr bwMode="auto">
          <a:xfrm flipV="1">
            <a:off x="5105400" y="3333750"/>
            <a:ext cx="990600" cy="838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8" name="Straight Connector 37"/>
          <p:cNvCxnSpPr/>
          <p:nvPr/>
        </p:nvCxnSpPr>
        <p:spPr bwMode="auto">
          <a:xfrm flipV="1">
            <a:off x="3733800" y="4171950"/>
            <a:ext cx="13716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0" name="Straight Connector 39"/>
          <p:cNvCxnSpPr/>
          <p:nvPr/>
        </p:nvCxnSpPr>
        <p:spPr bwMode="auto">
          <a:xfrm>
            <a:off x="2438400" y="3257550"/>
            <a:ext cx="152400" cy="12954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2" name="Straight Connector 41"/>
          <p:cNvCxnSpPr/>
          <p:nvPr/>
        </p:nvCxnSpPr>
        <p:spPr bwMode="auto">
          <a:xfrm>
            <a:off x="2590800" y="4552950"/>
            <a:ext cx="1143000" cy="228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sp>
        <p:nvSpPr>
          <p:cNvPr id="19" name="Oval 18"/>
          <p:cNvSpPr/>
          <p:nvPr/>
        </p:nvSpPr>
        <p:spPr bwMode="auto">
          <a:xfrm>
            <a:off x="3619496" y="38290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46" name="Straight Connector 45"/>
          <p:cNvCxnSpPr/>
          <p:nvPr/>
        </p:nvCxnSpPr>
        <p:spPr bwMode="auto">
          <a:xfrm flipV="1">
            <a:off x="4876800" y="2114550"/>
            <a:ext cx="5334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9" name="Straight Connector 48"/>
          <p:cNvCxnSpPr/>
          <p:nvPr/>
        </p:nvCxnSpPr>
        <p:spPr bwMode="auto">
          <a:xfrm>
            <a:off x="5410200" y="2114550"/>
            <a:ext cx="685800" cy="1219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1" name="Straight Connector 50"/>
          <p:cNvCxnSpPr/>
          <p:nvPr/>
        </p:nvCxnSpPr>
        <p:spPr bwMode="auto">
          <a:xfrm flipH="1" flipV="1">
            <a:off x="4724400" y="2038350"/>
            <a:ext cx="152400" cy="685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3" name="Straight Connector 52"/>
          <p:cNvCxnSpPr/>
          <p:nvPr/>
        </p:nvCxnSpPr>
        <p:spPr bwMode="auto">
          <a:xfrm>
            <a:off x="4724400" y="2038350"/>
            <a:ext cx="685800" cy="76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6" name="Straight Connector 55"/>
          <p:cNvCxnSpPr/>
          <p:nvPr/>
        </p:nvCxnSpPr>
        <p:spPr bwMode="auto">
          <a:xfrm flipV="1">
            <a:off x="3505200" y="2038350"/>
            <a:ext cx="1219200" cy="3810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sp>
        <p:nvSpPr>
          <p:cNvPr id="10" name="Oval 9"/>
          <p:cNvSpPr/>
          <p:nvPr/>
        </p:nvSpPr>
        <p:spPr bwMode="auto">
          <a:xfrm>
            <a:off x="4833949" y="26860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35" name="Straight Connector 34"/>
          <p:cNvCxnSpPr/>
          <p:nvPr/>
        </p:nvCxnSpPr>
        <p:spPr bwMode="auto">
          <a:xfrm flipV="1">
            <a:off x="3886200" y="2952750"/>
            <a:ext cx="568960" cy="533400"/>
          </a:xfrm>
          <a:prstGeom prst="line">
            <a:avLst/>
          </a:prstGeom>
          <a:solidFill>
            <a:schemeClr val="accent1"/>
          </a:solidFill>
          <a:ln w="0" cap="flat" cmpd="sng" algn="ctr">
            <a:solidFill>
              <a:srgbClr val="000000"/>
            </a:solidFill>
            <a:prstDash val="solid"/>
            <a:round/>
            <a:headEnd type="none" w="med" len="med"/>
            <a:tailEnd type="triangle" w="med" len="lg"/>
          </a:ln>
          <a:effectLst/>
        </p:spPr>
      </p:cxnSp>
      <p:cxnSp>
        <p:nvCxnSpPr>
          <p:cNvPr id="32" name="Straight Connector 31"/>
          <p:cNvCxnSpPr/>
          <p:nvPr/>
        </p:nvCxnSpPr>
        <p:spPr bwMode="auto">
          <a:xfrm>
            <a:off x="3845560" y="2606967"/>
            <a:ext cx="609600" cy="135467"/>
          </a:xfrm>
          <a:prstGeom prst="line">
            <a:avLst/>
          </a:prstGeom>
          <a:solidFill>
            <a:schemeClr val="accent1"/>
          </a:solidFill>
          <a:ln w="0" cap="flat" cmpd="sng" algn="ctr">
            <a:solidFill>
              <a:srgbClr val="000000"/>
            </a:solidFill>
            <a:prstDash val="solid"/>
            <a:round/>
            <a:headEnd type="triangle" w="med" len="lg"/>
            <a:tailEnd type="none" w="med" len="lg"/>
          </a:ln>
          <a:effectLst/>
        </p:spPr>
      </p:cxnSp>
      <p:sp>
        <p:nvSpPr>
          <p:cNvPr id="3" name="TextBox 2"/>
          <p:cNvSpPr txBox="1"/>
          <p:nvPr/>
        </p:nvSpPr>
        <p:spPr>
          <a:xfrm rot="763283">
            <a:off x="3819002" y="2307166"/>
            <a:ext cx="896399" cy="307777"/>
          </a:xfrm>
          <a:prstGeom prst="rect">
            <a:avLst/>
          </a:prstGeom>
          <a:noFill/>
        </p:spPr>
        <p:txBody>
          <a:bodyPr wrap="none" rtlCol="0">
            <a:spAutoFit/>
          </a:bodyPr>
          <a:lstStyle/>
          <a:p>
            <a:r>
              <a:rPr lang="en-US" sz="1400" dirty="0" err="1" smtClean="0">
                <a:solidFill>
                  <a:schemeClr val="bg1"/>
                </a:solidFill>
              </a:rPr>
              <a:t>HE.next</a:t>
            </a:r>
            <a:endParaRPr lang="en-US" sz="1400" dirty="0" smtClean="0">
              <a:solidFill>
                <a:schemeClr val="bg1"/>
              </a:solidFill>
            </a:endParaRPr>
          </a:p>
        </p:txBody>
      </p:sp>
      <p:cxnSp>
        <p:nvCxnSpPr>
          <p:cNvPr id="29" name="Straight Connector 28"/>
          <p:cNvCxnSpPr/>
          <p:nvPr/>
        </p:nvCxnSpPr>
        <p:spPr bwMode="auto">
          <a:xfrm>
            <a:off x="3657600" y="2762250"/>
            <a:ext cx="60158" cy="571500"/>
          </a:xfrm>
          <a:prstGeom prst="line">
            <a:avLst/>
          </a:prstGeom>
          <a:solidFill>
            <a:schemeClr val="accent1"/>
          </a:solidFill>
          <a:ln w="0" cap="flat" cmpd="sng" algn="ctr">
            <a:solidFill>
              <a:srgbClr val="000000"/>
            </a:solidFill>
            <a:prstDash val="solid"/>
            <a:round/>
            <a:headEnd type="none" w="med" len="med"/>
            <a:tailEnd type="triangle" w="med" len="lg"/>
          </a:ln>
          <a:effectLst/>
        </p:spPr>
      </p:cxnSp>
      <p:sp>
        <p:nvSpPr>
          <p:cNvPr id="37" name="TextBox 36"/>
          <p:cNvSpPr txBox="1"/>
          <p:nvPr/>
        </p:nvSpPr>
        <p:spPr>
          <a:xfrm rot="5034441">
            <a:off x="2765968" y="2953223"/>
            <a:ext cx="1359668" cy="307777"/>
          </a:xfrm>
          <a:prstGeom prst="rect">
            <a:avLst/>
          </a:prstGeom>
          <a:noFill/>
        </p:spPr>
        <p:txBody>
          <a:bodyPr wrap="none" rtlCol="0">
            <a:spAutoFit/>
          </a:bodyPr>
          <a:lstStyle/>
          <a:p>
            <a:r>
              <a:rPr lang="en-US" sz="1400" dirty="0" err="1" smtClean="0">
                <a:solidFill>
                  <a:schemeClr val="bg1"/>
                </a:solidFill>
              </a:rPr>
              <a:t>HE.next.next</a:t>
            </a:r>
            <a:endParaRPr lang="en-US" sz="1400" dirty="0" smtClean="0">
              <a:solidFill>
                <a:schemeClr val="bg1"/>
              </a:solidFill>
            </a:endParaRPr>
          </a:p>
        </p:txBody>
      </p:sp>
      <p:graphicFrame>
        <p:nvGraphicFramePr>
          <p:cNvPr id="39" name="Table 38"/>
          <p:cNvGraphicFramePr>
            <a:graphicFrameLocks noGrp="1"/>
          </p:cNvGraphicFramePr>
          <p:nvPr>
            <p:extLst>
              <p:ext uri="{D42A27DB-BD31-4B8C-83A1-F6EECF244321}">
                <p14:modId xmlns:p14="http://schemas.microsoft.com/office/powerpoint/2010/main" val="2986357567"/>
              </p:ext>
            </p:extLst>
          </p:nvPr>
        </p:nvGraphicFramePr>
        <p:xfrm>
          <a:off x="6400800" y="2419350"/>
          <a:ext cx="2590800" cy="2133600"/>
        </p:xfrm>
        <a:graphic>
          <a:graphicData uri="http://schemas.openxmlformats.org/drawingml/2006/table">
            <a:tbl>
              <a:tblPr firstRow="1" bandRow="1">
                <a:tableStyleId>{8A107856-5554-42FB-B03E-39F5DBC370BA}</a:tableStyleId>
              </a:tblPr>
              <a:tblGrid>
                <a:gridCol w="2590800"/>
              </a:tblGrid>
              <a:tr h="133350">
                <a:tc>
                  <a:txBody>
                    <a:bodyPr/>
                    <a:lstStyle/>
                    <a:p>
                      <a:r>
                        <a:rPr lang="en-US" sz="1400" b="1" dirty="0" smtClean="0">
                          <a:solidFill>
                            <a:schemeClr val="bg1"/>
                          </a:solidFill>
                        </a:rPr>
                        <a:t>Half Edge Properties</a:t>
                      </a:r>
                      <a:endParaRPr lang="en-US" sz="1400" b="1" dirty="0">
                        <a:solidFill>
                          <a:schemeClr val="bg1"/>
                        </a:solidFill>
                      </a:endParaRPr>
                    </a:p>
                  </a:txBody>
                  <a:tcPr/>
                </a:tc>
              </a:tr>
              <a:tr h="133350">
                <a:tc>
                  <a:txBody>
                    <a:bodyPr/>
                    <a:lstStyle/>
                    <a:p>
                      <a:r>
                        <a:rPr lang="en-US" sz="1400" b="0" dirty="0" err="1" smtClean="0">
                          <a:solidFill>
                            <a:schemeClr val="bg1"/>
                          </a:solidFill>
                        </a:rPr>
                        <a:t>EndPt</a:t>
                      </a:r>
                      <a:endParaRPr lang="en-US" sz="1400" b="0" dirty="0">
                        <a:solidFill>
                          <a:schemeClr val="bg1"/>
                        </a:solidFill>
                      </a:endParaRPr>
                    </a:p>
                  </a:txBody>
                  <a:tcPr/>
                </a:tc>
              </a:tr>
              <a:tr h="133350">
                <a:tc>
                  <a:txBody>
                    <a:bodyPr/>
                    <a:lstStyle/>
                    <a:p>
                      <a:r>
                        <a:rPr lang="en-US" sz="1400" dirty="0" smtClean="0">
                          <a:solidFill>
                            <a:schemeClr val="bg1"/>
                          </a:solidFill>
                        </a:rPr>
                        <a:t>Next</a:t>
                      </a:r>
                      <a:endParaRPr lang="en-US" sz="140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bl>
          </a:graphicData>
        </a:graphic>
      </p:graphicFrame>
      <p:sp>
        <p:nvSpPr>
          <p:cNvPr id="41" name="TextBox 40"/>
          <p:cNvSpPr txBox="1"/>
          <p:nvPr/>
        </p:nvSpPr>
        <p:spPr>
          <a:xfrm>
            <a:off x="4144536" y="3345418"/>
            <a:ext cx="503664" cy="369332"/>
          </a:xfrm>
          <a:prstGeom prst="rect">
            <a:avLst/>
          </a:prstGeom>
          <a:noFill/>
        </p:spPr>
        <p:txBody>
          <a:bodyPr wrap="none" rtlCol="0">
            <a:spAutoFit/>
          </a:bodyPr>
          <a:lstStyle/>
          <a:p>
            <a:r>
              <a:rPr lang="en-US" sz="1800" dirty="0" smtClean="0">
                <a:solidFill>
                  <a:schemeClr val="bg1"/>
                </a:solidFill>
              </a:rPr>
              <a:t>HE</a:t>
            </a:r>
          </a:p>
        </p:txBody>
      </p:sp>
    </p:spTree>
    <p:extLst>
      <p:ext uri="{BB962C8B-B14F-4D97-AF65-F5344CB8AC3E}">
        <p14:creationId xmlns:p14="http://schemas.microsoft.com/office/powerpoint/2010/main" val="385953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z="3200" dirty="0">
                <a:ea typeface="ヒラギノ角ゴ Pro W3" pitchFamily="48" charset="-128"/>
                <a:cs typeface="ヒラギノ角ゴ Pro W3" pitchFamily="48" charset="-128"/>
              </a:rPr>
              <a:t>Half Edge Data Structure (HEDS)</a:t>
            </a:r>
            <a:endParaRPr lang="en-US" sz="3200" dirty="0" smtClean="0">
              <a:ea typeface="ヒラギノ角ゴ Pro W3" pitchFamily="48" charset="-128"/>
              <a:cs typeface="ヒラギノ角ゴ Pro W3" pitchFamily="48" charset="-128"/>
            </a:endParaRPr>
          </a:p>
        </p:txBody>
      </p:sp>
      <p:sp>
        <p:nvSpPr>
          <p:cNvPr id="13315" name="Content Placeholder 2"/>
          <p:cNvSpPr>
            <a:spLocks noGrp="1"/>
          </p:cNvSpPr>
          <p:nvPr>
            <p:ph sz="quarter" idx="10"/>
          </p:nvPr>
        </p:nvSpPr>
        <p:spPr>
          <a:xfrm>
            <a:off x="533400" y="1200149"/>
            <a:ext cx="8077200" cy="1017037"/>
          </a:xfrm>
        </p:spPr>
        <p:txBody>
          <a:bodyPr/>
          <a:lstStyle/>
          <a:p>
            <a:pPr eaLnBrk="1" hangingPunct="1"/>
            <a:r>
              <a:rPr lang="en-US" sz="2400" dirty="0" smtClean="0">
                <a:ea typeface="ヒラギノ角ゴ Pro W3" pitchFamily="48" charset="-128"/>
                <a:cs typeface="ヒラギノ角ゴ Pro W3" pitchFamily="48" charset="-128"/>
              </a:rPr>
              <a:t>Note that sequence of half edges forms a loop!</a:t>
            </a:r>
          </a:p>
          <a:p>
            <a:pPr eaLnBrk="1" hangingPunct="1"/>
            <a:r>
              <a:rPr lang="en-US" sz="2400" dirty="0" smtClean="0">
                <a:ea typeface="ヒラギノ角ゴ Pro W3" pitchFamily="48" charset="-128"/>
                <a:cs typeface="ヒラギノ角ゴ Pro W3" pitchFamily="48" charset="-128"/>
              </a:rPr>
              <a:t>So far, we only connect points (no polygons yet!)</a:t>
            </a:r>
          </a:p>
          <a:p>
            <a:pPr eaLnBrk="1" hangingPunct="1"/>
            <a:r>
              <a:rPr lang="en-US" sz="2400" dirty="0" smtClean="0">
                <a:ea typeface="ヒラギノ角ゴ Pro W3" pitchFamily="48" charset="-128"/>
                <a:cs typeface="ヒラギノ角ゴ Pro W3" pitchFamily="48" charset="-128"/>
              </a:rPr>
              <a:t>Geometry is a wire</a:t>
            </a:r>
          </a:p>
        </p:txBody>
      </p:sp>
      <p:cxnSp>
        <p:nvCxnSpPr>
          <p:cNvPr id="7" name="Straight Connector 6"/>
          <p:cNvCxnSpPr/>
          <p:nvPr/>
        </p:nvCxnSpPr>
        <p:spPr bwMode="auto">
          <a:xfrm flipV="1">
            <a:off x="3657600" y="2724150"/>
            <a:ext cx="1219200" cy="1143000"/>
          </a:xfrm>
          <a:prstGeom prst="line">
            <a:avLst/>
          </a:prstGeom>
          <a:solidFill>
            <a:schemeClr val="accent1"/>
          </a:solidFill>
          <a:ln w="38100" cap="flat" cmpd="sng" algn="ctr">
            <a:solidFill>
              <a:srgbClr val="002060"/>
            </a:solidFill>
            <a:prstDash val="solid"/>
            <a:round/>
            <a:headEnd type="none" w="med" len="med"/>
            <a:tailEnd type="none" w="med" len="med"/>
          </a:ln>
          <a:effectLst/>
        </p:spPr>
      </p:cxnSp>
      <p:cxnSp>
        <p:nvCxnSpPr>
          <p:cNvPr id="11" name="Straight Connector 10"/>
          <p:cNvCxnSpPr/>
          <p:nvPr/>
        </p:nvCxnSpPr>
        <p:spPr bwMode="auto">
          <a:xfrm>
            <a:off x="4876800" y="2724150"/>
            <a:ext cx="228600" cy="1447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13" name="Straight Connector 12"/>
          <p:cNvCxnSpPr/>
          <p:nvPr/>
        </p:nvCxnSpPr>
        <p:spPr bwMode="auto">
          <a:xfrm>
            <a:off x="3657600" y="3867150"/>
            <a:ext cx="1447800" cy="304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15" name="Straight Connector 14"/>
          <p:cNvCxnSpPr/>
          <p:nvPr/>
        </p:nvCxnSpPr>
        <p:spPr bwMode="auto">
          <a:xfrm>
            <a:off x="3505200" y="2419350"/>
            <a:ext cx="152400" cy="1447800"/>
          </a:xfrm>
          <a:prstGeom prst="line">
            <a:avLst/>
          </a:prstGeom>
          <a:solidFill>
            <a:schemeClr val="accent1"/>
          </a:solidFill>
          <a:ln w="38100" cap="flat" cmpd="sng" algn="ctr">
            <a:solidFill>
              <a:srgbClr val="002060"/>
            </a:solidFill>
            <a:prstDash val="solid"/>
            <a:round/>
            <a:headEnd type="none" w="med" len="med"/>
            <a:tailEnd type="none" w="med" len="med"/>
          </a:ln>
          <a:effectLst/>
        </p:spPr>
      </p:cxnSp>
      <p:cxnSp>
        <p:nvCxnSpPr>
          <p:cNvPr id="18" name="Straight Connector 17"/>
          <p:cNvCxnSpPr/>
          <p:nvPr/>
        </p:nvCxnSpPr>
        <p:spPr bwMode="auto">
          <a:xfrm>
            <a:off x="3505200" y="2419350"/>
            <a:ext cx="1371600" cy="304800"/>
          </a:xfrm>
          <a:prstGeom prst="line">
            <a:avLst/>
          </a:prstGeom>
          <a:solidFill>
            <a:schemeClr val="accent1"/>
          </a:solidFill>
          <a:ln w="38100" cap="flat" cmpd="sng" algn="ctr">
            <a:solidFill>
              <a:srgbClr val="002060"/>
            </a:solidFill>
            <a:prstDash val="solid"/>
            <a:round/>
            <a:headEnd type="none" w="med" len="med"/>
            <a:tailEnd type="none" w="med" len="med"/>
          </a:ln>
          <a:effectLst/>
        </p:spPr>
      </p:cxnSp>
      <p:cxnSp>
        <p:nvCxnSpPr>
          <p:cNvPr id="25" name="Straight Connector 24"/>
          <p:cNvCxnSpPr/>
          <p:nvPr/>
        </p:nvCxnSpPr>
        <p:spPr bwMode="auto">
          <a:xfrm>
            <a:off x="4876800" y="2724150"/>
            <a:ext cx="12192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27" name="Straight Connector 26"/>
          <p:cNvCxnSpPr/>
          <p:nvPr/>
        </p:nvCxnSpPr>
        <p:spPr bwMode="auto">
          <a:xfrm>
            <a:off x="2438400" y="3257550"/>
            <a:ext cx="12192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28" name="Straight Connector 27"/>
          <p:cNvCxnSpPr/>
          <p:nvPr/>
        </p:nvCxnSpPr>
        <p:spPr bwMode="auto">
          <a:xfrm flipV="1">
            <a:off x="2438400" y="2419350"/>
            <a:ext cx="1066800" cy="838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1" name="Straight Connector 30"/>
          <p:cNvCxnSpPr/>
          <p:nvPr/>
        </p:nvCxnSpPr>
        <p:spPr bwMode="auto">
          <a:xfrm flipV="1">
            <a:off x="2590800" y="3867150"/>
            <a:ext cx="1066800" cy="685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3" name="Straight Connector 32"/>
          <p:cNvCxnSpPr/>
          <p:nvPr/>
        </p:nvCxnSpPr>
        <p:spPr bwMode="auto">
          <a:xfrm flipH="1" flipV="1">
            <a:off x="3657601" y="3867151"/>
            <a:ext cx="76199" cy="914399"/>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6" name="Straight Connector 35"/>
          <p:cNvCxnSpPr/>
          <p:nvPr/>
        </p:nvCxnSpPr>
        <p:spPr bwMode="auto">
          <a:xfrm flipV="1">
            <a:off x="5105400" y="3333750"/>
            <a:ext cx="990600" cy="838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8" name="Straight Connector 37"/>
          <p:cNvCxnSpPr/>
          <p:nvPr/>
        </p:nvCxnSpPr>
        <p:spPr bwMode="auto">
          <a:xfrm flipV="1">
            <a:off x="3733800" y="4171950"/>
            <a:ext cx="13716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0" name="Straight Connector 39"/>
          <p:cNvCxnSpPr/>
          <p:nvPr/>
        </p:nvCxnSpPr>
        <p:spPr bwMode="auto">
          <a:xfrm>
            <a:off x="2438400" y="3257550"/>
            <a:ext cx="152400" cy="12954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2" name="Straight Connector 41"/>
          <p:cNvCxnSpPr/>
          <p:nvPr/>
        </p:nvCxnSpPr>
        <p:spPr bwMode="auto">
          <a:xfrm>
            <a:off x="2590800" y="4552950"/>
            <a:ext cx="1143000" cy="228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6" name="Straight Connector 45"/>
          <p:cNvCxnSpPr/>
          <p:nvPr/>
        </p:nvCxnSpPr>
        <p:spPr bwMode="auto">
          <a:xfrm flipV="1">
            <a:off x="4876800" y="2114550"/>
            <a:ext cx="5334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9" name="Straight Connector 48"/>
          <p:cNvCxnSpPr/>
          <p:nvPr/>
        </p:nvCxnSpPr>
        <p:spPr bwMode="auto">
          <a:xfrm>
            <a:off x="5410200" y="2114550"/>
            <a:ext cx="685800" cy="1219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1" name="Straight Connector 50"/>
          <p:cNvCxnSpPr/>
          <p:nvPr/>
        </p:nvCxnSpPr>
        <p:spPr bwMode="auto">
          <a:xfrm flipH="1" flipV="1">
            <a:off x="4724400" y="2038350"/>
            <a:ext cx="152400" cy="685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3" name="Straight Connector 52"/>
          <p:cNvCxnSpPr/>
          <p:nvPr/>
        </p:nvCxnSpPr>
        <p:spPr bwMode="auto">
          <a:xfrm>
            <a:off x="4724400" y="2038350"/>
            <a:ext cx="685800" cy="76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6" name="Straight Connector 55"/>
          <p:cNvCxnSpPr/>
          <p:nvPr/>
        </p:nvCxnSpPr>
        <p:spPr bwMode="auto">
          <a:xfrm flipV="1">
            <a:off x="3505200" y="2038350"/>
            <a:ext cx="1219200" cy="3810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5" name="Straight Connector 34"/>
          <p:cNvCxnSpPr/>
          <p:nvPr/>
        </p:nvCxnSpPr>
        <p:spPr bwMode="auto">
          <a:xfrm flipV="1">
            <a:off x="3886200" y="2952750"/>
            <a:ext cx="568960" cy="533400"/>
          </a:xfrm>
          <a:prstGeom prst="line">
            <a:avLst/>
          </a:prstGeom>
          <a:solidFill>
            <a:schemeClr val="accent1"/>
          </a:solidFill>
          <a:ln w="0" cap="flat" cmpd="sng" algn="ctr">
            <a:solidFill>
              <a:srgbClr val="000000"/>
            </a:solidFill>
            <a:prstDash val="solid"/>
            <a:round/>
            <a:headEnd type="none" w="med" len="med"/>
            <a:tailEnd type="triangle" w="med" len="lg"/>
          </a:ln>
          <a:effectLst/>
        </p:spPr>
      </p:cxnSp>
      <p:cxnSp>
        <p:nvCxnSpPr>
          <p:cNvPr id="32" name="Straight Connector 31"/>
          <p:cNvCxnSpPr/>
          <p:nvPr/>
        </p:nvCxnSpPr>
        <p:spPr bwMode="auto">
          <a:xfrm>
            <a:off x="3845560" y="2606967"/>
            <a:ext cx="609600" cy="135467"/>
          </a:xfrm>
          <a:prstGeom prst="line">
            <a:avLst/>
          </a:prstGeom>
          <a:solidFill>
            <a:schemeClr val="accent1"/>
          </a:solidFill>
          <a:ln w="0" cap="flat" cmpd="sng" algn="ctr">
            <a:solidFill>
              <a:srgbClr val="000000"/>
            </a:solidFill>
            <a:prstDash val="solid"/>
            <a:round/>
            <a:headEnd type="triangle" w="med" len="lg"/>
            <a:tailEnd type="none" w="med" len="lg"/>
          </a:ln>
          <a:effectLst/>
        </p:spPr>
      </p:cxnSp>
      <p:sp>
        <p:nvSpPr>
          <p:cNvPr id="3" name="TextBox 2"/>
          <p:cNvSpPr txBox="1"/>
          <p:nvPr/>
        </p:nvSpPr>
        <p:spPr>
          <a:xfrm rot="763283">
            <a:off x="3819002" y="2307166"/>
            <a:ext cx="896399" cy="307777"/>
          </a:xfrm>
          <a:prstGeom prst="rect">
            <a:avLst/>
          </a:prstGeom>
          <a:noFill/>
        </p:spPr>
        <p:txBody>
          <a:bodyPr wrap="none" rtlCol="0">
            <a:spAutoFit/>
          </a:bodyPr>
          <a:lstStyle/>
          <a:p>
            <a:r>
              <a:rPr lang="en-US" sz="1400" dirty="0" err="1" smtClean="0">
                <a:solidFill>
                  <a:schemeClr val="bg1"/>
                </a:solidFill>
              </a:rPr>
              <a:t>HE.next</a:t>
            </a:r>
            <a:endParaRPr lang="en-US" sz="1400" dirty="0" smtClean="0">
              <a:solidFill>
                <a:schemeClr val="bg1"/>
              </a:solidFill>
            </a:endParaRPr>
          </a:p>
        </p:txBody>
      </p:sp>
      <p:cxnSp>
        <p:nvCxnSpPr>
          <p:cNvPr id="29" name="Straight Connector 28"/>
          <p:cNvCxnSpPr/>
          <p:nvPr/>
        </p:nvCxnSpPr>
        <p:spPr bwMode="auto">
          <a:xfrm>
            <a:off x="3657600" y="2762250"/>
            <a:ext cx="60158" cy="571500"/>
          </a:xfrm>
          <a:prstGeom prst="line">
            <a:avLst/>
          </a:prstGeom>
          <a:solidFill>
            <a:schemeClr val="accent1"/>
          </a:solidFill>
          <a:ln w="0" cap="flat" cmpd="sng" algn="ctr">
            <a:solidFill>
              <a:srgbClr val="000000"/>
            </a:solidFill>
            <a:prstDash val="solid"/>
            <a:round/>
            <a:headEnd type="none" w="med" len="med"/>
            <a:tailEnd type="triangle" w="med" len="lg"/>
          </a:ln>
          <a:effectLst/>
        </p:spPr>
      </p:cxnSp>
      <p:sp>
        <p:nvSpPr>
          <p:cNvPr id="37" name="TextBox 36"/>
          <p:cNvSpPr txBox="1"/>
          <p:nvPr/>
        </p:nvSpPr>
        <p:spPr>
          <a:xfrm rot="5034441">
            <a:off x="2765968" y="2953223"/>
            <a:ext cx="1359668" cy="307777"/>
          </a:xfrm>
          <a:prstGeom prst="rect">
            <a:avLst/>
          </a:prstGeom>
          <a:noFill/>
        </p:spPr>
        <p:txBody>
          <a:bodyPr wrap="none" rtlCol="0">
            <a:spAutoFit/>
          </a:bodyPr>
          <a:lstStyle/>
          <a:p>
            <a:r>
              <a:rPr lang="en-US" sz="1400" dirty="0" err="1" smtClean="0">
                <a:solidFill>
                  <a:schemeClr val="bg1"/>
                </a:solidFill>
              </a:rPr>
              <a:t>HE.next.next</a:t>
            </a:r>
            <a:endParaRPr lang="en-US" sz="1400" dirty="0" smtClean="0">
              <a:solidFill>
                <a:schemeClr val="bg1"/>
              </a:solidFill>
            </a:endParaRPr>
          </a:p>
        </p:txBody>
      </p:sp>
      <p:graphicFrame>
        <p:nvGraphicFramePr>
          <p:cNvPr id="39" name="Table 38"/>
          <p:cNvGraphicFramePr>
            <a:graphicFrameLocks noGrp="1"/>
          </p:cNvGraphicFramePr>
          <p:nvPr>
            <p:extLst>
              <p:ext uri="{D42A27DB-BD31-4B8C-83A1-F6EECF244321}">
                <p14:modId xmlns:p14="http://schemas.microsoft.com/office/powerpoint/2010/main" val="2156690048"/>
              </p:ext>
            </p:extLst>
          </p:nvPr>
        </p:nvGraphicFramePr>
        <p:xfrm>
          <a:off x="6400800" y="2419350"/>
          <a:ext cx="2590800" cy="2133600"/>
        </p:xfrm>
        <a:graphic>
          <a:graphicData uri="http://schemas.openxmlformats.org/drawingml/2006/table">
            <a:tbl>
              <a:tblPr firstRow="1" bandRow="1">
                <a:tableStyleId>{8A107856-5554-42FB-B03E-39F5DBC370BA}</a:tableStyleId>
              </a:tblPr>
              <a:tblGrid>
                <a:gridCol w="2590800"/>
              </a:tblGrid>
              <a:tr h="133350">
                <a:tc>
                  <a:txBody>
                    <a:bodyPr/>
                    <a:lstStyle/>
                    <a:p>
                      <a:r>
                        <a:rPr lang="en-US" sz="1400" b="1" dirty="0" smtClean="0">
                          <a:solidFill>
                            <a:schemeClr val="bg1"/>
                          </a:solidFill>
                        </a:rPr>
                        <a:t>Half Edge Properties</a:t>
                      </a:r>
                      <a:endParaRPr lang="en-US" sz="1400" b="1" dirty="0">
                        <a:solidFill>
                          <a:schemeClr val="bg1"/>
                        </a:solidFill>
                      </a:endParaRPr>
                    </a:p>
                  </a:txBody>
                  <a:tcPr/>
                </a:tc>
              </a:tr>
              <a:tr h="133350">
                <a:tc>
                  <a:txBody>
                    <a:bodyPr/>
                    <a:lstStyle/>
                    <a:p>
                      <a:r>
                        <a:rPr lang="en-US" sz="1400" b="0" dirty="0" err="1" smtClean="0">
                          <a:solidFill>
                            <a:schemeClr val="bg1"/>
                          </a:solidFill>
                        </a:rPr>
                        <a:t>EndPt</a:t>
                      </a:r>
                      <a:endParaRPr lang="en-US" sz="1400" b="0" dirty="0">
                        <a:solidFill>
                          <a:schemeClr val="bg1"/>
                        </a:solidFill>
                      </a:endParaRPr>
                    </a:p>
                  </a:txBody>
                  <a:tcPr/>
                </a:tc>
              </a:tr>
              <a:tr h="133350">
                <a:tc>
                  <a:txBody>
                    <a:bodyPr/>
                    <a:lstStyle/>
                    <a:p>
                      <a:r>
                        <a:rPr lang="en-US" sz="1400" dirty="0" smtClean="0">
                          <a:solidFill>
                            <a:schemeClr val="bg1"/>
                          </a:solidFill>
                        </a:rPr>
                        <a:t>Next</a:t>
                      </a:r>
                      <a:endParaRPr lang="en-US" sz="140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bl>
          </a:graphicData>
        </a:graphic>
      </p:graphicFrame>
      <p:sp>
        <p:nvSpPr>
          <p:cNvPr id="41" name="TextBox 40"/>
          <p:cNvSpPr txBox="1"/>
          <p:nvPr/>
        </p:nvSpPr>
        <p:spPr>
          <a:xfrm>
            <a:off x="4144536" y="3345418"/>
            <a:ext cx="503664" cy="369332"/>
          </a:xfrm>
          <a:prstGeom prst="rect">
            <a:avLst/>
          </a:prstGeom>
          <a:noFill/>
        </p:spPr>
        <p:txBody>
          <a:bodyPr wrap="none" rtlCol="0">
            <a:spAutoFit/>
          </a:bodyPr>
          <a:lstStyle/>
          <a:p>
            <a:r>
              <a:rPr lang="en-US" sz="1800" dirty="0" smtClean="0">
                <a:solidFill>
                  <a:schemeClr val="bg1"/>
                </a:solidFill>
              </a:rPr>
              <a:t>HE</a:t>
            </a:r>
          </a:p>
        </p:txBody>
      </p:sp>
    </p:spTree>
    <p:extLst>
      <p:ext uri="{BB962C8B-B14F-4D97-AF65-F5344CB8AC3E}">
        <p14:creationId xmlns:p14="http://schemas.microsoft.com/office/powerpoint/2010/main" val="3013897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8"/>
          <p:cNvSpPr/>
          <p:nvPr/>
        </p:nvSpPr>
        <p:spPr bwMode="auto">
          <a:xfrm>
            <a:off x="3505201" y="2419349"/>
            <a:ext cx="1374808" cy="1459631"/>
          </a:xfrm>
          <a:custGeom>
            <a:avLst/>
            <a:gdLst>
              <a:gd name="connsiteX0" fmla="*/ 0 w 1597793"/>
              <a:gd name="connsiteY0" fmla="*/ 0 h 1751798"/>
              <a:gd name="connsiteX1" fmla="*/ 154004 w 1597793"/>
              <a:gd name="connsiteY1" fmla="*/ 1453415 h 1751798"/>
              <a:gd name="connsiteX2" fmla="*/ 1597793 w 1597793"/>
              <a:gd name="connsiteY2" fmla="*/ 1751798 h 1751798"/>
              <a:gd name="connsiteX3" fmla="*/ 1376412 w 1597793"/>
              <a:gd name="connsiteY3" fmla="*/ 298383 h 1751798"/>
              <a:gd name="connsiteX4" fmla="*/ 0 w 1597793"/>
              <a:gd name="connsiteY4" fmla="*/ 0 h 1751798"/>
              <a:gd name="connsiteX0" fmla="*/ 0 w 1596189"/>
              <a:gd name="connsiteY0" fmla="*/ 0 h 1758014"/>
              <a:gd name="connsiteX1" fmla="*/ 152400 w 1596189"/>
              <a:gd name="connsiteY1" fmla="*/ 1459631 h 1758014"/>
              <a:gd name="connsiteX2" fmla="*/ 1596189 w 1596189"/>
              <a:gd name="connsiteY2" fmla="*/ 1758014 h 1758014"/>
              <a:gd name="connsiteX3" fmla="*/ 1374808 w 1596189"/>
              <a:gd name="connsiteY3" fmla="*/ 304599 h 1758014"/>
              <a:gd name="connsiteX4" fmla="*/ 0 w 1596189"/>
              <a:gd name="connsiteY4" fmla="*/ 0 h 1758014"/>
              <a:gd name="connsiteX0" fmla="*/ 0 w 1600200"/>
              <a:gd name="connsiteY0" fmla="*/ 0 h 1752600"/>
              <a:gd name="connsiteX1" fmla="*/ 152400 w 1600200"/>
              <a:gd name="connsiteY1" fmla="*/ 1459631 h 1752600"/>
              <a:gd name="connsiteX2" fmla="*/ 1600200 w 1600200"/>
              <a:gd name="connsiteY2" fmla="*/ 1752600 h 1752600"/>
              <a:gd name="connsiteX3" fmla="*/ 1374808 w 1600200"/>
              <a:gd name="connsiteY3" fmla="*/ 304599 h 1752600"/>
              <a:gd name="connsiteX4" fmla="*/ 0 w 1600200"/>
              <a:gd name="connsiteY4" fmla="*/ 0 h 1752600"/>
              <a:gd name="connsiteX0" fmla="*/ 0 w 1374808"/>
              <a:gd name="connsiteY0" fmla="*/ 0 h 1459631"/>
              <a:gd name="connsiteX1" fmla="*/ 152400 w 1374808"/>
              <a:gd name="connsiteY1" fmla="*/ 1459631 h 1459631"/>
              <a:gd name="connsiteX2" fmla="*/ 1374808 w 1374808"/>
              <a:gd name="connsiteY2" fmla="*/ 304599 h 1459631"/>
              <a:gd name="connsiteX3" fmla="*/ 0 w 1374808"/>
              <a:gd name="connsiteY3" fmla="*/ 0 h 1459631"/>
            </a:gdLst>
            <a:ahLst/>
            <a:cxnLst>
              <a:cxn ang="0">
                <a:pos x="connsiteX0" y="connsiteY0"/>
              </a:cxn>
              <a:cxn ang="0">
                <a:pos x="connsiteX1" y="connsiteY1"/>
              </a:cxn>
              <a:cxn ang="0">
                <a:pos x="connsiteX2" y="connsiteY2"/>
              </a:cxn>
              <a:cxn ang="0">
                <a:pos x="connsiteX3" y="connsiteY3"/>
              </a:cxn>
            </a:cxnLst>
            <a:rect l="l" t="t" r="r" b="b"/>
            <a:pathLst>
              <a:path w="1374808" h="1459631">
                <a:moveTo>
                  <a:pt x="0" y="0"/>
                </a:moveTo>
                <a:lnTo>
                  <a:pt x="152400" y="1459631"/>
                </a:lnTo>
                <a:lnTo>
                  <a:pt x="1374808" y="304599"/>
                </a:lnTo>
                <a:lnTo>
                  <a:pt x="0" y="0"/>
                </a:lnTo>
                <a:close/>
              </a:path>
            </a:pathLst>
          </a:custGeom>
          <a:solidFill>
            <a:srgbClr val="FFFB6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314" name="Title 1"/>
          <p:cNvSpPr>
            <a:spLocks noGrp="1"/>
          </p:cNvSpPr>
          <p:nvPr>
            <p:ph type="title"/>
          </p:nvPr>
        </p:nvSpPr>
        <p:spPr/>
        <p:txBody>
          <a:bodyPr/>
          <a:lstStyle/>
          <a:p>
            <a:pPr eaLnBrk="1" hangingPunct="1"/>
            <a:r>
              <a:rPr lang="en-US" sz="3200" dirty="0">
                <a:ea typeface="ヒラギノ角ゴ Pro W3" pitchFamily="48" charset="-128"/>
                <a:cs typeface="ヒラギノ角ゴ Pro W3" pitchFamily="48" charset="-128"/>
              </a:rPr>
              <a:t>Half Edge Data Structure (HEDS)</a:t>
            </a:r>
            <a:endParaRPr lang="en-US" sz="3200" dirty="0" smtClean="0">
              <a:ea typeface="ヒラギノ角ゴ Pro W3" pitchFamily="48" charset="-128"/>
              <a:cs typeface="ヒラギノ角ゴ Pro W3" pitchFamily="48" charset="-128"/>
            </a:endParaRPr>
          </a:p>
        </p:txBody>
      </p:sp>
      <p:sp>
        <p:nvSpPr>
          <p:cNvPr id="13315" name="Content Placeholder 2"/>
          <p:cNvSpPr>
            <a:spLocks noGrp="1"/>
          </p:cNvSpPr>
          <p:nvPr>
            <p:ph sz="quarter" idx="10"/>
          </p:nvPr>
        </p:nvSpPr>
        <p:spPr>
          <a:xfrm>
            <a:off x="533400" y="1200150"/>
            <a:ext cx="8077200" cy="609600"/>
          </a:xfrm>
        </p:spPr>
        <p:txBody>
          <a:bodyPr/>
          <a:lstStyle/>
          <a:p>
            <a:pPr eaLnBrk="1" hangingPunct="1"/>
            <a:r>
              <a:rPr lang="en-US" sz="2400" dirty="0" smtClean="0">
                <a:ea typeface="ヒラギノ角ゴ Pro W3" pitchFamily="48" charset="-128"/>
                <a:cs typeface="ヒラギノ角ゴ Pro W3" pitchFamily="48" charset="-128"/>
              </a:rPr>
              <a:t>HE </a:t>
            </a:r>
            <a:r>
              <a:rPr lang="en-US" sz="2400" b="1" i="1" dirty="0" smtClean="0">
                <a:ea typeface="ヒラギノ角ゴ Pro W3" pitchFamily="48" charset="-128"/>
                <a:cs typeface="ヒラギノ角ゴ Pro W3" pitchFamily="48" charset="-128"/>
              </a:rPr>
              <a:t>may</a:t>
            </a:r>
            <a:r>
              <a:rPr lang="en-US" sz="2400" dirty="0" smtClean="0">
                <a:ea typeface="ヒラギノ角ゴ Pro W3" pitchFamily="48" charset="-128"/>
                <a:cs typeface="ヒラギノ角ゴ Pro W3" pitchFamily="48" charset="-128"/>
              </a:rPr>
              <a:t> point to a face on its </a:t>
            </a:r>
            <a:r>
              <a:rPr lang="en-US" sz="2400" b="1" dirty="0" smtClean="0">
                <a:ea typeface="ヒラギノ角ゴ Pro W3" pitchFamily="48" charset="-128"/>
                <a:cs typeface="ヒラギノ角ゴ Pro W3" pitchFamily="48" charset="-128"/>
              </a:rPr>
              <a:t>left</a:t>
            </a:r>
            <a:r>
              <a:rPr lang="en-US" sz="2400" dirty="0" smtClean="0">
                <a:ea typeface="ヒラギノ角ゴ Pro W3" pitchFamily="48" charset="-128"/>
                <a:cs typeface="ヒラギノ角ゴ Pro W3" pitchFamily="48" charset="-128"/>
              </a:rPr>
              <a:t> side</a:t>
            </a:r>
          </a:p>
          <a:p>
            <a:pPr eaLnBrk="1" hangingPunct="1"/>
            <a:r>
              <a:rPr lang="en-US" sz="2400" dirty="0" smtClean="0">
                <a:ea typeface="ヒラギノ角ゴ Pro W3" pitchFamily="48" charset="-128"/>
                <a:cs typeface="ヒラギノ角ゴ Pro W3" pitchFamily="48" charset="-128"/>
              </a:rPr>
              <a:t>All half edges in a loop point to same face</a:t>
            </a:r>
          </a:p>
        </p:txBody>
      </p:sp>
      <p:cxnSp>
        <p:nvCxnSpPr>
          <p:cNvPr id="7" name="Straight Connector 6"/>
          <p:cNvCxnSpPr/>
          <p:nvPr/>
        </p:nvCxnSpPr>
        <p:spPr bwMode="auto">
          <a:xfrm flipV="1">
            <a:off x="3657600" y="2724150"/>
            <a:ext cx="1219200" cy="1143000"/>
          </a:xfrm>
          <a:prstGeom prst="line">
            <a:avLst/>
          </a:prstGeom>
          <a:solidFill>
            <a:schemeClr val="accent1"/>
          </a:solidFill>
          <a:ln w="25400" cap="flat" cmpd="sng" algn="ctr">
            <a:solidFill>
              <a:srgbClr val="000000"/>
            </a:solidFill>
            <a:prstDash val="solid"/>
            <a:round/>
            <a:headEnd type="none" w="med" len="med"/>
            <a:tailEnd type="none" w="med" len="med"/>
          </a:ln>
          <a:effectLst/>
        </p:spPr>
      </p:cxnSp>
      <p:cxnSp>
        <p:nvCxnSpPr>
          <p:cNvPr id="11" name="Straight Connector 10"/>
          <p:cNvCxnSpPr/>
          <p:nvPr/>
        </p:nvCxnSpPr>
        <p:spPr bwMode="auto">
          <a:xfrm>
            <a:off x="4876800" y="2724150"/>
            <a:ext cx="228600" cy="1447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13" name="Straight Connector 12"/>
          <p:cNvCxnSpPr/>
          <p:nvPr/>
        </p:nvCxnSpPr>
        <p:spPr bwMode="auto">
          <a:xfrm>
            <a:off x="3657600" y="3867150"/>
            <a:ext cx="1447800" cy="304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15" name="Straight Connector 14"/>
          <p:cNvCxnSpPr/>
          <p:nvPr/>
        </p:nvCxnSpPr>
        <p:spPr bwMode="auto">
          <a:xfrm>
            <a:off x="3505200" y="2419350"/>
            <a:ext cx="152400" cy="14478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8" name="Straight Connector 17"/>
          <p:cNvCxnSpPr/>
          <p:nvPr/>
        </p:nvCxnSpPr>
        <p:spPr bwMode="auto">
          <a:xfrm>
            <a:off x="3505200" y="2419350"/>
            <a:ext cx="1371600" cy="3048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5" name="Straight Connector 24"/>
          <p:cNvCxnSpPr/>
          <p:nvPr/>
        </p:nvCxnSpPr>
        <p:spPr bwMode="auto">
          <a:xfrm>
            <a:off x="4876800" y="2724150"/>
            <a:ext cx="12192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27" name="Straight Connector 26"/>
          <p:cNvCxnSpPr/>
          <p:nvPr/>
        </p:nvCxnSpPr>
        <p:spPr bwMode="auto">
          <a:xfrm>
            <a:off x="2438400" y="3257550"/>
            <a:ext cx="12192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28" name="Straight Connector 27"/>
          <p:cNvCxnSpPr/>
          <p:nvPr/>
        </p:nvCxnSpPr>
        <p:spPr bwMode="auto">
          <a:xfrm flipV="1">
            <a:off x="2438400" y="2419350"/>
            <a:ext cx="1066800" cy="838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1" name="Straight Connector 30"/>
          <p:cNvCxnSpPr/>
          <p:nvPr/>
        </p:nvCxnSpPr>
        <p:spPr bwMode="auto">
          <a:xfrm flipV="1">
            <a:off x="2590800" y="3867150"/>
            <a:ext cx="1066800" cy="685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3" name="Straight Connector 32"/>
          <p:cNvCxnSpPr/>
          <p:nvPr/>
        </p:nvCxnSpPr>
        <p:spPr bwMode="auto">
          <a:xfrm flipH="1" flipV="1">
            <a:off x="3657601" y="3867151"/>
            <a:ext cx="76199" cy="914399"/>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6" name="Straight Connector 35"/>
          <p:cNvCxnSpPr/>
          <p:nvPr/>
        </p:nvCxnSpPr>
        <p:spPr bwMode="auto">
          <a:xfrm flipV="1">
            <a:off x="5105400" y="3333750"/>
            <a:ext cx="990600" cy="838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8" name="Straight Connector 37"/>
          <p:cNvCxnSpPr/>
          <p:nvPr/>
        </p:nvCxnSpPr>
        <p:spPr bwMode="auto">
          <a:xfrm flipV="1">
            <a:off x="3733800" y="4171950"/>
            <a:ext cx="13716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0" name="Straight Connector 39"/>
          <p:cNvCxnSpPr/>
          <p:nvPr/>
        </p:nvCxnSpPr>
        <p:spPr bwMode="auto">
          <a:xfrm>
            <a:off x="2438400" y="3257550"/>
            <a:ext cx="152400" cy="12954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2" name="Straight Connector 41"/>
          <p:cNvCxnSpPr/>
          <p:nvPr/>
        </p:nvCxnSpPr>
        <p:spPr bwMode="auto">
          <a:xfrm>
            <a:off x="2590800" y="4552950"/>
            <a:ext cx="1143000" cy="228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sp>
        <p:nvSpPr>
          <p:cNvPr id="19" name="Oval 18"/>
          <p:cNvSpPr/>
          <p:nvPr/>
        </p:nvSpPr>
        <p:spPr bwMode="auto">
          <a:xfrm>
            <a:off x="3619496" y="38290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46" name="Straight Connector 45"/>
          <p:cNvCxnSpPr/>
          <p:nvPr/>
        </p:nvCxnSpPr>
        <p:spPr bwMode="auto">
          <a:xfrm flipV="1">
            <a:off x="4876800" y="2114550"/>
            <a:ext cx="5334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9" name="Straight Connector 48"/>
          <p:cNvCxnSpPr/>
          <p:nvPr/>
        </p:nvCxnSpPr>
        <p:spPr bwMode="auto">
          <a:xfrm>
            <a:off x="5410200" y="2114550"/>
            <a:ext cx="685800" cy="1219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1" name="Straight Connector 50"/>
          <p:cNvCxnSpPr/>
          <p:nvPr/>
        </p:nvCxnSpPr>
        <p:spPr bwMode="auto">
          <a:xfrm flipH="1" flipV="1">
            <a:off x="4724400" y="2038350"/>
            <a:ext cx="152400" cy="685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3" name="Straight Connector 52"/>
          <p:cNvCxnSpPr/>
          <p:nvPr/>
        </p:nvCxnSpPr>
        <p:spPr bwMode="auto">
          <a:xfrm>
            <a:off x="4724400" y="2038350"/>
            <a:ext cx="685800" cy="76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6" name="Straight Connector 55"/>
          <p:cNvCxnSpPr/>
          <p:nvPr/>
        </p:nvCxnSpPr>
        <p:spPr bwMode="auto">
          <a:xfrm flipV="1">
            <a:off x="3505200" y="2038350"/>
            <a:ext cx="1219200" cy="3810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sp>
        <p:nvSpPr>
          <p:cNvPr id="10" name="Oval 9"/>
          <p:cNvSpPr/>
          <p:nvPr/>
        </p:nvSpPr>
        <p:spPr bwMode="auto">
          <a:xfrm>
            <a:off x="4833949" y="26860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26" name="Straight Connector 25"/>
          <p:cNvCxnSpPr/>
          <p:nvPr/>
        </p:nvCxnSpPr>
        <p:spPr bwMode="auto">
          <a:xfrm flipV="1">
            <a:off x="3886200" y="2952750"/>
            <a:ext cx="568960" cy="533400"/>
          </a:xfrm>
          <a:prstGeom prst="line">
            <a:avLst/>
          </a:prstGeom>
          <a:solidFill>
            <a:schemeClr val="accent1"/>
          </a:solidFill>
          <a:ln w="0" cap="flat" cmpd="sng" algn="ctr">
            <a:solidFill>
              <a:srgbClr val="000000"/>
            </a:solidFill>
            <a:prstDash val="solid"/>
            <a:round/>
            <a:headEnd type="none" w="med" len="med"/>
            <a:tailEnd type="triangle" w="med" len="lg"/>
          </a:ln>
          <a:effectLst/>
        </p:spPr>
      </p:cxnSp>
      <p:graphicFrame>
        <p:nvGraphicFramePr>
          <p:cNvPr id="37" name="Table 36"/>
          <p:cNvGraphicFramePr>
            <a:graphicFrameLocks noGrp="1"/>
          </p:cNvGraphicFramePr>
          <p:nvPr>
            <p:extLst>
              <p:ext uri="{D42A27DB-BD31-4B8C-83A1-F6EECF244321}">
                <p14:modId xmlns:p14="http://schemas.microsoft.com/office/powerpoint/2010/main" val="1285516280"/>
              </p:ext>
            </p:extLst>
          </p:nvPr>
        </p:nvGraphicFramePr>
        <p:xfrm>
          <a:off x="6400800" y="2419350"/>
          <a:ext cx="2590800" cy="2133600"/>
        </p:xfrm>
        <a:graphic>
          <a:graphicData uri="http://schemas.openxmlformats.org/drawingml/2006/table">
            <a:tbl>
              <a:tblPr firstRow="1" bandRow="1">
                <a:tableStyleId>{8A107856-5554-42FB-B03E-39F5DBC370BA}</a:tableStyleId>
              </a:tblPr>
              <a:tblGrid>
                <a:gridCol w="2590800"/>
              </a:tblGrid>
              <a:tr h="133350">
                <a:tc>
                  <a:txBody>
                    <a:bodyPr/>
                    <a:lstStyle/>
                    <a:p>
                      <a:r>
                        <a:rPr lang="en-US" sz="1400" b="1" dirty="0" smtClean="0">
                          <a:solidFill>
                            <a:schemeClr val="bg1"/>
                          </a:solidFill>
                        </a:rPr>
                        <a:t>Half Edge Properties</a:t>
                      </a:r>
                      <a:endParaRPr lang="en-US" sz="1400" b="1" dirty="0">
                        <a:solidFill>
                          <a:schemeClr val="bg1"/>
                        </a:solidFill>
                      </a:endParaRPr>
                    </a:p>
                  </a:txBody>
                  <a:tcPr/>
                </a:tc>
              </a:tr>
              <a:tr h="133350">
                <a:tc>
                  <a:txBody>
                    <a:bodyPr/>
                    <a:lstStyle/>
                    <a:p>
                      <a:r>
                        <a:rPr lang="en-US" sz="1400" b="0" dirty="0" err="1" smtClean="0">
                          <a:solidFill>
                            <a:schemeClr val="bg1"/>
                          </a:solidFill>
                        </a:rPr>
                        <a:t>EndPt</a:t>
                      </a:r>
                      <a:endParaRPr lang="en-US" sz="1400" b="0" dirty="0">
                        <a:solidFill>
                          <a:schemeClr val="bg1"/>
                        </a:solidFill>
                      </a:endParaRPr>
                    </a:p>
                  </a:txBody>
                  <a:tcPr/>
                </a:tc>
              </a:tr>
              <a:tr h="133350">
                <a:tc>
                  <a:txBody>
                    <a:bodyPr/>
                    <a:lstStyle/>
                    <a:p>
                      <a:r>
                        <a:rPr lang="en-US" sz="1400" dirty="0" smtClean="0">
                          <a:solidFill>
                            <a:schemeClr val="bg1"/>
                          </a:solidFill>
                        </a:rPr>
                        <a:t>Next</a:t>
                      </a:r>
                      <a:endParaRPr lang="en-US" sz="1400" dirty="0">
                        <a:solidFill>
                          <a:schemeClr val="bg1"/>
                        </a:solidFill>
                      </a:endParaRPr>
                    </a:p>
                  </a:txBody>
                  <a:tcPr/>
                </a:tc>
              </a:tr>
              <a:tr h="133350">
                <a:tc>
                  <a:txBody>
                    <a:bodyPr/>
                    <a:lstStyle/>
                    <a:p>
                      <a:r>
                        <a:rPr lang="en-US" sz="1400" dirty="0" smtClean="0">
                          <a:solidFill>
                            <a:schemeClr val="bg1"/>
                          </a:solidFill>
                        </a:rPr>
                        <a:t>Face</a:t>
                      </a:r>
                      <a:endParaRPr lang="en-US" sz="140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bl>
          </a:graphicData>
        </a:graphic>
      </p:graphicFrame>
      <p:sp>
        <p:nvSpPr>
          <p:cNvPr id="39" name="TextBox 38"/>
          <p:cNvSpPr txBox="1"/>
          <p:nvPr/>
        </p:nvSpPr>
        <p:spPr>
          <a:xfrm>
            <a:off x="4144536" y="3345418"/>
            <a:ext cx="503664" cy="369332"/>
          </a:xfrm>
          <a:prstGeom prst="rect">
            <a:avLst/>
          </a:prstGeom>
          <a:noFill/>
        </p:spPr>
        <p:txBody>
          <a:bodyPr wrap="none" rtlCol="0">
            <a:spAutoFit/>
          </a:bodyPr>
          <a:lstStyle/>
          <a:p>
            <a:r>
              <a:rPr lang="en-US" sz="1800" dirty="0" smtClean="0">
                <a:solidFill>
                  <a:schemeClr val="bg1"/>
                </a:solidFill>
              </a:rPr>
              <a:t>HE</a:t>
            </a:r>
          </a:p>
        </p:txBody>
      </p:sp>
      <p:sp>
        <p:nvSpPr>
          <p:cNvPr id="44" name="TextBox 43"/>
          <p:cNvSpPr txBox="1"/>
          <p:nvPr/>
        </p:nvSpPr>
        <p:spPr>
          <a:xfrm>
            <a:off x="3657600" y="2735818"/>
            <a:ext cx="702372" cy="369332"/>
          </a:xfrm>
          <a:prstGeom prst="rect">
            <a:avLst/>
          </a:prstGeom>
          <a:noFill/>
        </p:spPr>
        <p:txBody>
          <a:bodyPr wrap="none" rtlCol="0">
            <a:spAutoFit/>
          </a:bodyPr>
          <a:lstStyle/>
          <a:p>
            <a:r>
              <a:rPr lang="en-US" sz="1800" dirty="0" smtClean="0">
                <a:solidFill>
                  <a:schemeClr val="bg1"/>
                </a:solidFill>
              </a:rPr>
              <a:t>Face</a:t>
            </a:r>
            <a:endParaRPr lang="en-US" sz="1800" dirty="0">
              <a:solidFill>
                <a:schemeClr val="bg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8"/>
          <p:cNvSpPr/>
          <p:nvPr/>
        </p:nvSpPr>
        <p:spPr bwMode="auto">
          <a:xfrm>
            <a:off x="3505201" y="2419349"/>
            <a:ext cx="1374808" cy="1459631"/>
          </a:xfrm>
          <a:custGeom>
            <a:avLst/>
            <a:gdLst>
              <a:gd name="connsiteX0" fmla="*/ 0 w 1597793"/>
              <a:gd name="connsiteY0" fmla="*/ 0 h 1751798"/>
              <a:gd name="connsiteX1" fmla="*/ 154004 w 1597793"/>
              <a:gd name="connsiteY1" fmla="*/ 1453415 h 1751798"/>
              <a:gd name="connsiteX2" fmla="*/ 1597793 w 1597793"/>
              <a:gd name="connsiteY2" fmla="*/ 1751798 h 1751798"/>
              <a:gd name="connsiteX3" fmla="*/ 1376412 w 1597793"/>
              <a:gd name="connsiteY3" fmla="*/ 298383 h 1751798"/>
              <a:gd name="connsiteX4" fmla="*/ 0 w 1597793"/>
              <a:gd name="connsiteY4" fmla="*/ 0 h 1751798"/>
              <a:gd name="connsiteX0" fmla="*/ 0 w 1596189"/>
              <a:gd name="connsiteY0" fmla="*/ 0 h 1758014"/>
              <a:gd name="connsiteX1" fmla="*/ 152400 w 1596189"/>
              <a:gd name="connsiteY1" fmla="*/ 1459631 h 1758014"/>
              <a:gd name="connsiteX2" fmla="*/ 1596189 w 1596189"/>
              <a:gd name="connsiteY2" fmla="*/ 1758014 h 1758014"/>
              <a:gd name="connsiteX3" fmla="*/ 1374808 w 1596189"/>
              <a:gd name="connsiteY3" fmla="*/ 304599 h 1758014"/>
              <a:gd name="connsiteX4" fmla="*/ 0 w 1596189"/>
              <a:gd name="connsiteY4" fmla="*/ 0 h 1758014"/>
              <a:gd name="connsiteX0" fmla="*/ 0 w 1600200"/>
              <a:gd name="connsiteY0" fmla="*/ 0 h 1752600"/>
              <a:gd name="connsiteX1" fmla="*/ 152400 w 1600200"/>
              <a:gd name="connsiteY1" fmla="*/ 1459631 h 1752600"/>
              <a:gd name="connsiteX2" fmla="*/ 1600200 w 1600200"/>
              <a:gd name="connsiteY2" fmla="*/ 1752600 h 1752600"/>
              <a:gd name="connsiteX3" fmla="*/ 1374808 w 1600200"/>
              <a:gd name="connsiteY3" fmla="*/ 304599 h 1752600"/>
              <a:gd name="connsiteX4" fmla="*/ 0 w 1600200"/>
              <a:gd name="connsiteY4" fmla="*/ 0 h 1752600"/>
              <a:gd name="connsiteX0" fmla="*/ 0 w 1374808"/>
              <a:gd name="connsiteY0" fmla="*/ 0 h 1459631"/>
              <a:gd name="connsiteX1" fmla="*/ 152400 w 1374808"/>
              <a:gd name="connsiteY1" fmla="*/ 1459631 h 1459631"/>
              <a:gd name="connsiteX2" fmla="*/ 1374808 w 1374808"/>
              <a:gd name="connsiteY2" fmla="*/ 304599 h 1459631"/>
              <a:gd name="connsiteX3" fmla="*/ 0 w 1374808"/>
              <a:gd name="connsiteY3" fmla="*/ 0 h 1459631"/>
            </a:gdLst>
            <a:ahLst/>
            <a:cxnLst>
              <a:cxn ang="0">
                <a:pos x="connsiteX0" y="connsiteY0"/>
              </a:cxn>
              <a:cxn ang="0">
                <a:pos x="connsiteX1" y="connsiteY1"/>
              </a:cxn>
              <a:cxn ang="0">
                <a:pos x="connsiteX2" y="connsiteY2"/>
              </a:cxn>
              <a:cxn ang="0">
                <a:pos x="connsiteX3" y="connsiteY3"/>
              </a:cxn>
            </a:cxnLst>
            <a:rect l="l" t="t" r="r" b="b"/>
            <a:pathLst>
              <a:path w="1374808" h="1459631">
                <a:moveTo>
                  <a:pt x="0" y="0"/>
                </a:moveTo>
                <a:lnTo>
                  <a:pt x="152400" y="1459631"/>
                </a:lnTo>
                <a:lnTo>
                  <a:pt x="1374808" y="304599"/>
                </a:lnTo>
                <a:lnTo>
                  <a:pt x="0" y="0"/>
                </a:lnTo>
                <a:close/>
              </a:path>
            </a:pathLst>
          </a:custGeom>
          <a:solidFill>
            <a:srgbClr val="FFFB6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314" name="Title 1"/>
          <p:cNvSpPr>
            <a:spLocks noGrp="1"/>
          </p:cNvSpPr>
          <p:nvPr>
            <p:ph type="title"/>
          </p:nvPr>
        </p:nvSpPr>
        <p:spPr>
          <a:xfrm>
            <a:off x="533400" y="666750"/>
            <a:ext cx="8077200" cy="1143000"/>
          </a:xfrm>
        </p:spPr>
        <p:txBody>
          <a:bodyPr/>
          <a:lstStyle/>
          <a:p>
            <a:pPr eaLnBrk="1" hangingPunct="1"/>
            <a:r>
              <a:rPr lang="en-US" sz="3200" dirty="0">
                <a:ea typeface="ヒラギノ角ゴ Pro W3" pitchFamily="48" charset="-128"/>
                <a:cs typeface="ヒラギノ角ゴ Pro W3" pitchFamily="48" charset="-128"/>
              </a:rPr>
              <a:t>Half Edge Data Structure (HEDS)</a:t>
            </a:r>
            <a:endParaRPr lang="en-US" sz="3200" dirty="0" smtClean="0">
              <a:ea typeface="ヒラギノ角ゴ Pro W3" pitchFamily="48" charset="-128"/>
              <a:cs typeface="ヒラギノ角ゴ Pro W3" pitchFamily="48" charset="-128"/>
            </a:endParaRPr>
          </a:p>
        </p:txBody>
      </p:sp>
      <p:sp>
        <p:nvSpPr>
          <p:cNvPr id="13315" name="Content Placeholder 2"/>
          <p:cNvSpPr>
            <a:spLocks noGrp="1"/>
          </p:cNvSpPr>
          <p:nvPr>
            <p:ph sz="quarter" idx="10"/>
          </p:nvPr>
        </p:nvSpPr>
        <p:spPr>
          <a:xfrm>
            <a:off x="533400" y="1200150"/>
            <a:ext cx="8077200" cy="609600"/>
          </a:xfrm>
        </p:spPr>
        <p:txBody>
          <a:bodyPr/>
          <a:lstStyle/>
          <a:p>
            <a:pPr eaLnBrk="1" hangingPunct="1"/>
            <a:r>
              <a:rPr lang="en-US" sz="2400" dirty="0" smtClean="0">
                <a:ea typeface="ヒラギノ角ゴ Pro W3" pitchFamily="48" charset="-128"/>
                <a:cs typeface="ヒラギノ角ゴ Pro W3" pitchFamily="48" charset="-128"/>
              </a:rPr>
              <a:t>HE points to its opposite half edge</a:t>
            </a:r>
          </a:p>
          <a:p>
            <a:pPr eaLnBrk="1" hangingPunct="1"/>
            <a:r>
              <a:rPr lang="en-US" sz="2400" dirty="0" smtClean="0">
                <a:ea typeface="ヒラギノ角ゴ Pro W3" pitchFamily="48" charset="-128"/>
                <a:cs typeface="ヒラギノ角ゴ Pro W3" pitchFamily="48" charset="-128"/>
              </a:rPr>
              <a:t>Which is attributed as above</a:t>
            </a:r>
          </a:p>
        </p:txBody>
      </p:sp>
      <p:cxnSp>
        <p:nvCxnSpPr>
          <p:cNvPr id="7" name="Straight Connector 6"/>
          <p:cNvCxnSpPr/>
          <p:nvPr/>
        </p:nvCxnSpPr>
        <p:spPr bwMode="auto">
          <a:xfrm flipV="1">
            <a:off x="3657600" y="2724150"/>
            <a:ext cx="1219200" cy="1143000"/>
          </a:xfrm>
          <a:prstGeom prst="line">
            <a:avLst/>
          </a:prstGeom>
          <a:solidFill>
            <a:schemeClr val="accent1"/>
          </a:solidFill>
          <a:ln w="25400" cap="flat" cmpd="sng" algn="ctr">
            <a:solidFill>
              <a:srgbClr val="000000"/>
            </a:solidFill>
            <a:prstDash val="solid"/>
            <a:round/>
            <a:headEnd type="none" w="med" len="med"/>
            <a:tailEnd type="none" w="med" len="med"/>
          </a:ln>
          <a:effectLst/>
        </p:spPr>
      </p:cxnSp>
      <p:cxnSp>
        <p:nvCxnSpPr>
          <p:cNvPr id="11" name="Straight Connector 10"/>
          <p:cNvCxnSpPr/>
          <p:nvPr/>
        </p:nvCxnSpPr>
        <p:spPr bwMode="auto">
          <a:xfrm>
            <a:off x="4876800" y="2724150"/>
            <a:ext cx="228600" cy="1447800"/>
          </a:xfrm>
          <a:prstGeom prst="line">
            <a:avLst/>
          </a:prstGeom>
          <a:solidFill>
            <a:schemeClr val="accent1"/>
          </a:solidFill>
          <a:ln w="19050" cap="flat" cmpd="sng" algn="ctr">
            <a:solidFill>
              <a:srgbClr val="FF0000"/>
            </a:solidFill>
            <a:prstDash val="solid"/>
            <a:round/>
            <a:headEnd type="none" w="med" len="med"/>
            <a:tailEnd type="none" w="med" len="med"/>
          </a:ln>
          <a:effectLst/>
        </p:spPr>
      </p:cxnSp>
      <p:cxnSp>
        <p:nvCxnSpPr>
          <p:cNvPr id="13" name="Straight Connector 12"/>
          <p:cNvCxnSpPr/>
          <p:nvPr/>
        </p:nvCxnSpPr>
        <p:spPr bwMode="auto">
          <a:xfrm>
            <a:off x="3657600" y="3867150"/>
            <a:ext cx="1447800" cy="304800"/>
          </a:xfrm>
          <a:prstGeom prst="line">
            <a:avLst/>
          </a:prstGeom>
          <a:solidFill>
            <a:schemeClr val="accent1"/>
          </a:solidFill>
          <a:ln w="19050" cap="flat" cmpd="sng" algn="ctr">
            <a:solidFill>
              <a:srgbClr val="00B050"/>
            </a:solidFill>
            <a:prstDash val="solid"/>
            <a:round/>
            <a:headEnd type="none" w="med" len="med"/>
            <a:tailEnd type="none" w="med" len="med"/>
          </a:ln>
          <a:effectLst/>
        </p:spPr>
      </p:cxnSp>
      <p:cxnSp>
        <p:nvCxnSpPr>
          <p:cNvPr id="15" name="Straight Connector 14"/>
          <p:cNvCxnSpPr/>
          <p:nvPr/>
        </p:nvCxnSpPr>
        <p:spPr bwMode="auto">
          <a:xfrm>
            <a:off x="3505200" y="2419350"/>
            <a:ext cx="152400" cy="14478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8" name="Straight Connector 17"/>
          <p:cNvCxnSpPr/>
          <p:nvPr/>
        </p:nvCxnSpPr>
        <p:spPr bwMode="auto">
          <a:xfrm>
            <a:off x="3505200" y="2419350"/>
            <a:ext cx="1371600" cy="3048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5" name="Straight Connector 24"/>
          <p:cNvCxnSpPr/>
          <p:nvPr/>
        </p:nvCxnSpPr>
        <p:spPr bwMode="auto">
          <a:xfrm>
            <a:off x="4876800" y="2724150"/>
            <a:ext cx="12192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27" name="Straight Connector 26"/>
          <p:cNvCxnSpPr/>
          <p:nvPr/>
        </p:nvCxnSpPr>
        <p:spPr bwMode="auto">
          <a:xfrm>
            <a:off x="2438400" y="3257550"/>
            <a:ext cx="12192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28" name="Straight Connector 27"/>
          <p:cNvCxnSpPr/>
          <p:nvPr/>
        </p:nvCxnSpPr>
        <p:spPr bwMode="auto">
          <a:xfrm flipV="1">
            <a:off x="2438400" y="2419350"/>
            <a:ext cx="1066800" cy="838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1" name="Straight Connector 30"/>
          <p:cNvCxnSpPr/>
          <p:nvPr/>
        </p:nvCxnSpPr>
        <p:spPr bwMode="auto">
          <a:xfrm flipV="1">
            <a:off x="2590800" y="3867150"/>
            <a:ext cx="1066800" cy="685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3" name="Straight Connector 32"/>
          <p:cNvCxnSpPr/>
          <p:nvPr/>
        </p:nvCxnSpPr>
        <p:spPr bwMode="auto">
          <a:xfrm flipH="1" flipV="1">
            <a:off x="3657601" y="3867151"/>
            <a:ext cx="76199" cy="914399"/>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6" name="Straight Connector 35"/>
          <p:cNvCxnSpPr/>
          <p:nvPr/>
        </p:nvCxnSpPr>
        <p:spPr bwMode="auto">
          <a:xfrm flipV="1">
            <a:off x="5105400" y="3333750"/>
            <a:ext cx="990600" cy="838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8" name="Straight Connector 37"/>
          <p:cNvCxnSpPr/>
          <p:nvPr/>
        </p:nvCxnSpPr>
        <p:spPr bwMode="auto">
          <a:xfrm flipV="1">
            <a:off x="3733800" y="4171950"/>
            <a:ext cx="13716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0" name="Straight Connector 39"/>
          <p:cNvCxnSpPr/>
          <p:nvPr/>
        </p:nvCxnSpPr>
        <p:spPr bwMode="auto">
          <a:xfrm>
            <a:off x="2438400" y="3257550"/>
            <a:ext cx="152400" cy="12954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2" name="Straight Connector 41"/>
          <p:cNvCxnSpPr/>
          <p:nvPr/>
        </p:nvCxnSpPr>
        <p:spPr bwMode="auto">
          <a:xfrm>
            <a:off x="2590800" y="4552950"/>
            <a:ext cx="1143000" cy="228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sp>
        <p:nvSpPr>
          <p:cNvPr id="19" name="Oval 18"/>
          <p:cNvSpPr/>
          <p:nvPr/>
        </p:nvSpPr>
        <p:spPr bwMode="auto">
          <a:xfrm>
            <a:off x="3619496" y="38290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46" name="Straight Connector 45"/>
          <p:cNvCxnSpPr/>
          <p:nvPr/>
        </p:nvCxnSpPr>
        <p:spPr bwMode="auto">
          <a:xfrm flipV="1">
            <a:off x="4876800" y="2114550"/>
            <a:ext cx="5334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9" name="Straight Connector 48"/>
          <p:cNvCxnSpPr/>
          <p:nvPr/>
        </p:nvCxnSpPr>
        <p:spPr bwMode="auto">
          <a:xfrm>
            <a:off x="5410200" y="2114550"/>
            <a:ext cx="685800" cy="1219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1" name="Straight Connector 50"/>
          <p:cNvCxnSpPr/>
          <p:nvPr/>
        </p:nvCxnSpPr>
        <p:spPr bwMode="auto">
          <a:xfrm flipH="1" flipV="1">
            <a:off x="4724400" y="2038350"/>
            <a:ext cx="152400" cy="685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3" name="Straight Connector 52"/>
          <p:cNvCxnSpPr/>
          <p:nvPr/>
        </p:nvCxnSpPr>
        <p:spPr bwMode="auto">
          <a:xfrm>
            <a:off x="4724400" y="2038350"/>
            <a:ext cx="685800" cy="76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6" name="Straight Connector 55"/>
          <p:cNvCxnSpPr/>
          <p:nvPr/>
        </p:nvCxnSpPr>
        <p:spPr bwMode="auto">
          <a:xfrm flipV="1">
            <a:off x="3505200" y="2038350"/>
            <a:ext cx="1219200" cy="3810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sp>
        <p:nvSpPr>
          <p:cNvPr id="10" name="Oval 9"/>
          <p:cNvSpPr/>
          <p:nvPr/>
        </p:nvSpPr>
        <p:spPr bwMode="auto">
          <a:xfrm>
            <a:off x="4833949" y="26860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26" name="Straight Connector 25"/>
          <p:cNvCxnSpPr/>
          <p:nvPr/>
        </p:nvCxnSpPr>
        <p:spPr bwMode="auto">
          <a:xfrm flipV="1">
            <a:off x="3886200" y="2952750"/>
            <a:ext cx="568960" cy="533400"/>
          </a:xfrm>
          <a:prstGeom prst="line">
            <a:avLst/>
          </a:prstGeom>
          <a:solidFill>
            <a:schemeClr val="accent1"/>
          </a:solidFill>
          <a:ln w="0" cap="flat" cmpd="sng" algn="ctr">
            <a:solidFill>
              <a:srgbClr val="000000"/>
            </a:solidFill>
            <a:prstDash val="solid"/>
            <a:round/>
            <a:headEnd type="none" w="med" len="med"/>
            <a:tailEnd type="triangle" w="med" len="lg"/>
          </a:ln>
          <a:effectLst/>
        </p:spPr>
      </p:cxnSp>
      <p:graphicFrame>
        <p:nvGraphicFramePr>
          <p:cNvPr id="37" name="Table 36"/>
          <p:cNvGraphicFramePr>
            <a:graphicFrameLocks noGrp="1"/>
          </p:cNvGraphicFramePr>
          <p:nvPr>
            <p:extLst>
              <p:ext uri="{D42A27DB-BD31-4B8C-83A1-F6EECF244321}">
                <p14:modId xmlns:p14="http://schemas.microsoft.com/office/powerpoint/2010/main" val="2571337282"/>
              </p:ext>
            </p:extLst>
          </p:nvPr>
        </p:nvGraphicFramePr>
        <p:xfrm>
          <a:off x="6400800" y="2419350"/>
          <a:ext cx="2590800" cy="2133600"/>
        </p:xfrm>
        <a:graphic>
          <a:graphicData uri="http://schemas.openxmlformats.org/drawingml/2006/table">
            <a:tbl>
              <a:tblPr firstRow="1" bandRow="1">
                <a:tableStyleId>{8A107856-5554-42FB-B03E-39F5DBC370BA}</a:tableStyleId>
              </a:tblPr>
              <a:tblGrid>
                <a:gridCol w="2590800"/>
              </a:tblGrid>
              <a:tr h="133350">
                <a:tc>
                  <a:txBody>
                    <a:bodyPr/>
                    <a:lstStyle/>
                    <a:p>
                      <a:r>
                        <a:rPr lang="en-US" sz="1400" b="1" dirty="0" smtClean="0">
                          <a:solidFill>
                            <a:schemeClr val="bg1"/>
                          </a:solidFill>
                        </a:rPr>
                        <a:t>Half Edge Properties</a:t>
                      </a:r>
                      <a:endParaRPr lang="en-US" sz="1400" b="1" dirty="0">
                        <a:solidFill>
                          <a:schemeClr val="bg1"/>
                        </a:solidFill>
                      </a:endParaRPr>
                    </a:p>
                  </a:txBody>
                  <a:tcPr/>
                </a:tc>
              </a:tr>
              <a:tr h="133350">
                <a:tc>
                  <a:txBody>
                    <a:bodyPr/>
                    <a:lstStyle/>
                    <a:p>
                      <a:r>
                        <a:rPr lang="en-US" sz="1400" b="0" dirty="0" err="1" smtClean="0">
                          <a:solidFill>
                            <a:schemeClr val="bg1"/>
                          </a:solidFill>
                        </a:rPr>
                        <a:t>EndPt</a:t>
                      </a:r>
                      <a:endParaRPr lang="en-US" sz="1400" b="0" dirty="0">
                        <a:solidFill>
                          <a:schemeClr val="bg1"/>
                        </a:solidFill>
                      </a:endParaRPr>
                    </a:p>
                  </a:txBody>
                  <a:tcPr/>
                </a:tc>
              </a:tr>
              <a:tr h="133350">
                <a:tc>
                  <a:txBody>
                    <a:bodyPr/>
                    <a:lstStyle/>
                    <a:p>
                      <a:r>
                        <a:rPr lang="en-US" sz="1400" dirty="0" smtClean="0">
                          <a:solidFill>
                            <a:schemeClr val="bg1"/>
                          </a:solidFill>
                        </a:rPr>
                        <a:t>Next</a:t>
                      </a:r>
                      <a:endParaRPr lang="en-US" sz="1400" dirty="0">
                        <a:solidFill>
                          <a:schemeClr val="bg1"/>
                        </a:solidFill>
                      </a:endParaRPr>
                    </a:p>
                  </a:txBody>
                  <a:tcPr/>
                </a:tc>
              </a:tr>
              <a:tr h="133350">
                <a:tc>
                  <a:txBody>
                    <a:bodyPr/>
                    <a:lstStyle/>
                    <a:p>
                      <a:r>
                        <a:rPr lang="en-US" sz="1400" dirty="0" smtClean="0">
                          <a:solidFill>
                            <a:schemeClr val="bg1"/>
                          </a:solidFill>
                        </a:rPr>
                        <a:t>Face</a:t>
                      </a:r>
                      <a:endParaRPr lang="en-US" sz="1400" dirty="0">
                        <a:solidFill>
                          <a:schemeClr val="bg1"/>
                        </a:solidFill>
                      </a:endParaRPr>
                    </a:p>
                  </a:txBody>
                  <a:tcPr/>
                </a:tc>
              </a:tr>
              <a:tr h="133350">
                <a:tc>
                  <a:txBody>
                    <a:bodyPr/>
                    <a:lstStyle/>
                    <a:p>
                      <a:r>
                        <a:rPr lang="en-US" sz="1400" dirty="0" smtClean="0">
                          <a:solidFill>
                            <a:schemeClr val="bg1"/>
                          </a:solidFill>
                        </a:rPr>
                        <a:t>Opposite</a:t>
                      </a:r>
                      <a:endParaRPr lang="en-US" sz="1400" dirty="0">
                        <a:solidFill>
                          <a:schemeClr val="bg1"/>
                        </a:solidFill>
                      </a:endParaRPr>
                    </a:p>
                  </a:txBody>
                  <a:tcPr/>
                </a:tc>
              </a:tr>
              <a:tr h="133350">
                <a:tc>
                  <a:txBody>
                    <a:bodyPr/>
                    <a:lstStyle/>
                    <a:p>
                      <a:endParaRPr lang="en-US" sz="1400" dirty="0">
                        <a:solidFill>
                          <a:schemeClr val="bg1"/>
                        </a:solidFill>
                      </a:endParaRPr>
                    </a:p>
                  </a:txBody>
                  <a:tcPr/>
                </a:tc>
              </a:tr>
              <a:tr h="133350">
                <a:tc>
                  <a:txBody>
                    <a:bodyPr/>
                    <a:lstStyle/>
                    <a:p>
                      <a:endParaRPr lang="en-US" sz="1400" dirty="0">
                        <a:solidFill>
                          <a:schemeClr val="bg1"/>
                        </a:solidFill>
                      </a:endParaRPr>
                    </a:p>
                  </a:txBody>
                  <a:tcPr/>
                </a:tc>
              </a:tr>
            </a:tbl>
          </a:graphicData>
        </a:graphic>
      </p:graphicFrame>
      <p:sp>
        <p:nvSpPr>
          <p:cNvPr id="44" name="TextBox 43"/>
          <p:cNvSpPr txBox="1"/>
          <p:nvPr/>
        </p:nvSpPr>
        <p:spPr>
          <a:xfrm rot="19023316">
            <a:off x="3831182" y="3255019"/>
            <a:ext cx="1207382" cy="369332"/>
          </a:xfrm>
          <a:prstGeom prst="rect">
            <a:avLst/>
          </a:prstGeom>
          <a:noFill/>
        </p:spPr>
        <p:txBody>
          <a:bodyPr wrap="none" rtlCol="0">
            <a:spAutoFit/>
          </a:bodyPr>
          <a:lstStyle/>
          <a:p>
            <a:r>
              <a:rPr lang="en-US" sz="1800" dirty="0" smtClean="0">
                <a:solidFill>
                  <a:schemeClr val="bg1"/>
                </a:solidFill>
              </a:rPr>
              <a:t>Opposite</a:t>
            </a:r>
            <a:endParaRPr lang="en-US" sz="1800" dirty="0">
              <a:solidFill>
                <a:schemeClr val="bg1"/>
              </a:solidFill>
            </a:endParaRPr>
          </a:p>
        </p:txBody>
      </p:sp>
      <p:cxnSp>
        <p:nvCxnSpPr>
          <p:cNvPr id="45" name="Straight Connector 44"/>
          <p:cNvCxnSpPr/>
          <p:nvPr/>
        </p:nvCxnSpPr>
        <p:spPr bwMode="auto">
          <a:xfrm flipV="1">
            <a:off x="4038600" y="3105150"/>
            <a:ext cx="568960" cy="533400"/>
          </a:xfrm>
          <a:prstGeom prst="line">
            <a:avLst/>
          </a:prstGeom>
          <a:solidFill>
            <a:schemeClr val="accent1"/>
          </a:solidFill>
          <a:ln w="0" cap="flat" cmpd="sng" algn="ctr">
            <a:solidFill>
              <a:srgbClr val="000000"/>
            </a:solidFill>
            <a:prstDash val="solid"/>
            <a:round/>
            <a:headEnd type="triangle" w="med" len="lg"/>
            <a:tailEnd type="none" w="med" len="lg"/>
          </a:ln>
          <a:effectLst/>
        </p:spPr>
      </p:cxnSp>
      <p:cxnSp>
        <p:nvCxnSpPr>
          <p:cNvPr id="47" name="Straight Connector 46"/>
          <p:cNvCxnSpPr/>
          <p:nvPr/>
        </p:nvCxnSpPr>
        <p:spPr bwMode="auto">
          <a:xfrm flipH="1" flipV="1">
            <a:off x="4027146" y="3844844"/>
            <a:ext cx="849654" cy="180360"/>
          </a:xfrm>
          <a:prstGeom prst="line">
            <a:avLst/>
          </a:prstGeom>
          <a:solidFill>
            <a:schemeClr val="accent1"/>
          </a:solidFill>
          <a:ln w="0" cap="flat" cmpd="sng" algn="ctr">
            <a:solidFill>
              <a:srgbClr val="000000"/>
            </a:solidFill>
            <a:prstDash val="solid"/>
            <a:round/>
            <a:headEnd type="triangle" w="med" len="lg"/>
            <a:tailEnd type="none" w="med" len="lg"/>
          </a:ln>
          <a:effectLst/>
        </p:spPr>
      </p:cxnSp>
      <p:cxnSp>
        <p:nvCxnSpPr>
          <p:cNvPr id="48" name="Straight Connector 47"/>
          <p:cNvCxnSpPr/>
          <p:nvPr/>
        </p:nvCxnSpPr>
        <p:spPr bwMode="auto">
          <a:xfrm>
            <a:off x="4846407" y="3099078"/>
            <a:ext cx="144693" cy="914400"/>
          </a:xfrm>
          <a:prstGeom prst="line">
            <a:avLst/>
          </a:prstGeom>
          <a:solidFill>
            <a:schemeClr val="accent1"/>
          </a:solidFill>
          <a:ln w="0" cap="flat" cmpd="sng" algn="ctr">
            <a:solidFill>
              <a:srgbClr val="000000"/>
            </a:solidFill>
            <a:prstDash val="solid"/>
            <a:round/>
            <a:headEnd type="triangle" w="med" len="lg"/>
            <a:tailEnd type="none" w="med" len="lg"/>
          </a:ln>
          <a:effectLst/>
        </p:spPr>
      </p:cxnSp>
    </p:spTree>
    <p:extLst>
      <p:ext uri="{BB962C8B-B14F-4D97-AF65-F5344CB8AC3E}">
        <p14:creationId xmlns:p14="http://schemas.microsoft.com/office/powerpoint/2010/main" val="1654622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1" end="1"/>
                                            </p:txEl>
                                          </p:spTgt>
                                        </p:tgtEl>
                                        <p:attrNameLst>
                                          <p:attrName>style.visibility</p:attrName>
                                        </p:attrNameLst>
                                      </p:cBhvr>
                                      <p:to>
                                        <p:strVal val="visible"/>
                                      </p:to>
                                    </p:set>
                                  </p:childTnLst>
                                </p:cTn>
                              </p:par>
                              <p:par>
                                <p:cTn id="7" presetID="1" presetClass="exit" presetSubtype="0" fill="hold" grpId="0" nodeType="withEffect">
                                  <p:stCondLst>
                                    <p:cond delay="0"/>
                                  </p:stCondLst>
                                  <p:childTnLst>
                                    <p:set>
                                      <p:cBhvr>
                                        <p:cTn id="8" dur="1" fill="hold">
                                          <p:stCondLst>
                                            <p:cond delay="0"/>
                                          </p:stCondLst>
                                        </p:cTn>
                                        <p:tgtEl>
                                          <p:spTgt spid="44"/>
                                        </p:tgtEl>
                                        <p:attrNameLst>
                                          <p:attrName>style.visibility</p:attrName>
                                        </p:attrNameLst>
                                      </p:cBhvr>
                                      <p:to>
                                        <p:strVal val="hidden"/>
                                      </p:to>
                                    </p:set>
                                  </p:childTnLst>
                                </p:cTn>
                              </p:par>
                              <p:par>
                                <p:cTn id="9" presetID="1" presetClass="entr" presetSubtype="0" fill="hold" nodeType="with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z="3200" dirty="0" smtClean="0">
                <a:ea typeface="ヒラギノ角ゴ Pro W3" pitchFamily="48" charset="-128"/>
                <a:cs typeface="ヒラギノ角ゴ Pro W3" pitchFamily="48" charset="-128"/>
              </a:rPr>
              <a:t>Typical Application in Games</a:t>
            </a:r>
          </a:p>
        </p:txBody>
      </p:sp>
      <p:sp>
        <p:nvSpPr>
          <p:cNvPr id="13315" name="Content Placeholder 2"/>
          <p:cNvSpPr>
            <a:spLocks noGrp="1"/>
          </p:cNvSpPr>
          <p:nvPr>
            <p:ph sz="quarter" idx="10"/>
          </p:nvPr>
        </p:nvSpPr>
        <p:spPr/>
        <p:txBody>
          <a:bodyPr/>
          <a:lstStyle/>
          <a:p>
            <a:pPr eaLnBrk="1" hangingPunct="1"/>
            <a:r>
              <a:rPr lang="en-US" sz="2400" dirty="0" smtClean="0">
                <a:ea typeface="ヒラギノ角ゴ Pro W3" pitchFamily="48" charset="-128"/>
                <a:cs typeface="ヒラギノ角ゴ Pro W3" pitchFamily="48" charset="-128"/>
              </a:rPr>
              <a:t>Interrogation of Geometry</a:t>
            </a:r>
          </a:p>
          <a:p>
            <a:pPr lvl="1" eaLnBrk="1" hangingPunct="1"/>
            <a:r>
              <a:rPr lang="en-US" sz="2000" dirty="0" smtClean="0">
                <a:ea typeface="ヒラギノ角ゴ Pro W3" pitchFamily="48" charset="-128"/>
                <a:cs typeface="ヒラギノ角ゴ Pro W3" pitchFamily="48" charset="-128"/>
              </a:rPr>
              <a:t>Collision detection for physics</a:t>
            </a:r>
          </a:p>
          <a:p>
            <a:pPr lvl="1" eaLnBrk="1" hangingPunct="1"/>
            <a:r>
              <a:rPr lang="en-US" sz="2000" dirty="0" smtClean="0">
                <a:ea typeface="ヒラギノ角ゴ Pro W3" pitchFamily="48" charset="-128"/>
                <a:cs typeface="ヒラギノ角ゴ Pro W3" pitchFamily="48" charset="-128"/>
              </a:rPr>
              <a:t>Proximity triggers for game logic</a:t>
            </a:r>
          </a:p>
          <a:p>
            <a:pPr lvl="1" eaLnBrk="1" hangingPunct="1"/>
            <a:r>
              <a:rPr lang="en-US" sz="2000" dirty="0" err="1" smtClean="0">
                <a:ea typeface="ヒラギノ角ゴ Pro W3" pitchFamily="48" charset="-128"/>
                <a:cs typeface="ヒラギノ角ゴ Pro W3" pitchFamily="48" charset="-128"/>
              </a:rPr>
              <a:t>Pathfinding</a:t>
            </a:r>
            <a:r>
              <a:rPr lang="en-US" sz="2000" dirty="0" smtClean="0">
                <a:ea typeface="ヒラギノ角ゴ Pro W3" pitchFamily="48" charset="-128"/>
                <a:cs typeface="ヒラギノ角ゴ Pro W3" pitchFamily="48" charset="-128"/>
              </a:rPr>
              <a:t>, visibility, and other AI operations</a:t>
            </a:r>
          </a:p>
          <a:p>
            <a:pPr eaLnBrk="1" hangingPunct="1"/>
            <a:r>
              <a:rPr lang="en-US" sz="2400" dirty="0" smtClean="0">
                <a:ea typeface="ヒラギノ角ゴ Pro W3" pitchFamily="48" charset="-128"/>
                <a:cs typeface="ヒラギノ角ゴ Pro W3" pitchFamily="48" charset="-128"/>
              </a:rPr>
              <a:t>Manipulation of geometry</a:t>
            </a:r>
          </a:p>
          <a:p>
            <a:pPr lvl="1" eaLnBrk="1" hangingPunct="1"/>
            <a:r>
              <a:rPr lang="en-US" sz="2000" dirty="0" smtClean="0">
                <a:ea typeface="ヒラギノ角ゴ Pro W3" pitchFamily="48" charset="-128"/>
                <a:cs typeface="ヒラギノ角ゴ Pro W3" pitchFamily="48" charset="-128"/>
              </a:rPr>
              <a:t>Creation of game assets in 3ds max/Maya/</a:t>
            </a:r>
            <a:r>
              <a:rPr lang="en-US" sz="2000" dirty="0" err="1" smtClean="0">
                <a:ea typeface="ヒラギノ角ゴ Pro W3" pitchFamily="48" charset="-128"/>
                <a:cs typeface="ヒラギノ角ゴ Pro W3" pitchFamily="48" charset="-128"/>
              </a:rPr>
              <a:t>etc</a:t>
            </a:r>
            <a:endParaRPr lang="en-US" sz="2000" dirty="0" smtClean="0">
              <a:ea typeface="ヒラギノ角ゴ Pro W3" pitchFamily="48" charset="-128"/>
              <a:cs typeface="ヒラギノ角ゴ Pro W3" pitchFamily="48" charset="-128"/>
            </a:endParaRPr>
          </a:p>
          <a:p>
            <a:pPr lvl="1" eaLnBrk="1" hangingPunct="1"/>
            <a:r>
              <a:rPr lang="en-US" sz="2000" dirty="0" smtClean="0">
                <a:ea typeface="ヒラギノ角ゴ Pro W3" pitchFamily="48" charset="-128"/>
                <a:cs typeface="ヒラギノ角ゴ Pro W3" pitchFamily="48" charset="-128"/>
              </a:rPr>
              <a:t>User-generated content </a:t>
            </a:r>
            <a:r>
              <a:rPr lang="en-US" sz="2000" dirty="0" smtClean="0">
                <a:solidFill>
                  <a:schemeClr val="bg1"/>
                </a:solidFill>
                <a:ea typeface="ヒラギノ角ゴ Pro W3" pitchFamily="48" charset="-128"/>
                <a:cs typeface="ヒラギノ角ゴ Pro W3" pitchFamily="48" charset="-128"/>
              </a:rPr>
              <a:t>(e.g., Little Big Planet)</a:t>
            </a:r>
          </a:p>
          <a:p>
            <a:pPr lvl="1" eaLnBrk="1" hangingPunct="1"/>
            <a:r>
              <a:rPr lang="en-US" sz="2000" dirty="0" smtClean="0">
                <a:ea typeface="ヒラギノ角ゴ Pro W3" pitchFamily="48" charset="-128"/>
                <a:cs typeface="ヒラギノ角ゴ Pro W3" pitchFamily="48" charset="-128"/>
              </a:rPr>
              <a:t>Destruction (</a:t>
            </a:r>
            <a:r>
              <a:rPr lang="en-US" sz="2000" dirty="0" smtClean="0">
                <a:solidFill>
                  <a:schemeClr val="bg1"/>
                </a:solidFill>
                <a:ea typeface="ヒラギノ角ゴ Pro W3" pitchFamily="48" charset="-128"/>
                <a:cs typeface="ヒラギノ角ゴ Pro W3" pitchFamily="48" charset="-128"/>
              </a:rPr>
              <a:t>Bad Company 2, etc., etc.</a:t>
            </a:r>
            <a:r>
              <a:rPr lang="en-US" sz="2000" dirty="0" smtClean="0">
                <a:ea typeface="ヒラギノ角ゴ Pro W3" pitchFamily="48" charset="-128"/>
                <a:cs typeface="ヒラギノ角ゴ Pro W3" pitchFamily="48" charset="-128"/>
              </a:rPr>
              <a:t>)</a:t>
            </a:r>
          </a:p>
        </p:txBody>
      </p:sp>
    </p:spTree>
    <p:extLst>
      <p:ext uri="{BB962C8B-B14F-4D97-AF65-F5344CB8AC3E}">
        <p14:creationId xmlns:p14="http://schemas.microsoft.com/office/powerpoint/2010/main" val="3077897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31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31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31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31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31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31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31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8"/>
          <p:cNvSpPr/>
          <p:nvPr/>
        </p:nvSpPr>
        <p:spPr bwMode="auto">
          <a:xfrm>
            <a:off x="3505201" y="2419349"/>
            <a:ext cx="1374808" cy="1459631"/>
          </a:xfrm>
          <a:custGeom>
            <a:avLst/>
            <a:gdLst>
              <a:gd name="connsiteX0" fmla="*/ 0 w 1597793"/>
              <a:gd name="connsiteY0" fmla="*/ 0 h 1751798"/>
              <a:gd name="connsiteX1" fmla="*/ 154004 w 1597793"/>
              <a:gd name="connsiteY1" fmla="*/ 1453415 h 1751798"/>
              <a:gd name="connsiteX2" fmla="*/ 1597793 w 1597793"/>
              <a:gd name="connsiteY2" fmla="*/ 1751798 h 1751798"/>
              <a:gd name="connsiteX3" fmla="*/ 1376412 w 1597793"/>
              <a:gd name="connsiteY3" fmla="*/ 298383 h 1751798"/>
              <a:gd name="connsiteX4" fmla="*/ 0 w 1597793"/>
              <a:gd name="connsiteY4" fmla="*/ 0 h 1751798"/>
              <a:gd name="connsiteX0" fmla="*/ 0 w 1596189"/>
              <a:gd name="connsiteY0" fmla="*/ 0 h 1758014"/>
              <a:gd name="connsiteX1" fmla="*/ 152400 w 1596189"/>
              <a:gd name="connsiteY1" fmla="*/ 1459631 h 1758014"/>
              <a:gd name="connsiteX2" fmla="*/ 1596189 w 1596189"/>
              <a:gd name="connsiteY2" fmla="*/ 1758014 h 1758014"/>
              <a:gd name="connsiteX3" fmla="*/ 1374808 w 1596189"/>
              <a:gd name="connsiteY3" fmla="*/ 304599 h 1758014"/>
              <a:gd name="connsiteX4" fmla="*/ 0 w 1596189"/>
              <a:gd name="connsiteY4" fmla="*/ 0 h 1758014"/>
              <a:gd name="connsiteX0" fmla="*/ 0 w 1600200"/>
              <a:gd name="connsiteY0" fmla="*/ 0 h 1752600"/>
              <a:gd name="connsiteX1" fmla="*/ 152400 w 1600200"/>
              <a:gd name="connsiteY1" fmla="*/ 1459631 h 1752600"/>
              <a:gd name="connsiteX2" fmla="*/ 1600200 w 1600200"/>
              <a:gd name="connsiteY2" fmla="*/ 1752600 h 1752600"/>
              <a:gd name="connsiteX3" fmla="*/ 1374808 w 1600200"/>
              <a:gd name="connsiteY3" fmla="*/ 304599 h 1752600"/>
              <a:gd name="connsiteX4" fmla="*/ 0 w 1600200"/>
              <a:gd name="connsiteY4" fmla="*/ 0 h 1752600"/>
              <a:gd name="connsiteX0" fmla="*/ 0 w 1374808"/>
              <a:gd name="connsiteY0" fmla="*/ 0 h 1459631"/>
              <a:gd name="connsiteX1" fmla="*/ 152400 w 1374808"/>
              <a:gd name="connsiteY1" fmla="*/ 1459631 h 1459631"/>
              <a:gd name="connsiteX2" fmla="*/ 1374808 w 1374808"/>
              <a:gd name="connsiteY2" fmla="*/ 304599 h 1459631"/>
              <a:gd name="connsiteX3" fmla="*/ 0 w 1374808"/>
              <a:gd name="connsiteY3" fmla="*/ 0 h 1459631"/>
            </a:gdLst>
            <a:ahLst/>
            <a:cxnLst>
              <a:cxn ang="0">
                <a:pos x="connsiteX0" y="connsiteY0"/>
              </a:cxn>
              <a:cxn ang="0">
                <a:pos x="connsiteX1" y="connsiteY1"/>
              </a:cxn>
              <a:cxn ang="0">
                <a:pos x="connsiteX2" y="connsiteY2"/>
              </a:cxn>
              <a:cxn ang="0">
                <a:pos x="connsiteX3" y="connsiteY3"/>
              </a:cxn>
            </a:cxnLst>
            <a:rect l="l" t="t" r="r" b="b"/>
            <a:pathLst>
              <a:path w="1374808" h="1459631">
                <a:moveTo>
                  <a:pt x="0" y="0"/>
                </a:moveTo>
                <a:lnTo>
                  <a:pt x="152400" y="1459631"/>
                </a:lnTo>
                <a:lnTo>
                  <a:pt x="1374808" y="304599"/>
                </a:lnTo>
                <a:lnTo>
                  <a:pt x="0" y="0"/>
                </a:lnTo>
                <a:close/>
              </a:path>
            </a:pathLst>
          </a:custGeom>
          <a:solidFill>
            <a:srgbClr val="FFFB6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314" name="Title 1"/>
          <p:cNvSpPr>
            <a:spLocks noGrp="1"/>
          </p:cNvSpPr>
          <p:nvPr>
            <p:ph type="title"/>
          </p:nvPr>
        </p:nvSpPr>
        <p:spPr>
          <a:xfrm>
            <a:off x="533400" y="666750"/>
            <a:ext cx="8077200" cy="1143000"/>
          </a:xfrm>
        </p:spPr>
        <p:txBody>
          <a:bodyPr/>
          <a:lstStyle/>
          <a:p>
            <a:pPr eaLnBrk="1" hangingPunct="1"/>
            <a:r>
              <a:rPr lang="en-US" sz="3200" dirty="0">
                <a:ea typeface="ヒラギノ角ゴ Pro W3" pitchFamily="48" charset="-128"/>
                <a:cs typeface="ヒラギノ角ゴ Pro W3" pitchFamily="48" charset="-128"/>
              </a:rPr>
              <a:t>Half Edge Data Structure (HEDS)</a:t>
            </a:r>
            <a:endParaRPr lang="en-US" sz="3200" dirty="0" smtClean="0">
              <a:ea typeface="ヒラギノ角ゴ Pro W3" pitchFamily="48" charset="-128"/>
              <a:cs typeface="ヒラギノ角ゴ Pro W3" pitchFamily="48" charset="-128"/>
            </a:endParaRPr>
          </a:p>
        </p:txBody>
      </p:sp>
      <p:sp>
        <p:nvSpPr>
          <p:cNvPr id="13315" name="Content Placeholder 2"/>
          <p:cNvSpPr>
            <a:spLocks noGrp="1"/>
          </p:cNvSpPr>
          <p:nvPr>
            <p:ph sz="quarter" idx="10"/>
          </p:nvPr>
        </p:nvSpPr>
        <p:spPr>
          <a:xfrm>
            <a:off x="533400" y="1200150"/>
            <a:ext cx="8077200" cy="609600"/>
          </a:xfrm>
        </p:spPr>
        <p:txBody>
          <a:bodyPr/>
          <a:lstStyle/>
          <a:p>
            <a:pPr eaLnBrk="1" hangingPunct="1"/>
            <a:r>
              <a:rPr lang="en-US" sz="2400" dirty="0" smtClean="0">
                <a:ea typeface="ヒラギノ角ゴ Pro W3" pitchFamily="48" charset="-128"/>
                <a:cs typeface="ヒラギノ角ゴ Pro W3" pitchFamily="48" charset="-128"/>
              </a:rPr>
              <a:t>It is useful to store user data and a marker</a:t>
            </a:r>
          </a:p>
        </p:txBody>
      </p:sp>
      <p:cxnSp>
        <p:nvCxnSpPr>
          <p:cNvPr id="7" name="Straight Connector 6"/>
          <p:cNvCxnSpPr/>
          <p:nvPr/>
        </p:nvCxnSpPr>
        <p:spPr bwMode="auto">
          <a:xfrm flipV="1">
            <a:off x="3657600" y="2724150"/>
            <a:ext cx="1219200" cy="1143000"/>
          </a:xfrm>
          <a:prstGeom prst="line">
            <a:avLst/>
          </a:prstGeom>
          <a:solidFill>
            <a:schemeClr val="accent1"/>
          </a:solidFill>
          <a:ln w="25400" cap="flat" cmpd="sng" algn="ctr">
            <a:solidFill>
              <a:srgbClr val="000000"/>
            </a:solidFill>
            <a:prstDash val="solid"/>
            <a:round/>
            <a:headEnd type="none" w="med" len="med"/>
            <a:tailEnd type="none" w="med" len="med"/>
          </a:ln>
          <a:effectLst/>
        </p:spPr>
      </p:cxnSp>
      <p:cxnSp>
        <p:nvCxnSpPr>
          <p:cNvPr id="11" name="Straight Connector 10"/>
          <p:cNvCxnSpPr/>
          <p:nvPr/>
        </p:nvCxnSpPr>
        <p:spPr bwMode="auto">
          <a:xfrm>
            <a:off x="4876800" y="2724150"/>
            <a:ext cx="228600" cy="1447800"/>
          </a:xfrm>
          <a:prstGeom prst="line">
            <a:avLst/>
          </a:prstGeom>
          <a:solidFill>
            <a:schemeClr val="accent1"/>
          </a:solidFill>
          <a:ln w="19050" cap="flat" cmpd="sng" algn="ctr">
            <a:solidFill>
              <a:srgbClr val="FF0000"/>
            </a:solidFill>
            <a:prstDash val="solid"/>
            <a:round/>
            <a:headEnd type="none" w="med" len="med"/>
            <a:tailEnd type="none" w="med" len="med"/>
          </a:ln>
          <a:effectLst/>
        </p:spPr>
      </p:cxnSp>
      <p:cxnSp>
        <p:nvCxnSpPr>
          <p:cNvPr id="13" name="Straight Connector 12"/>
          <p:cNvCxnSpPr/>
          <p:nvPr/>
        </p:nvCxnSpPr>
        <p:spPr bwMode="auto">
          <a:xfrm>
            <a:off x="3657600" y="3867150"/>
            <a:ext cx="1447800" cy="304800"/>
          </a:xfrm>
          <a:prstGeom prst="line">
            <a:avLst/>
          </a:prstGeom>
          <a:solidFill>
            <a:schemeClr val="accent1"/>
          </a:solidFill>
          <a:ln w="19050" cap="flat" cmpd="sng" algn="ctr">
            <a:solidFill>
              <a:srgbClr val="00B050"/>
            </a:solidFill>
            <a:prstDash val="solid"/>
            <a:round/>
            <a:headEnd type="none" w="med" len="med"/>
            <a:tailEnd type="none" w="med" len="med"/>
          </a:ln>
          <a:effectLst/>
        </p:spPr>
      </p:cxnSp>
      <p:cxnSp>
        <p:nvCxnSpPr>
          <p:cNvPr id="15" name="Straight Connector 14"/>
          <p:cNvCxnSpPr/>
          <p:nvPr/>
        </p:nvCxnSpPr>
        <p:spPr bwMode="auto">
          <a:xfrm>
            <a:off x="3505200" y="2419350"/>
            <a:ext cx="152400" cy="14478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8" name="Straight Connector 17"/>
          <p:cNvCxnSpPr/>
          <p:nvPr/>
        </p:nvCxnSpPr>
        <p:spPr bwMode="auto">
          <a:xfrm>
            <a:off x="3505200" y="2419350"/>
            <a:ext cx="1371600" cy="3048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5" name="Straight Connector 24"/>
          <p:cNvCxnSpPr/>
          <p:nvPr/>
        </p:nvCxnSpPr>
        <p:spPr bwMode="auto">
          <a:xfrm>
            <a:off x="4876800" y="2724150"/>
            <a:ext cx="12192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27" name="Straight Connector 26"/>
          <p:cNvCxnSpPr/>
          <p:nvPr/>
        </p:nvCxnSpPr>
        <p:spPr bwMode="auto">
          <a:xfrm>
            <a:off x="2438400" y="3257550"/>
            <a:ext cx="12192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28" name="Straight Connector 27"/>
          <p:cNvCxnSpPr/>
          <p:nvPr/>
        </p:nvCxnSpPr>
        <p:spPr bwMode="auto">
          <a:xfrm flipV="1">
            <a:off x="2438400" y="2419350"/>
            <a:ext cx="1066800" cy="838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1" name="Straight Connector 30"/>
          <p:cNvCxnSpPr/>
          <p:nvPr/>
        </p:nvCxnSpPr>
        <p:spPr bwMode="auto">
          <a:xfrm flipV="1">
            <a:off x="2590800" y="3867150"/>
            <a:ext cx="1066800" cy="685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3" name="Straight Connector 32"/>
          <p:cNvCxnSpPr/>
          <p:nvPr/>
        </p:nvCxnSpPr>
        <p:spPr bwMode="auto">
          <a:xfrm flipH="1" flipV="1">
            <a:off x="3657601" y="3867151"/>
            <a:ext cx="76199" cy="914399"/>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6" name="Straight Connector 35"/>
          <p:cNvCxnSpPr/>
          <p:nvPr/>
        </p:nvCxnSpPr>
        <p:spPr bwMode="auto">
          <a:xfrm flipV="1">
            <a:off x="5105400" y="3333750"/>
            <a:ext cx="990600" cy="838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38" name="Straight Connector 37"/>
          <p:cNvCxnSpPr/>
          <p:nvPr/>
        </p:nvCxnSpPr>
        <p:spPr bwMode="auto">
          <a:xfrm flipV="1">
            <a:off x="3733800" y="4171950"/>
            <a:ext cx="13716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0" name="Straight Connector 39"/>
          <p:cNvCxnSpPr/>
          <p:nvPr/>
        </p:nvCxnSpPr>
        <p:spPr bwMode="auto">
          <a:xfrm>
            <a:off x="2438400" y="3257550"/>
            <a:ext cx="152400" cy="12954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2" name="Straight Connector 41"/>
          <p:cNvCxnSpPr/>
          <p:nvPr/>
        </p:nvCxnSpPr>
        <p:spPr bwMode="auto">
          <a:xfrm>
            <a:off x="2590800" y="4552950"/>
            <a:ext cx="1143000" cy="228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sp>
        <p:nvSpPr>
          <p:cNvPr id="19" name="Oval 18"/>
          <p:cNvSpPr/>
          <p:nvPr/>
        </p:nvSpPr>
        <p:spPr bwMode="auto">
          <a:xfrm>
            <a:off x="3619496" y="38290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46" name="Straight Connector 45"/>
          <p:cNvCxnSpPr/>
          <p:nvPr/>
        </p:nvCxnSpPr>
        <p:spPr bwMode="auto">
          <a:xfrm flipV="1">
            <a:off x="4876800" y="2114550"/>
            <a:ext cx="533400" cy="6096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49" name="Straight Connector 48"/>
          <p:cNvCxnSpPr/>
          <p:nvPr/>
        </p:nvCxnSpPr>
        <p:spPr bwMode="auto">
          <a:xfrm>
            <a:off x="5410200" y="2114550"/>
            <a:ext cx="685800" cy="1219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1" name="Straight Connector 50"/>
          <p:cNvCxnSpPr/>
          <p:nvPr/>
        </p:nvCxnSpPr>
        <p:spPr bwMode="auto">
          <a:xfrm flipH="1" flipV="1">
            <a:off x="4724400" y="2038350"/>
            <a:ext cx="152400" cy="6858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3" name="Straight Connector 52"/>
          <p:cNvCxnSpPr/>
          <p:nvPr/>
        </p:nvCxnSpPr>
        <p:spPr bwMode="auto">
          <a:xfrm>
            <a:off x="4724400" y="2038350"/>
            <a:ext cx="685800" cy="762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cxnSp>
        <p:nvCxnSpPr>
          <p:cNvPr id="56" name="Straight Connector 55"/>
          <p:cNvCxnSpPr/>
          <p:nvPr/>
        </p:nvCxnSpPr>
        <p:spPr bwMode="auto">
          <a:xfrm flipV="1">
            <a:off x="3505200" y="2038350"/>
            <a:ext cx="1219200" cy="381000"/>
          </a:xfrm>
          <a:prstGeom prst="line">
            <a:avLst/>
          </a:prstGeom>
          <a:solidFill>
            <a:schemeClr val="accent1"/>
          </a:solidFill>
          <a:ln w="0" cap="flat" cmpd="sng" algn="ctr">
            <a:solidFill>
              <a:schemeClr val="tx1">
                <a:lumMod val="50000"/>
              </a:schemeClr>
            </a:solidFill>
            <a:prstDash val="solid"/>
            <a:round/>
            <a:headEnd type="none" w="med" len="med"/>
            <a:tailEnd type="none" w="med" len="med"/>
          </a:ln>
          <a:effectLst/>
        </p:spPr>
      </p:cxnSp>
      <p:sp>
        <p:nvSpPr>
          <p:cNvPr id="10" name="Oval 9"/>
          <p:cNvSpPr/>
          <p:nvPr/>
        </p:nvSpPr>
        <p:spPr bwMode="auto">
          <a:xfrm>
            <a:off x="4833949" y="26860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26" name="Straight Connector 25"/>
          <p:cNvCxnSpPr/>
          <p:nvPr/>
        </p:nvCxnSpPr>
        <p:spPr bwMode="auto">
          <a:xfrm flipV="1">
            <a:off x="3886200" y="2952750"/>
            <a:ext cx="568960" cy="533400"/>
          </a:xfrm>
          <a:prstGeom prst="line">
            <a:avLst/>
          </a:prstGeom>
          <a:solidFill>
            <a:schemeClr val="accent1"/>
          </a:solidFill>
          <a:ln w="0" cap="flat" cmpd="sng" algn="ctr">
            <a:solidFill>
              <a:srgbClr val="000000"/>
            </a:solidFill>
            <a:prstDash val="solid"/>
            <a:round/>
            <a:headEnd type="none" w="med" len="med"/>
            <a:tailEnd type="triangle" w="med" len="lg"/>
          </a:ln>
          <a:effectLst/>
        </p:spPr>
      </p:cxnSp>
      <p:graphicFrame>
        <p:nvGraphicFramePr>
          <p:cNvPr id="37" name="Table 36"/>
          <p:cNvGraphicFramePr>
            <a:graphicFrameLocks noGrp="1"/>
          </p:cNvGraphicFramePr>
          <p:nvPr>
            <p:extLst>
              <p:ext uri="{D42A27DB-BD31-4B8C-83A1-F6EECF244321}">
                <p14:modId xmlns:p14="http://schemas.microsoft.com/office/powerpoint/2010/main" val="1280417198"/>
              </p:ext>
            </p:extLst>
          </p:nvPr>
        </p:nvGraphicFramePr>
        <p:xfrm>
          <a:off x="6400800" y="2419350"/>
          <a:ext cx="2590800" cy="2133600"/>
        </p:xfrm>
        <a:graphic>
          <a:graphicData uri="http://schemas.openxmlformats.org/drawingml/2006/table">
            <a:tbl>
              <a:tblPr firstRow="1" bandRow="1">
                <a:tableStyleId>{8A107856-5554-42FB-B03E-39F5DBC370BA}</a:tableStyleId>
              </a:tblPr>
              <a:tblGrid>
                <a:gridCol w="2590800"/>
              </a:tblGrid>
              <a:tr h="133350">
                <a:tc>
                  <a:txBody>
                    <a:bodyPr/>
                    <a:lstStyle/>
                    <a:p>
                      <a:r>
                        <a:rPr lang="en-US" sz="1400" b="1" dirty="0" smtClean="0">
                          <a:solidFill>
                            <a:schemeClr val="bg1"/>
                          </a:solidFill>
                        </a:rPr>
                        <a:t>Half Edge Properties</a:t>
                      </a:r>
                      <a:endParaRPr lang="en-US" sz="1400" b="1" dirty="0">
                        <a:solidFill>
                          <a:schemeClr val="bg1"/>
                        </a:solidFill>
                      </a:endParaRPr>
                    </a:p>
                  </a:txBody>
                  <a:tcPr/>
                </a:tc>
              </a:tr>
              <a:tr h="133350">
                <a:tc>
                  <a:txBody>
                    <a:bodyPr/>
                    <a:lstStyle/>
                    <a:p>
                      <a:r>
                        <a:rPr lang="en-US" sz="1400" b="0" dirty="0" err="1" smtClean="0">
                          <a:solidFill>
                            <a:schemeClr val="bg1"/>
                          </a:solidFill>
                        </a:rPr>
                        <a:t>EndPt</a:t>
                      </a:r>
                      <a:endParaRPr lang="en-US" sz="1400" b="0" dirty="0">
                        <a:solidFill>
                          <a:schemeClr val="bg1"/>
                        </a:solidFill>
                      </a:endParaRPr>
                    </a:p>
                  </a:txBody>
                  <a:tcPr/>
                </a:tc>
              </a:tr>
              <a:tr h="133350">
                <a:tc>
                  <a:txBody>
                    <a:bodyPr/>
                    <a:lstStyle/>
                    <a:p>
                      <a:r>
                        <a:rPr lang="en-US" sz="1400" dirty="0" smtClean="0">
                          <a:solidFill>
                            <a:schemeClr val="bg1"/>
                          </a:solidFill>
                        </a:rPr>
                        <a:t>Next</a:t>
                      </a:r>
                      <a:endParaRPr lang="en-US" sz="1400" dirty="0">
                        <a:solidFill>
                          <a:schemeClr val="bg1"/>
                        </a:solidFill>
                      </a:endParaRPr>
                    </a:p>
                  </a:txBody>
                  <a:tcPr/>
                </a:tc>
              </a:tr>
              <a:tr h="133350">
                <a:tc>
                  <a:txBody>
                    <a:bodyPr/>
                    <a:lstStyle/>
                    <a:p>
                      <a:r>
                        <a:rPr lang="en-US" sz="1400" dirty="0" smtClean="0">
                          <a:solidFill>
                            <a:schemeClr val="bg1"/>
                          </a:solidFill>
                        </a:rPr>
                        <a:t>Face</a:t>
                      </a:r>
                      <a:endParaRPr lang="en-US" sz="1400" dirty="0">
                        <a:solidFill>
                          <a:schemeClr val="bg1"/>
                        </a:solidFill>
                      </a:endParaRPr>
                    </a:p>
                  </a:txBody>
                  <a:tcPr/>
                </a:tc>
              </a:tr>
              <a:tr h="133350">
                <a:tc>
                  <a:txBody>
                    <a:bodyPr/>
                    <a:lstStyle/>
                    <a:p>
                      <a:r>
                        <a:rPr lang="en-US" sz="1400" dirty="0" smtClean="0">
                          <a:solidFill>
                            <a:schemeClr val="bg1"/>
                          </a:solidFill>
                        </a:rPr>
                        <a:t>Opposite</a:t>
                      </a:r>
                      <a:endParaRPr lang="en-US" sz="1400" dirty="0">
                        <a:solidFill>
                          <a:schemeClr val="bg1"/>
                        </a:solidFill>
                      </a:endParaRPr>
                    </a:p>
                  </a:txBody>
                  <a:tcPr/>
                </a:tc>
              </a:tr>
              <a:tr h="133350">
                <a:tc>
                  <a:txBody>
                    <a:bodyPr/>
                    <a:lstStyle/>
                    <a:p>
                      <a:r>
                        <a:rPr lang="en-US" sz="1400" dirty="0" err="1" smtClean="0">
                          <a:solidFill>
                            <a:schemeClr val="bg1"/>
                          </a:solidFill>
                        </a:rPr>
                        <a:t>UserData</a:t>
                      </a:r>
                      <a:endParaRPr lang="en-US" sz="1400" dirty="0">
                        <a:solidFill>
                          <a:schemeClr val="bg1"/>
                        </a:solidFill>
                      </a:endParaRPr>
                    </a:p>
                  </a:txBody>
                  <a:tcPr/>
                </a:tc>
              </a:tr>
              <a:tr h="133350">
                <a:tc>
                  <a:txBody>
                    <a:bodyPr/>
                    <a:lstStyle/>
                    <a:p>
                      <a:r>
                        <a:rPr lang="en-US" sz="1400" dirty="0" smtClean="0">
                          <a:solidFill>
                            <a:schemeClr val="bg1"/>
                          </a:solidFill>
                        </a:rPr>
                        <a:t>Marker</a:t>
                      </a:r>
                      <a:endParaRPr lang="en-US" sz="1400" dirty="0">
                        <a:solidFill>
                          <a:schemeClr val="bg1"/>
                        </a:solidFill>
                      </a:endParaRPr>
                    </a:p>
                  </a:txBody>
                  <a:tcPr/>
                </a:tc>
              </a:tr>
            </a:tbl>
          </a:graphicData>
        </a:graphic>
      </p:graphicFrame>
      <p:cxnSp>
        <p:nvCxnSpPr>
          <p:cNvPr id="45" name="Straight Connector 44"/>
          <p:cNvCxnSpPr/>
          <p:nvPr/>
        </p:nvCxnSpPr>
        <p:spPr bwMode="auto">
          <a:xfrm flipV="1">
            <a:off x="4038600" y="3105150"/>
            <a:ext cx="568960" cy="533400"/>
          </a:xfrm>
          <a:prstGeom prst="line">
            <a:avLst/>
          </a:prstGeom>
          <a:solidFill>
            <a:schemeClr val="accent1"/>
          </a:solidFill>
          <a:ln w="0" cap="flat" cmpd="sng" algn="ctr">
            <a:solidFill>
              <a:srgbClr val="000000"/>
            </a:solidFill>
            <a:prstDash val="solid"/>
            <a:round/>
            <a:headEnd type="triangle" w="med" len="lg"/>
            <a:tailEnd type="none" w="med" len="lg"/>
          </a:ln>
          <a:effectLst/>
        </p:spPr>
      </p:cxnSp>
      <p:cxnSp>
        <p:nvCxnSpPr>
          <p:cNvPr id="47" name="Straight Connector 46"/>
          <p:cNvCxnSpPr/>
          <p:nvPr/>
        </p:nvCxnSpPr>
        <p:spPr bwMode="auto">
          <a:xfrm flipH="1" flipV="1">
            <a:off x="4027146" y="3844844"/>
            <a:ext cx="849654" cy="180360"/>
          </a:xfrm>
          <a:prstGeom prst="line">
            <a:avLst/>
          </a:prstGeom>
          <a:solidFill>
            <a:schemeClr val="accent1"/>
          </a:solidFill>
          <a:ln w="0" cap="flat" cmpd="sng" algn="ctr">
            <a:solidFill>
              <a:srgbClr val="000000"/>
            </a:solidFill>
            <a:prstDash val="solid"/>
            <a:round/>
            <a:headEnd type="triangle" w="med" len="lg"/>
            <a:tailEnd type="none" w="med" len="lg"/>
          </a:ln>
          <a:effectLst/>
        </p:spPr>
      </p:cxnSp>
      <p:cxnSp>
        <p:nvCxnSpPr>
          <p:cNvPr id="48" name="Straight Connector 47"/>
          <p:cNvCxnSpPr/>
          <p:nvPr/>
        </p:nvCxnSpPr>
        <p:spPr bwMode="auto">
          <a:xfrm>
            <a:off x="4846407" y="3099078"/>
            <a:ext cx="144693" cy="914400"/>
          </a:xfrm>
          <a:prstGeom prst="line">
            <a:avLst/>
          </a:prstGeom>
          <a:solidFill>
            <a:schemeClr val="accent1"/>
          </a:solidFill>
          <a:ln w="0" cap="flat" cmpd="sng" algn="ctr">
            <a:solidFill>
              <a:srgbClr val="000000"/>
            </a:solidFill>
            <a:prstDash val="solid"/>
            <a:round/>
            <a:headEnd type="triangle" w="med" len="lg"/>
            <a:tailEnd type="none" w="med" len="lg"/>
          </a:ln>
          <a:effectLst/>
        </p:spPr>
      </p:cxnSp>
    </p:spTree>
    <p:extLst>
      <p:ext uri="{BB962C8B-B14F-4D97-AF65-F5344CB8AC3E}">
        <p14:creationId xmlns:p14="http://schemas.microsoft.com/office/powerpoint/2010/main" val="22306175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C++ HDS class definition</a:t>
            </a:r>
            <a:endParaRPr lang="en-US" dirty="0"/>
          </a:p>
        </p:txBody>
      </p:sp>
      <p:sp>
        <p:nvSpPr>
          <p:cNvPr id="3" name="Content Placeholder 2"/>
          <p:cNvSpPr>
            <a:spLocks noGrp="1"/>
          </p:cNvSpPr>
          <p:nvPr>
            <p:ph sz="quarter" idx="10"/>
          </p:nvPr>
        </p:nvSpPr>
        <p:spPr>
          <a:xfrm>
            <a:off x="685800" y="1504950"/>
            <a:ext cx="3505200" cy="3200400"/>
          </a:xfrm>
        </p:spPr>
        <p:txBody>
          <a:bodyPr/>
          <a:lstStyle/>
          <a:p>
            <a:pPr indent="0">
              <a:buNone/>
            </a:pPr>
            <a:r>
              <a:rPr lang="en-US" sz="1800" b="1" dirty="0" err="1" smtClean="0">
                <a:solidFill>
                  <a:srgbClr val="002060"/>
                </a:solidFill>
                <a:latin typeface="Courier New" pitchFamily="49" charset="0"/>
                <a:cs typeface="Courier New" pitchFamily="49" charset="0"/>
              </a:rPr>
              <a:t>struct</a:t>
            </a:r>
            <a:r>
              <a:rPr lang="en-US" sz="1800" b="1" dirty="0" smtClean="0">
                <a:solidFill>
                  <a:srgbClr val="002060"/>
                </a:solidFill>
                <a:latin typeface="Courier New" pitchFamily="49" charset="0"/>
                <a:cs typeface="Courier New" pitchFamily="49" charset="0"/>
              </a:rPr>
              <a:t> </a:t>
            </a:r>
            <a:r>
              <a:rPr lang="en-US" sz="1800" b="1" dirty="0" err="1" smtClean="0">
                <a:solidFill>
                  <a:srgbClr val="002060"/>
                </a:solidFill>
                <a:latin typeface="Courier New" pitchFamily="49" charset="0"/>
                <a:cs typeface="Courier New" pitchFamily="49" charset="0"/>
              </a:rPr>
              <a:t>HalfEdge</a:t>
            </a:r>
            <a:endParaRPr lang="en-US" sz="1800" b="1" dirty="0" smtClean="0">
              <a:solidFill>
                <a:srgbClr val="002060"/>
              </a:solidFill>
              <a:latin typeface="Courier New" pitchFamily="49" charset="0"/>
              <a:cs typeface="Courier New" pitchFamily="49" charset="0"/>
            </a:endParaRPr>
          </a:p>
          <a:p>
            <a:pPr indent="0">
              <a:buNone/>
            </a:pPr>
            <a:r>
              <a:rPr lang="en-US" sz="1800" dirty="0" smtClean="0">
                <a:latin typeface="Courier New" pitchFamily="49" charset="0"/>
                <a:cs typeface="Courier New" pitchFamily="49" charset="0"/>
              </a:rPr>
              <a:t>{</a:t>
            </a:r>
          </a:p>
          <a:p>
            <a:pPr indent="0">
              <a:buNone/>
              <a:tabLst>
                <a:tab pos="234950" algn="l"/>
              </a:tabLst>
            </a:pP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HalfEdgeVert</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endPt</a:t>
            </a:r>
            <a:r>
              <a:rPr lang="en-US" sz="1800" dirty="0" smtClean="0">
                <a:latin typeface="Courier New" pitchFamily="49" charset="0"/>
                <a:cs typeface="Courier New" pitchFamily="49" charset="0"/>
              </a:rPr>
              <a:t>;</a:t>
            </a:r>
          </a:p>
          <a:p>
            <a:pPr indent="0">
              <a:buNone/>
              <a:tabLst>
                <a:tab pos="234950" algn="l"/>
              </a:tabLst>
            </a:pPr>
            <a:r>
              <a:rPr lang="en-US" sz="1800" dirty="0">
                <a:latin typeface="Courier New" pitchFamily="49" charset="0"/>
                <a:cs typeface="Courier New" pitchFamily="49" charset="0"/>
              </a:rPr>
              <a:t>	</a:t>
            </a:r>
            <a:r>
              <a:rPr lang="en-US" sz="1800" dirty="0" err="1" smtClean="0">
                <a:latin typeface="Courier New" pitchFamily="49" charset="0"/>
                <a:cs typeface="Courier New" pitchFamily="49" charset="0"/>
              </a:rPr>
              <a:t>HalfEdge</a:t>
            </a:r>
            <a:r>
              <a:rPr lang="en-US" sz="1800" dirty="0" smtClean="0">
                <a:latin typeface="Courier New" pitchFamily="49" charset="0"/>
                <a:cs typeface="Courier New" pitchFamily="49" charset="0"/>
              </a:rPr>
              <a:t> *next;</a:t>
            </a:r>
          </a:p>
          <a:p>
            <a:pPr indent="0">
              <a:buNone/>
              <a:tabLst>
                <a:tab pos="234950" algn="l"/>
              </a:tabLst>
            </a:pPr>
            <a:r>
              <a:rPr lang="en-US" sz="1800" dirty="0">
                <a:latin typeface="Courier New" pitchFamily="49" charset="0"/>
                <a:cs typeface="Courier New" pitchFamily="49" charset="0"/>
              </a:rPr>
              <a:t>	</a:t>
            </a:r>
            <a:r>
              <a:rPr lang="en-US" sz="1800" dirty="0" err="1" smtClean="0">
                <a:latin typeface="Courier New" pitchFamily="49" charset="0"/>
                <a:cs typeface="Courier New" pitchFamily="49" charset="0"/>
              </a:rPr>
              <a:t>HalfEdge</a:t>
            </a:r>
            <a:r>
              <a:rPr lang="en-US" sz="1800" dirty="0" smtClean="0">
                <a:latin typeface="Courier New" pitchFamily="49" charset="0"/>
                <a:cs typeface="Courier New" pitchFamily="49" charset="0"/>
              </a:rPr>
              <a:t> *opposite;</a:t>
            </a:r>
          </a:p>
          <a:p>
            <a:pPr indent="0">
              <a:buNone/>
              <a:tabLst>
                <a:tab pos="234950" algn="l"/>
              </a:tabLst>
            </a:pPr>
            <a:r>
              <a:rPr lang="en-US" sz="1800" dirty="0">
                <a:latin typeface="Courier New" pitchFamily="49" charset="0"/>
                <a:cs typeface="Courier New" pitchFamily="49" charset="0"/>
              </a:rPr>
              <a:t>	</a:t>
            </a:r>
            <a:r>
              <a:rPr lang="en-US" sz="1800" dirty="0" err="1" smtClean="0">
                <a:latin typeface="Courier New" pitchFamily="49" charset="0"/>
                <a:cs typeface="Courier New" pitchFamily="49" charset="0"/>
              </a:rPr>
              <a:t>HalfEdgeFace</a:t>
            </a:r>
            <a:r>
              <a:rPr lang="en-US" sz="1800" dirty="0" smtClean="0">
                <a:latin typeface="Courier New" pitchFamily="49" charset="0"/>
                <a:cs typeface="Courier New" pitchFamily="49" charset="0"/>
              </a:rPr>
              <a:t> *face;</a:t>
            </a:r>
          </a:p>
          <a:p>
            <a:pPr indent="0">
              <a:buNone/>
              <a:tabLst>
                <a:tab pos="234950" algn="l"/>
              </a:tabLst>
            </a:pPr>
            <a:r>
              <a:rPr lang="en-US" sz="1800" dirty="0">
                <a:latin typeface="Courier New" pitchFamily="49" charset="0"/>
                <a:cs typeface="Courier New" pitchFamily="49" charset="0"/>
              </a:rPr>
              <a:t>	</a:t>
            </a:r>
            <a:r>
              <a:rPr lang="en-US" sz="1800" dirty="0" smtClean="0">
                <a:latin typeface="Courier New" pitchFamily="49" charset="0"/>
                <a:cs typeface="Courier New" pitchFamily="49" charset="0"/>
              </a:rPr>
              <a:t>void *</a:t>
            </a:r>
            <a:r>
              <a:rPr lang="en-US" sz="1800" dirty="0" err="1" smtClean="0">
                <a:latin typeface="Courier New" pitchFamily="49" charset="0"/>
                <a:cs typeface="Courier New" pitchFamily="49" charset="0"/>
              </a:rPr>
              <a:t>userData</a:t>
            </a:r>
            <a:r>
              <a:rPr lang="en-US" sz="1800" dirty="0" smtClean="0">
                <a:latin typeface="Courier New" pitchFamily="49" charset="0"/>
                <a:cs typeface="Courier New" pitchFamily="49" charset="0"/>
              </a:rPr>
              <a:t>;</a:t>
            </a:r>
          </a:p>
          <a:p>
            <a:pPr indent="0">
              <a:buNone/>
              <a:tabLst>
                <a:tab pos="234950" algn="l"/>
              </a:tabLst>
            </a:pPr>
            <a:r>
              <a:rPr lang="en-US" sz="1800" dirty="0">
                <a:latin typeface="Courier New" pitchFamily="49" charset="0"/>
                <a:cs typeface="Courier New" pitchFamily="49" charset="0"/>
              </a:rPr>
              <a:t>	</a:t>
            </a:r>
            <a:r>
              <a:rPr lang="en-US" sz="1800" dirty="0" smtClean="0">
                <a:latin typeface="Courier New" pitchFamily="49" charset="0"/>
                <a:cs typeface="Courier New" pitchFamily="49" charset="0"/>
              </a:rPr>
              <a:t>unsigned char marker;</a:t>
            </a:r>
          </a:p>
          <a:p>
            <a:pPr indent="0">
              <a:buNone/>
            </a:pPr>
            <a:r>
              <a:rPr lang="en-US" sz="1800" dirty="0" smtClean="0">
                <a:latin typeface="Courier New" pitchFamily="49" charset="0"/>
                <a:cs typeface="Courier New" pitchFamily="49" charset="0"/>
              </a:rPr>
              <a:t>};</a:t>
            </a:r>
          </a:p>
        </p:txBody>
      </p:sp>
      <p:sp>
        <p:nvSpPr>
          <p:cNvPr id="4" name="Content Placeholder 2"/>
          <p:cNvSpPr txBox="1">
            <a:spLocks/>
          </p:cNvSpPr>
          <p:nvPr/>
        </p:nvSpPr>
        <p:spPr>
          <a:xfrm>
            <a:off x="4953000" y="2952750"/>
            <a:ext cx="3505200" cy="1447800"/>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None/>
            </a:pPr>
            <a:r>
              <a:rPr lang="en-US" sz="1800" b="1" dirty="0" err="1" smtClean="0">
                <a:solidFill>
                  <a:srgbClr val="002060"/>
                </a:solidFill>
                <a:latin typeface="Courier New" pitchFamily="49" charset="0"/>
                <a:cs typeface="Courier New" pitchFamily="49" charset="0"/>
              </a:rPr>
              <a:t>struct</a:t>
            </a:r>
            <a:r>
              <a:rPr lang="en-US" sz="1800" b="1" dirty="0" smtClean="0">
                <a:solidFill>
                  <a:srgbClr val="002060"/>
                </a:solidFill>
                <a:latin typeface="Courier New" pitchFamily="49" charset="0"/>
                <a:cs typeface="Courier New" pitchFamily="49" charset="0"/>
              </a:rPr>
              <a:t> </a:t>
            </a:r>
            <a:r>
              <a:rPr lang="en-US" sz="1800" b="1" dirty="0" err="1" smtClean="0">
                <a:solidFill>
                  <a:srgbClr val="002060"/>
                </a:solidFill>
                <a:latin typeface="Courier New" pitchFamily="49" charset="0"/>
                <a:cs typeface="Courier New" pitchFamily="49" charset="0"/>
              </a:rPr>
              <a:t>HalfEdgeVert</a:t>
            </a:r>
            <a:endParaRPr lang="en-US" sz="1800" b="1" dirty="0">
              <a:solidFill>
                <a:srgbClr val="002060"/>
              </a:solidFill>
              <a:latin typeface="Courier New" pitchFamily="49" charset="0"/>
              <a:cs typeface="Courier New" pitchFamily="49" charset="0"/>
            </a:endParaRPr>
          </a:p>
          <a:p>
            <a:pPr indent="0">
              <a:buNone/>
            </a:pPr>
            <a:r>
              <a:rPr lang="en-US" sz="1800" dirty="0">
                <a:latin typeface="Courier New" pitchFamily="49" charset="0"/>
                <a:cs typeface="Courier New" pitchFamily="49" charset="0"/>
              </a:rPr>
              <a:t>{</a:t>
            </a:r>
          </a:p>
          <a:p>
            <a:pPr indent="0">
              <a:buNone/>
              <a:tabLst>
                <a:tab pos="234950" algn="l"/>
              </a:tabLst>
            </a:pP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HalfEdge</a:t>
            </a: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halfEdge</a:t>
            </a:r>
            <a:r>
              <a:rPr lang="en-US" sz="1800" dirty="0" smtClean="0">
                <a:latin typeface="Courier New" pitchFamily="49" charset="0"/>
                <a:cs typeface="Courier New" pitchFamily="49" charset="0"/>
              </a:rPr>
              <a:t>;</a:t>
            </a:r>
          </a:p>
          <a:p>
            <a:pPr indent="0">
              <a:buNone/>
              <a:tabLst>
                <a:tab pos="234950" algn="l"/>
              </a:tabLst>
            </a:pPr>
            <a:r>
              <a:rPr lang="en-US" sz="1800" dirty="0">
                <a:latin typeface="Courier New" pitchFamily="49" charset="0"/>
                <a:cs typeface="Courier New" pitchFamily="49" charset="0"/>
              </a:rPr>
              <a:t>	</a:t>
            </a:r>
            <a:r>
              <a:rPr lang="en-US" sz="1800" dirty="0" err="1" smtClean="0">
                <a:latin typeface="Courier New" pitchFamily="49" charset="0"/>
                <a:cs typeface="Courier New" pitchFamily="49" charset="0"/>
              </a:rPr>
              <a:t>int</a:t>
            </a:r>
            <a:r>
              <a:rPr lang="en-US" sz="1800" dirty="0" smtClean="0">
                <a:latin typeface="Courier New" pitchFamily="49" charset="0"/>
                <a:cs typeface="Courier New" pitchFamily="49" charset="0"/>
              </a:rPr>
              <a:t> index;</a:t>
            </a:r>
          </a:p>
          <a:p>
            <a:pPr indent="0">
              <a:buNone/>
              <a:tabLst>
                <a:tab pos="234950" algn="l"/>
              </a:tabLst>
            </a:pPr>
            <a:r>
              <a:rPr lang="en-US" sz="1800" dirty="0">
                <a:latin typeface="Courier New" pitchFamily="49" charset="0"/>
                <a:cs typeface="Courier New" pitchFamily="49" charset="0"/>
              </a:rPr>
              <a:t>	</a:t>
            </a:r>
            <a:r>
              <a:rPr lang="en-US" sz="1800" dirty="0" smtClean="0">
                <a:latin typeface="Courier New" pitchFamily="49" charset="0"/>
                <a:cs typeface="Courier New" pitchFamily="49" charset="0"/>
              </a:rPr>
              <a:t>unsigned </a:t>
            </a:r>
            <a:r>
              <a:rPr lang="en-US" sz="1800" dirty="0">
                <a:latin typeface="Courier New" pitchFamily="49" charset="0"/>
                <a:cs typeface="Courier New" pitchFamily="49" charset="0"/>
              </a:rPr>
              <a:t>char marker;</a:t>
            </a:r>
          </a:p>
          <a:p>
            <a:pPr indent="0">
              <a:buNone/>
            </a:pPr>
            <a:r>
              <a:rPr lang="en-US" sz="1800" dirty="0" smtClean="0">
                <a:latin typeface="Courier New" pitchFamily="49" charset="0"/>
                <a:cs typeface="Courier New" pitchFamily="49" charset="0"/>
              </a:rPr>
              <a:t>};</a:t>
            </a:r>
          </a:p>
          <a:p>
            <a:pPr indent="0">
              <a:buNone/>
            </a:pPr>
            <a:endParaRPr lang="en-US" sz="1800" b="1" dirty="0">
              <a:latin typeface="Courier New" pitchFamily="49" charset="0"/>
              <a:cs typeface="Courier New" pitchFamily="49" charset="0"/>
            </a:endParaRPr>
          </a:p>
        </p:txBody>
      </p:sp>
      <p:sp>
        <p:nvSpPr>
          <p:cNvPr id="5" name="Content Placeholder 2"/>
          <p:cNvSpPr txBox="1">
            <a:spLocks/>
          </p:cNvSpPr>
          <p:nvPr/>
        </p:nvSpPr>
        <p:spPr>
          <a:xfrm>
            <a:off x="4953000" y="1276350"/>
            <a:ext cx="3505200" cy="1447800"/>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800" b="1" dirty="0" err="1" smtClean="0">
                <a:solidFill>
                  <a:srgbClr val="002060"/>
                </a:solidFill>
                <a:latin typeface="Courier New" pitchFamily="49" charset="0"/>
                <a:cs typeface="Courier New" pitchFamily="49" charset="0"/>
              </a:rPr>
              <a:t>struct</a:t>
            </a:r>
            <a:r>
              <a:rPr lang="en-US" sz="1800" b="1" dirty="0" smtClean="0">
                <a:solidFill>
                  <a:srgbClr val="002060"/>
                </a:solidFill>
                <a:latin typeface="Courier New" pitchFamily="49" charset="0"/>
                <a:cs typeface="Courier New" pitchFamily="49" charset="0"/>
              </a:rPr>
              <a:t> </a:t>
            </a:r>
            <a:r>
              <a:rPr lang="en-US" sz="1800" b="1" dirty="0" err="1" smtClean="0">
                <a:solidFill>
                  <a:srgbClr val="002060"/>
                </a:solidFill>
                <a:latin typeface="Courier New" pitchFamily="49" charset="0"/>
                <a:cs typeface="Courier New" pitchFamily="49" charset="0"/>
              </a:rPr>
              <a:t>HalfEdgeFace</a:t>
            </a:r>
            <a:endParaRPr lang="en-US" sz="1800" b="1" dirty="0" smtClean="0">
              <a:solidFill>
                <a:srgbClr val="002060"/>
              </a:solidFill>
              <a:latin typeface="Courier New" pitchFamily="49" charset="0"/>
              <a:cs typeface="Courier New" pitchFamily="49" charset="0"/>
            </a:endParaRPr>
          </a:p>
          <a:p>
            <a:pPr indent="0">
              <a:buFont typeface="Verdana" pitchFamily="34" charset="0"/>
              <a:buNone/>
            </a:pPr>
            <a:r>
              <a:rPr lang="en-US" sz="1800" dirty="0" smtClean="0">
                <a:latin typeface="Courier New" pitchFamily="49" charset="0"/>
                <a:cs typeface="Courier New" pitchFamily="49" charset="0"/>
              </a:rPr>
              <a:t>{</a:t>
            </a:r>
          </a:p>
          <a:p>
            <a:pPr indent="0">
              <a:buFont typeface="Verdana" pitchFamily="34" charset="0"/>
              <a:buNone/>
              <a:tabLst>
                <a:tab pos="234950" algn="l"/>
              </a:tabLst>
            </a:pP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HalfEdge</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halfEdge</a:t>
            </a:r>
            <a:r>
              <a:rPr lang="en-US" sz="1800" dirty="0" smtClean="0">
                <a:latin typeface="Courier New" pitchFamily="49" charset="0"/>
                <a:cs typeface="Courier New" pitchFamily="49" charset="0"/>
              </a:rPr>
              <a:t>;</a:t>
            </a:r>
          </a:p>
          <a:p>
            <a:pPr indent="0">
              <a:buFont typeface="Verdana" pitchFamily="34" charset="0"/>
              <a:buNone/>
              <a:tabLst>
                <a:tab pos="234950" algn="l"/>
              </a:tabLst>
            </a:pPr>
            <a:r>
              <a:rPr lang="en-US" sz="1800" dirty="0" smtClean="0">
                <a:latin typeface="Courier New" pitchFamily="49" charset="0"/>
                <a:cs typeface="Courier New" pitchFamily="49" charset="0"/>
              </a:rPr>
              <a:t>	unsigned char marker;</a:t>
            </a:r>
          </a:p>
          <a:p>
            <a:pPr indent="0">
              <a:buFont typeface="Verdana" pitchFamily="34" charset="0"/>
              <a:buNone/>
            </a:pPr>
            <a:r>
              <a:rPr lang="en-US" sz="1800" dirty="0" smtClean="0">
                <a:latin typeface="Courier New" pitchFamily="49" charset="0"/>
                <a:cs typeface="Courier New" pitchFamily="49" charset="0"/>
              </a:rPr>
              <a:t>};</a:t>
            </a:r>
          </a:p>
          <a:p>
            <a:pPr indent="0">
              <a:buNone/>
            </a:pPr>
            <a:endParaRPr lang="en-US" sz="1800" b="1" dirty="0">
              <a:latin typeface="Courier New" pitchFamily="49" charset="0"/>
              <a:cs typeface="Courier New" pitchFamily="49" charset="0"/>
            </a:endParaRPr>
          </a:p>
        </p:txBody>
      </p:sp>
    </p:spTree>
    <p:extLst>
      <p:ext uri="{BB962C8B-B14F-4D97-AF65-F5344CB8AC3E}">
        <p14:creationId xmlns:p14="http://schemas.microsoft.com/office/powerpoint/2010/main" val="3033652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HDS Invariants</a:t>
            </a:r>
            <a:endParaRPr lang="en-US" dirty="0"/>
          </a:p>
        </p:txBody>
      </p:sp>
      <p:sp>
        <p:nvSpPr>
          <p:cNvPr id="3" name="Content Placeholder 2"/>
          <p:cNvSpPr>
            <a:spLocks noGrp="1"/>
          </p:cNvSpPr>
          <p:nvPr>
            <p:ph sz="quarter" idx="10"/>
          </p:nvPr>
        </p:nvSpPr>
        <p:spPr>
          <a:xfrm>
            <a:off x="533400" y="1340262"/>
            <a:ext cx="8077200" cy="2743200"/>
          </a:xfrm>
        </p:spPr>
        <p:txBody>
          <a:bodyPr/>
          <a:lstStyle/>
          <a:p>
            <a:r>
              <a:rPr lang="en-US" sz="2400" dirty="0" smtClean="0"/>
              <a:t>Strict</a:t>
            </a:r>
          </a:p>
          <a:p>
            <a:pPr lvl="1"/>
            <a:r>
              <a:rPr lang="en-US" sz="2000" dirty="0" err="1" smtClean="0"/>
              <a:t>halfEdge</a:t>
            </a:r>
            <a:r>
              <a:rPr lang="en-US" sz="2000" dirty="0" smtClean="0"/>
              <a:t> != </a:t>
            </a:r>
            <a:r>
              <a:rPr lang="en-US" sz="2000" dirty="0" err="1" smtClean="0"/>
              <a:t>halfEdge</a:t>
            </a:r>
            <a:r>
              <a:rPr lang="en-US" sz="2000" dirty="0" smtClean="0"/>
              <a:t>-&gt;opposite</a:t>
            </a:r>
          </a:p>
          <a:p>
            <a:pPr lvl="1"/>
            <a:r>
              <a:rPr lang="en-US" sz="2000" dirty="0" err="1" smtClean="0"/>
              <a:t>halfEdge</a:t>
            </a:r>
            <a:r>
              <a:rPr lang="en-US" sz="2000" dirty="0" smtClean="0"/>
              <a:t> != </a:t>
            </a:r>
            <a:r>
              <a:rPr lang="en-US" sz="2000" dirty="0" err="1" smtClean="0"/>
              <a:t>halfEdge</a:t>
            </a:r>
            <a:r>
              <a:rPr lang="en-US" sz="2000" dirty="0" smtClean="0"/>
              <a:t>-&gt;next</a:t>
            </a:r>
          </a:p>
          <a:p>
            <a:pPr lvl="1"/>
            <a:r>
              <a:rPr lang="en-US" sz="2000" dirty="0" err="1" smtClean="0"/>
              <a:t>halfEdge</a:t>
            </a:r>
            <a:r>
              <a:rPr lang="en-US" sz="2000" dirty="0" smtClean="0"/>
              <a:t> == </a:t>
            </a:r>
            <a:r>
              <a:rPr lang="en-US" sz="2000" dirty="0" err="1" smtClean="0"/>
              <a:t>halfEdge</a:t>
            </a:r>
            <a:r>
              <a:rPr lang="en-US" sz="2000" dirty="0" smtClean="0"/>
              <a:t>-&gt;opposite-&gt;opposite</a:t>
            </a:r>
          </a:p>
          <a:p>
            <a:pPr lvl="1"/>
            <a:r>
              <a:rPr lang="en-US" sz="2000" dirty="0" err="1" smtClean="0"/>
              <a:t>startPt</a:t>
            </a:r>
            <a:r>
              <a:rPr lang="en-US" sz="2000" dirty="0" smtClean="0"/>
              <a:t>(</a:t>
            </a:r>
            <a:r>
              <a:rPr lang="en-US" sz="2000" dirty="0" err="1" smtClean="0"/>
              <a:t>halfEdge</a:t>
            </a:r>
            <a:r>
              <a:rPr lang="en-US" sz="2000" dirty="0" smtClean="0"/>
              <a:t>) == </a:t>
            </a:r>
            <a:r>
              <a:rPr lang="en-US" sz="2000" dirty="0" err="1" smtClean="0"/>
              <a:t>halfEdge</a:t>
            </a:r>
            <a:r>
              <a:rPr lang="en-US" sz="2000" dirty="0" smtClean="0"/>
              <a:t>-&gt;opposite-&gt;</a:t>
            </a:r>
            <a:r>
              <a:rPr lang="en-US" sz="2000" dirty="0" err="1" smtClean="0"/>
              <a:t>endPt</a:t>
            </a:r>
            <a:endParaRPr lang="en-US" sz="2000" dirty="0" smtClean="0"/>
          </a:p>
          <a:p>
            <a:pPr lvl="1"/>
            <a:r>
              <a:rPr lang="en-US" sz="2000" dirty="0" smtClean="0"/>
              <a:t>There are a few others…</a:t>
            </a:r>
            <a:endParaRPr lang="en-US" sz="2000" dirty="0" smtClean="0"/>
          </a:p>
          <a:p>
            <a:r>
              <a:rPr lang="en-US" sz="2400" dirty="0" smtClean="0"/>
              <a:t>Convenience</a:t>
            </a:r>
          </a:p>
          <a:p>
            <a:pPr lvl="1"/>
            <a:r>
              <a:rPr lang="en-US" sz="2000" dirty="0" smtClean="0"/>
              <a:t>Vertex == Vertex-&gt;</a:t>
            </a:r>
            <a:r>
              <a:rPr lang="en-US" sz="2000" dirty="0" err="1" smtClean="0"/>
              <a:t>halfEdge</a:t>
            </a:r>
            <a:r>
              <a:rPr lang="en-US" sz="2000" dirty="0" smtClean="0"/>
              <a:t>-&gt;</a:t>
            </a:r>
            <a:r>
              <a:rPr lang="en-US" sz="2000" dirty="0" err="1" smtClean="0"/>
              <a:t>endPt</a:t>
            </a:r>
            <a:endParaRPr lang="en-US" sz="2000" dirty="0" smtClean="0"/>
          </a:p>
        </p:txBody>
      </p:sp>
    </p:spTree>
    <p:extLst>
      <p:ext uri="{BB962C8B-B14F-4D97-AF65-F5344CB8AC3E}">
        <p14:creationId xmlns:p14="http://schemas.microsoft.com/office/powerpoint/2010/main" val="2082498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Traversals</a:t>
            </a:r>
            <a:endParaRPr lang="en-US" dirty="0"/>
          </a:p>
        </p:txBody>
      </p:sp>
      <p:sp>
        <p:nvSpPr>
          <p:cNvPr id="3" name="Content Placeholder 2"/>
          <p:cNvSpPr>
            <a:spLocks noGrp="1"/>
          </p:cNvSpPr>
          <p:nvPr>
            <p:ph sz="quarter" idx="10"/>
          </p:nvPr>
        </p:nvSpPr>
        <p:spPr>
          <a:xfrm>
            <a:off x="457200" y="1196018"/>
            <a:ext cx="8077200" cy="685800"/>
          </a:xfrm>
        </p:spPr>
        <p:txBody>
          <a:bodyPr/>
          <a:lstStyle/>
          <a:p>
            <a:pPr indent="0">
              <a:buNone/>
            </a:pPr>
            <a:r>
              <a:rPr lang="en-US" dirty="0" smtClean="0"/>
              <a:t>Find vertex loop defined by a half edge</a:t>
            </a:r>
          </a:p>
        </p:txBody>
      </p:sp>
      <p:sp>
        <p:nvSpPr>
          <p:cNvPr id="5" name="Content Placeholder 2"/>
          <p:cNvSpPr txBox="1">
            <a:spLocks/>
          </p:cNvSpPr>
          <p:nvPr/>
        </p:nvSpPr>
        <p:spPr>
          <a:xfrm>
            <a:off x="304800" y="1962150"/>
            <a:ext cx="5562600" cy="3733800"/>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IndexList</a:t>
            </a:r>
            <a:r>
              <a:rPr lang="en-US" sz="1600" b="1" dirty="0" smtClean="0">
                <a:solidFill>
                  <a:srgbClr val="002060"/>
                </a:solidFill>
                <a:latin typeface="Courier New" pitchFamily="49" charset="0"/>
                <a:cs typeface="Courier New" pitchFamily="49" charset="0"/>
              </a:rPr>
              <a:t> </a:t>
            </a:r>
            <a:r>
              <a:rPr lang="en-US" sz="1600" b="1" dirty="0" err="1" smtClean="0">
                <a:solidFill>
                  <a:srgbClr val="002060"/>
                </a:solidFill>
                <a:latin typeface="Courier New" pitchFamily="49" charset="0"/>
                <a:cs typeface="Courier New" pitchFamily="49" charset="0"/>
              </a:rPr>
              <a:t>FindVertexLoop</a:t>
            </a:r>
            <a:r>
              <a:rPr lang="en-US" sz="1600" b="1" dirty="0" smtClean="0">
                <a:solidFill>
                  <a:srgbClr val="002060"/>
                </a:solidFill>
                <a:latin typeface="Courier New" pitchFamily="49" charset="0"/>
                <a:cs typeface="Courier New" pitchFamily="49" charset="0"/>
              </a:rPr>
              <a:t>(</a:t>
            </a:r>
            <a:r>
              <a:rPr lang="en-US" sz="1600" b="1" dirty="0" err="1" smtClean="0">
                <a:solidFill>
                  <a:srgbClr val="002060"/>
                </a:solidFill>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 *edge)</a:t>
            </a:r>
          </a:p>
          <a:p>
            <a:pPr indent="0">
              <a:buFont typeface="Verdana" pitchFamily="34" charset="0"/>
              <a:buNone/>
            </a:pPr>
            <a:r>
              <a:rPr lang="en-US" sz="1600" dirty="0" smtClean="0">
                <a:latin typeface="Courier New" pitchFamily="49" charset="0"/>
                <a:cs typeface="Courier New" pitchFamily="49" charset="0"/>
              </a:rPr>
              <a:t>{</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IndexList</a:t>
            </a:r>
            <a:r>
              <a:rPr lang="en-US" sz="1600" dirty="0" smtClean="0">
                <a:latin typeface="Courier New" pitchFamily="49" charset="0"/>
                <a:cs typeface="Courier New" pitchFamily="49" charset="0"/>
              </a:rPr>
              <a:t> loop;</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HalfEdge</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edge;</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do {</a:t>
            </a:r>
          </a:p>
          <a:p>
            <a:pPr indent="0">
              <a:buFont typeface="Verdana" pitchFamily="34" charset="0"/>
              <a:buNone/>
              <a:tabLst>
                <a:tab pos="231775" algn="l"/>
                <a:tab pos="461963"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loop.push_back</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edge.endPt</a:t>
            </a:r>
            <a:r>
              <a:rPr lang="en-US" sz="1600" dirty="0" smtClean="0">
                <a:latin typeface="Courier New" pitchFamily="49" charset="0"/>
                <a:cs typeface="Courier New" pitchFamily="49" charset="0"/>
              </a:rPr>
              <a:t>-&gt;index);</a:t>
            </a:r>
          </a:p>
          <a:p>
            <a:pPr indent="0">
              <a:buNone/>
              <a:tabLst>
                <a:tab pos="231775" algn="l"/>
                <a:tab pos="461963"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-&gt;next;</a:t>
            </a:r>
          </a:p>
          <a:p>
            <a:pPr indent="0">
              <a:buNone/>
              <a:tabLst>
                <a:tab pos="231775" algn="l"/>
                <a:tab pos="461963"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while (</a:t>
            </a:r>
            <a:r>
              <a:rPr lang="en-US" sz="1600" dirty="0" err="1">
                <a:latin typeface="Courier New" pitchFamily="49" charset="0"/>
                <a:cs typeface="Courier New" pitchFamily="49" charset="0"/>
              </a:rPr>
              <a:t>curEdge</a:t>
            </a:r>
            <a:r>
              <a:rPr lang="en-US" sz="1600" dirty="0" smtClean="0">
                <a:latin typeface="Courier New" pitchFamily="49" charset="0"/>
                <a:cs typeface="Courier New" pitchFamily="49" charset="0"/>
              </a:rPr>
              <a:t> != edge);</a:t>
            </a:r>
          </a:p>
          <a:p>
            <a:pPr indent="0">
              <a:buFont typeface="Verdana" pitchFamily="34" charset="0"/>
              <a:buNone/>
              <a:tabLst>
                <a:tab pos="231775" algn="l"/>
                <a:tab pos="461963" algn="l"/>
              </a:tabLst>
            </a:pPr>
            <a:r>
              <a:rPr lang="en-US" sz="1600" dirty="0" smtClean="0">
                <a:latin typeface="Courier New" pitchFamily="49" charset="0"/>
                <a:cs typeface="Courier New" pitchFamily="49" charset="0"/>
              </a:rPr>
              <a:t>	return loop;</a:t>
            </a:r>
          </a:p>
          <a:p>
            <a:pPr indent="0">
              <a:buFont typeface="Verdana" pitchFamily="34" charset="0"/>
              <a:buNone/>
            </a:pPr>
            <a:r>
              <a:rPr lang="en-US" sz="1600" dirty="0" smtClean="0">
                <a:latin typeface="Courier New" pitchFamily="49" charset="0"/>
                <a:cs typeface="Courier New" pitchFamily="49" charset="0"/>
              </a:rPr>
              <a:t>};</a:t>
            </a:r>
          </a:p>
        </p:txBody>
      </p:sp>
      <p:sp>
        <p:nvSpPr>
          <p:cNvPr id="6" name="TextBox 5"/>
          <p:cNvSpPr txBox="1"/>
          <p:nvPr/>
        </p:nvSpPr>
        <p:spPr>
          <a:xfrm>
            <a:off x="6108636" y="2800350"/>
            <a:ext cx="2444836" cy="646331"/>
          </a:xfrm>
          <a:prstGeom prst="rect">
            <a:avLst/>
          </a:prstGeom>
          <a:noFill/>
        </p:spPr>
        <p:txBody>
          <a:bodyPr wrap="none" rtlCol="0">
            <a:spAutoFit/>
          </a:bodyPr>
          <a:lstStyle/>
          <a:p>
            <a:pPr algn="ctr"/>
            <a:r>
              <a:rPr lang="en-US" sz="1800" dirty="0" smtClean="0">
                <a:solidFill>
                  <a:schemeClr val="bg1"/>
                </a:solidFill>
              </a:rPr>
              <a:t>Triangulation Demo</a:t>
            </a:r>
          </a:p>
          <a:p>
            <a:pPr algn="ctr"/>
            <a:r>
              <a:rPr lang="en-US" sz="1800" dirty="0" smtClean="0">
                <a:solidFill>
                  <a:schemeClr val="bg1"/>
                </a:solidFill>
              </a:rPr>
              <a:t>Part 2</a:t>
            </a:r>
          </a:p>
        </p:txBody>
      </p:sp>
    </p:spTree>
    <p:extLst>
      <p:ext uri="{BB962C8B-B14F-4D97-AF65-F5344CB8AC3E}">
        <p14:creationId xmlns:p14="http://schemas.microsoft.com/office/powerpoint/2010/main" val="2313029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bwMode="auto">
          <a:xfrm>
            <a:off x="5791200" y="2352533"/>
            <a:ext cx="2483318" cy="2242686"/>
          </a:xfrm>
          <a:custGeom>
            <a:avLst/>
            <a:gdLst>
              <a:gd name="connsiteX0" fmla="*/ 0 w 2483318"/>
              <a:gd name="connsiteY0" fmla="*/ 856649 h 2242686"/>
              <a:gd name="connsiteX1" fmla="*/ 1029903 w 2483318"/>
              <a:gd name="connsiteY1" fmla="*/ 1174282 h 2242686"/>
              <a:gd name="connsiteX2" fmla="*/ 664143 w 2483318"/>
              <a:gd name="connsiteY2" fmla="*/ 1905802 h 2242686"/>
              <a:gd name="connsiteX3" fmla="*/ 2021305 w 2483318"/>
              <a:gd name="connsiteY3" fmla="*/ 2242686 h 2242686"/>
              <a:gd name="connsiteX4" fmla="*/ 2483318 w 2483318"/>
              <a:gd name="connsiteY4" fmla="*/ 1183907 h 2242686"/>
              <a:gd name="connsiteX5" fmla="*/ 2098307 w 2483318"/>
              <a:gd name="connsiteY5" fmla="*/ 182880 h 2242686"/>
              <a:gd name="connsiteX6" fmla="*/ 943276 w 2483318"/>
              <a:gd name="connsiteY6" fmla="*/ 0 h 2242686"/>
              <a:gd name="connsiteX7" fmla="*/ 0 w 2483318"/>
              <a:gd name="connsiteY7" fmla="*/ 856649 h 2242686"/>
              <a:gd name="connsiteX0" fmla="*/ 0 w 2483318"/>
              <a:gd name="connsiteY0" fmla="*/ 856649 h 2242686"/>
              <a:gd name="connsiteX1" fmla="*/ 1039428 w 2483318"/>
              <a:gd name="connsiteY1" fmla="*/ 1188569 h 2242686"/>
              <a:gd name="connsiteX2" fmla="*/ 664143 w 2483318"/>
              <a:gd name="connsiteY2" fmla="*/ 1905802 h 2242686"/>
              <a:gd name="connsiteX3" fmla="*/ 2021305 w 2483318"/>
              <a:gd name="connsiteY3" fmla="*/ 2242686 h 2242686"/>
              <a:gd name="connsiteX4" fmla="*/ 2483318 w 2483318"/>
              <a:gd name="connsiteY4" fmla="*/ 1183907 h 2242686"/>
              <a:gd name="connsiteX5" fmla="*/ 2098307 w 2483318"/>
              <a:gd name="connsiteY5" fmla="*/ 182880 h 2242686"/>
              <a:gd name="connsiteX6" fmla="*/ 943276 w 2483318"/>
              <a:gd name="connsiteY6" fmla="*/ 0 h 2242686"/>
              <a:gd name="connsiteX7" fmla="*/ 0 w 2483318"/>
              <a:gd name="connsiteY7" fmla="*/ 856649 h 224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83318" h="2242686">
                <a:moveTo>
                  <a:pt x="0" y="856649"/>
                </a:moveTo>
                <a:lnTo>
                  <a:pt x="1039428" y="1188569"/>
                </a:lnTo>
                <a:lnTo>
                  <a:pt x="664143" y="1905802"/>
                </a:lnTo>
                <a:lnTo>
                  <a:pt x="2021305" y="2242686"/>
                </a:lnTo>
                <a:lnTo>
                  <a:pt x="2483318" y="1183907"/>
                </a:lnTo>
                <a:lnTo>
                  <a:pt x="2098307" y="182880"/>
                </a:lnTo>
                <a:lnTo>
                  <a:pt x="943276" y="0"/>
                </a:lnTo>
                <a:lnTo>
                  <a:pt x="0" y="856649"/>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itle 1"/>
          <p:cNvSpPr>
            <a:spLocks noGrp="1"/>
          </p:cNvSpPr>
          <p:nvPr>
            <p:ph type="title"/>
          </p:nvPr>
        </p:nvSpPr>
        <p:spPr/>
        <p:txBody>
          <a:bodyPr/>
          <a:lstStyle/>
          <a:p>
            <a:r>
              <a:rPr lang="en-US" dirty="0" smtClean="0"/>
              <a:t>Simple Traversals</a:t>
            </a:r>
            <a:endParaRPr lang="en-US" dirty="0"/>
          </a:p>
        </p:txBody>
      </p:sp>
      <p:sp>
        <p:nvSpPr>
          <p:cNvPr id="3" name="Content Placeholder 2"/>
          <p:cNvSpPr>
            <a:spLocks noGrp="1"/>
          </p:cNvSpPr>
          <p:nvPr>
            <p:ph sz="quarter" idx="10"/>
          </p:nvPr>
        </p:nvSpPr>
        <p:spPr>
          <a:xfrm>
            <a:off x="457200" y="1196018"/>
            <a:ext cx="8077200" cy="685800"/>
          </a:xfrm>
        </p:spPr>
        <p:txBody>
          <a:bodyPr/>
          <a:lstStyle/>
          <a:p>
            <a:pPr indent="0">
              <a:buNone/>
            </a:pPr>
            <a:r>
              <a:rPr lang="en-US" dirty="0" smtClean="0"/>
              <a:t>Find vertex loop defined by a half edge</a:t>
            </a:r>
          </a:p>
        </p:txBody>
      </p:sp>
      <p:sp>
        <p:nvSpPr>
          <p:cNvPr id="5" name="Content Placeholder 2"/>
          <p:cNvSpPr txBox="1">
            <a:spLocks/>
          </p:cNvSpPr>
          <p:nvPr/>
        </p:nvSpPr>
        <p:spPr>
          <a:xfrm>
            <a:off x="304800" y="1962150"/>
            <a:ext cx="5562600" cy="3733800"/>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IndexList</a:t>
            </a:r>
            <a:r>
              <a:rPr lang="en-US" sz="1600" b="1" dirty="0" smtClean="0">
                <a:solidFill>
                  <a:srgbClr val="002060"/>
                </a:solidFill>
                <a:latin typeface="Courier New" pitchFamily="49" charset="0"/>
                <a:cs typeface="Courier New" pitchFamily="49" charset="0"/>
              </a:rPr>
              <a:t> </a:t>
            </a:r>
            <a:r>
              <a:rPr lang="en-US" sz="1600" b="1" dirty="0" err="1" smtClean="0">
                <a:solidFill>
                  <a:srgbClr val="002060"/>
                </a:solidFill>
                <a:latin typeface="Courier New" pitchFamily="49" charset="0"/>
                <a:cs typeface="Courier New" pitchFamily="49" charset="0"/>
              </a:rPr>
              <a:t>FindVertexLoop</a:t>
            </a:r>
            <a:r>
              <a:rPr lang="en-US" sz="1600" b="1" dirty="0" smtClean="0">
                <a:solidFill>
                  <a:srgbClr val="002060"/>
                </a:solidFill>
                <a:latin typeface="Courier New" pitchFamily="49" charset="0"/>
                <a:cs typeface="Courier New" pitchFamily="49" charset="0"/>
              </a:rPr>
              <a:t>(</a:t>
            </a:r>
            <a:r>
              <a:rPr lang="en-US" sz="1600" b="1" dirty="0" err="1" smtClean="0">
                <a:solidFill>
                  <a:srgbClr val="002060"/>
                </a:solidFill>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 *edge)</a:t>
            </a:r>
          </a:p>
          <a:p>
            <a:pPr indent="0">
              <a:buFont typeface="Verdana" pitchFamily="34" charset="0"/>
              <a:buNone/>
            </a:pPr>
            <a:r>
              <a:rPr lang="en-US" sz="1600" dirty="0" smtClean="0">
                <a:latin typeface="Courier New" pitchFamily="49" charset="0"/>
                <a:cs typeface="Courier New" pitchFamily="49" charset="0"/>
              </a:rPr>
              <a:t>{</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IndexList</a:t>
            </a:r>
            <a:r>
              <a:rPr lang="en-US" sz="1600" dirty="0" smtClean="0">
                <a:latin typeface="Courier New" pitchFamily="49" charset="0"/>
                <a:cs typeface="Courier New" pitchFamily="49" charset="0"/>
              </a:rPr>
              <a:t> loop;</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HalfEdge</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edge;</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do {</a:t>
            </a:r>
          </a:p>
          <a:p>
            <a:pPr indent="0">
              <a:buFont typeface="Verdana" pitchFamily="34" charset="0"/>
              <a:buNone/>
              <a:tabLst>
                <a:tab pos="231775" algn="l"/>
                <a:tab pos="461963"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loop.push_back</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edge.endPt</a:t>
            </a:r>
            <a:r>
              <a:rPr lang="en-US" sz="1600" dirty="0" smtClean="0">
                <a:latin typeface="Courier New" pitchFamily="49" charset="0"/>
                <a:cs typeface="Courier New" pitchFamily="49" charset="0"/>
              </a:rPr>
              <a:t>-&gt;index);</a:t>
            </a:r>
          </a:p>
          <a:p>
            <a:pPr indent="0">
              <a:buNone/>
              <a:tabLst>
                <a:tab pos="231775" algn="l"/>
                <a:tab pos="461963"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-&gt;next;</a:t>
            </a:r>
          </a:p>
          <a:p>
            <a:pPr indent="0">
              <a:buNone/>
              <a:tabLst>
                <a:tab pos="231775" algn="l"/>
                <a:tab pos="461963"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while (</a:t>
            </a:r>
            <a:r>
              <a:rPr lang="en-US" sz="1600" dirty="0" err="1">
                <a:latin typeface="Courier New" pitchFamily="49" charset="0"/>
                <a:cs typeface="Courier New" pitchFamily="49" charset="0"/>
              </a:rPr>
              <a:t>curEdge</a:t>
            </a:r>
            <a:r>
              <a:rPr lang="en-US" sz="1600" dirty="0" smtClean="0">
                <a:latin typeface="Courier New" pitchFamily="49" charset="0"/>
                <a:cs typeface="Courier New" pitchFamily="49" charset="0"/>
              </a:rPr>
              <a:t> != edge);</a:t>
            </a:r>
          </a:p>
          <a:p>
            <a:pPr indent="0">
              <a:buFont typeface="Verdana" pitchFamily="34" charset="0"/>
              <a:buNone/>
              <a:tabLst>
                <a:tab pos="231775" algn="l"/>
                <a:tab pos="461963" algn="l"/>
              </a:tabLst>
            </a:pPr>
            <a:r>
              <a:rPr lang="en-US" sz="1600" dirty="0" smtClean="0">
                <a:latin typeface="Courier New" pitchFamily="49" charset="0"/>
                <a:cs typeface="Courier New" pitchFamily="49" charset="0"/>
              </a:rPr>
              <a:t>	return loop;</a:t>
            </a:r>
          </a:p>
          <a:p>
            <a:pPr indent="0">
              <a:buFont typeface="Verdana" pitchFamily="34" charset="0"/>
              <a:buNone/>
            </a:pPr>
            <a:r>
              <a:rPr lang="en-US" sz="1600" dirty="0" smtClean="0">
                <a:latin typeface="Courier New" pitchFamily="49" charset="0"/>
                <a:cs typeface="Courier New" pitchFamily="49" charset="0"/>
              </a:rPr>
              <a:t>};</a:t>
            </a:r>
          </a:p>
        </p:txBody>
      </p:sp>
      <p:grpSp>
        <p:nvGrpSpPr>
          <p:cNvPr id="17" name="Group 16"/>
          <p:cNvGrpSpPr/>
          <p:nvPr/>
        </p:nvGrpSpPr>
        <p:grpSpPr>
          <a:xfrm>
            <a:off x="5762625" y="2314428"/>
            <a:ext cx="2543175" cy="2314722"/>
            <a:chOff x="5848361" y="2228699"/>
            <a:chExt cx="2543175" cy="2314722"/>
          </a:xfrm>
        </p:grpSpPr>
        <p:sp>
          <p:nvSpPr>
            <p:cNvPr id="11" name="Oval 10"/>
            <p:cNvSpPr/>
            <p:nvPr/>
          </p:nvSpPr>
          <p:spPr bwMode="auto">
            <a:xfrm>
              <a:off x="5848361" y="308609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7" name="Oval 6"/>
            <p:cNvSpPr/>
            <p:nvPr/>
          </p:nvSpPr>
          <p:spPr bwMode="auto">
            <a:xfrm>
              <a:off x="6805612" y="2228699"/>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2" name="Oval 11"/>
            <p:cNvSpPr/>
            <p:nvPr/>
          </p:nvSpPr>
          <p:spPr bwMode="auto">
            <a:xfrm>
              <a:off x="7939110" y="2424112"/>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 name="Oval 12"/>
            <p:cNvSpPr/>
            <p:nvPr/>
          </p:nvSpPr>
          <p:spPr bwMode="auto">
            <a:xfrm>
              <a:off x="8315336" y="3414708"/>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4" name="Oval 13"/>
            <p:cNvSpPr/>
            <p:nvPr/>
          </p:nvSpPr>
          <p:spPr bwMode="auto">
            <a:xfrm>
              <a:off x="6872299" y="34099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5" name="Oval 14"/>
            <p:cNvSpPr/>
            <p:nvPr/>
          </p:nvSpPr>
          <p:spPr bwMode="auto">
            <a:xfrm>
              <a:off x="6510348" y="41338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6" name="Oval 15"/>
            <p:cNvSpPr/>
            <p:nvPr/>
          </p:nvSpPr>
          <p:spPr bwMode="auto">
            <a:xfrm>
              <a:off x="7858136" y="4467221"/>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sp>
        <p:nvSpPr>
          <p:cNvPr id="19" name="Oval 18"/>
          <p:cNvSpPr/>
          <p:nvPr/>
        </p:nvSpPr>
        <p:spPr bwMode="auto">
          <a:xfrm>
            <a:off x="5762625" y="3171825"/>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0" name="Oval 19"/>
          <p:cNvSpPr/>
          <p:nvPr/>
        </p:nvSpPr>
        <p:spPr bwMode="auto">
          <a:xfrm>
            <a:off x="6719876" y="2314428"/>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1" name="Oval 20"/>
          <p:cNvSpPr/>
          <p:nvPr/>
        </p:nvSpPr>
        <p:spPr bwMode="auto">
          <a:xfrm>
            <a:off x="7853374" y="2509841"/>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2" name="Oval 21"/>
          <p:cNvSpPr/>
          <p:nvPr/>
        </p:nvSpPr>
        <p:spPr bwMode="auto">
          <a:xfrm>
            <a:off x="8229600" y="3500437"/>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3" name="Oval 22"/>
          <p:cNvSpPr/>
          <p:nvPr/>
        </p:nvSpPr>
        <p:spPr bwMode="auto">
          <a:xfrm>
            <a:off x="6786563" y="3495675"/>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4" name="Oval 23"/>
          <p:cNvSpPr/>
          <p:nvPr/>
        </p:nvSpPr>
        <p:spPr bwMode="auto">
          <a:xfrm>
            <a:off x="6424612" y="4219575"/>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5" name="Oval 24"/>
          <p:cNvSpPr/>
          <p:nvPr/>
        </p:nvSpPr>
        <p:spPr bwMode="auto">
          <a:xfrm>
            <a:off x="7772400" y="4552950"/>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nvGrpSpPr>
          <p:cNvPr id="31" name="Group 30"/>
          <p:cNvGrpSpPr/>
          <p:nvPr/>
        </p:nvGrpSpPr>
        <p:grpSpPr>
          <a:xfrm>
            <a:off x="6722469" y="2438402"/>
            <a:ext cx="1120820" cy="400378"/>
            <a:chOff x="6722469" y="1962150"/>
            <a:chExt cx="1120820" cy="400378"/>
          </a:xfrm>
        </p:grpSpPr>
        <p:cxnSp>
          <p:nvCxnSpPr>
            <p:cNvPr id="26" name="Straight Connector 25"/>
            <p:cNvCxnSpPr/>
            <p:nvPr/>
          </p:nvCxnSpPr>
          <p:spPr bwMode="auto">
            <a:xfrm flipH="1" flipV="1">
              <a:off x="6867525" y="1962150"/>
              <a:ext cx="871538" cy="138113"/>
            </a:xfrm>
            <a:prstGeom prst="line">
              <a:avLst/>
            </a:prstGeom>
            <a:solidFill>
              <a:schemeClr val="accent1"/>
            </a:solidFill>
            <a:ln w="19050" cap="flat" cmpd="sng" algn="ctr">
              <a:solidFill>
                <a:srgbClr val="00B050"/>
              </a:solidFill>
              <a:prstDash val="solid"/>
              <a:round/>
              <a:headEnd type="none" w="med" len="med"/>
              <a:tailEnd type="triangle" w="med" len="lg"/>
            </a:ln>
            <a:effectLst/>
          </p:spPr>
        </p:cxnSp>
        <p:sp>
          <p:nvSpPr>
            <p:cNvPr id="28" name="TextBox 27"/>
            <p:cNvSpPr txBox="1"/>
            <p:nvPr/>
          </p:nvSpPr>
          <p:spPr>
            <a:xfrm rot="527163">
              <a:off x="6722469" y="1993196"/>
              <a:ext cx="1120820" cy="369332"/>
            </a:xfrm>
            <a:prstGeom prst="rect">
              <a:avLst/>
            </a:prstGeom>
            <a:noFill/>
          </p:spPr>
          <p:txBody>
            <a:bodyPr wrap="none" rtlCol="0">
              <a:spAutoFit/>
            </a:bodyPr>
            <a:lstStyle/>
            <a:p>
              <a:r>
                <a:rPr lang="en-US" sz="1800" dirty="0" err="1" smtClean="0">
                  <a:solidFill>
                    <a:schemeClr val="bg1"/>
                  </a:solidFill>
                </a:rPr>
                <a:t>curEdge</a:t>
              </a:r>
              <a:endParaRPr lang="en-US" sz="1800" dirty="0">
                <a:solidFill>
                  <a:schemeClr val="bg1"/>
                </a:solidFill>
              </a:endParaRPr>
            </a:p>
          </p:txBody>
        </p:sp>
      </p:grpSp>
      <p:grpSp>
        <p:nvGrpSpPr>
          <p:cNvPr id="33" name="Group 32"/>
          <p:cNvGrpSpPr/>
          <p:nvPr/>
        </p:nvGrpSpPr>
        <p:grpSpPr>
          <a:xfrm rot="18480145">
            <a:off x="5975380" y="2695482"/>
            <a:ext cx="871538" cy="307777"/>
            <a:chOff x="6867525" y="1959554"/>
            <a:chExt cx="871538" cy="307777"/>
          </a:xfrm>
        </p:grpSpPr>
        <p:cxnSp>
          <p:nvCxnSpPr>
            <p:cNvPr id="34" name="Straight Connector 33"/>
            <p:cNvCxnSpPr/>
            <p:nvPr/>
          </p:nvCxnSpPr>
          <p:spPr bwMode="auto">
            <a:xfrm flipH="1" flipV="1">
              <a:off x="6867525" y="1962150"/>
              <a:ext cx="871538" cy="138113"/>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sp>
          <p:nvSpPr>
            <p:cNvPr id="35" name="TextBox 34"/>
            <p:cNvSpPr txBox="1"/>
            <p:nvPr/>
          </p:nvSpPr>
          <p:spPr>
            <a:xfrm rot="527163">
              <a:off x="7017570" y="1959554"/>
              <a:ext cx="582211" cy="307777"/>
            </a:xfrm>
            <a:prstGeom prst="rect">
              <a:avLst/>
            </a:prstGeom>
            <a:noFill/>
          </p:spPr>
          <p:txBody>
            <a:bodyPr wrap="none" rtlCol="0">
              <a:spAutoFit/>
            </a:bodyPr>
            <a:lstStyle/>
            <a:p>
              <a:r>
                <a:rPr lang="en-US" sz="1400" dirty="0" smtClean="0">
                  <a:solidFill>
                    <a:schemeClr val="tx1">
                      <a:lumMod val="65000"/>
                    </a:schemeClr>
                  </a:solidFill>
                </a:rPr>
                <a:t>next</a:t>
              </a:r>
              <a:endParaRPr lang="en-US" sz="1400" dirty="0">
                <a:solidFill>
                  <a:schemeClr val="tx1">
                    <a:lumMod val="65000"/>
                  </a:schemeClr>
                </a:solidFill>
              </a:endParaRPr>
            </a:p>
          </p:txBody>
        </p:sp>
      </p:grpSp>
    </p:spTree>
    <p:extLst>
      <p:ext uri="{BB962C8B-B14F-4D97-AF65-F5344CB8AC3E}">
        <p14:creationId xmlns:p14="http://schemas.microsoft.com/office/powerpoint/2010/main" val="2653729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0" nodeType="clickEffect">
                                  <p:stCondLst>
                                    <p:cond delay="0"/>
                                  </p:stCondLst>
                                  <p:childTnLst>
                                    <p:set>
                                      <p:cBhvr>
                                        <p:cTn id="12" dur="1" fill="hold">
                                          <p:stCondLst>
                                            <p:cond delay="0"/>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bwMode="auto">
          <a:xfrm>
            <a:off x="5791200" y="2352533"/>
            <a:ext cx="2483318" cy="2242686"/>
          </a:xfrm>
          <a:custGeom>
            <a:avLst/>
            <a:gdLst>
              <a:gd name="connsiteX0" fmla="*/ 0 w 2483318"/>
              <a:gd name="connsiteY0" fmla="*/ 856649 h 2242686"/>
              <a:gd name="connsiteX1" fmla="*/ 1029903 w 2483318"/>
              <a:gd name="connsiteY1" fmla="*/ 1174282 h 2242686"/>
              <a:gd name="connsiteX2" fmla="*/ 664143 w 2483318"/>
              <a:gd name="connsiteY2" fmla="*/ 1905802 h 2242686"/>
              <a:gd name="connsiteX3" fmla="*/ 2021305 w 2483318"/>
              <a:gd name="connsiteY3" fmla="*/ 2242686 h 2242686"/>
              <a:gd name="connsiteX4" fmla="*/ 2483318 w 2483318"/>
              <a:gd name="connsiteY4" fmla="*/ 1183907 h 2242686"/>
              <a:gd name="connsiteX5" fmla="*/ 2098307 w 2483318"/>
              <a:gd name="connsiteY5" fmla="*/ 182880 h 2242686"/>
              <a:gd name="connsiteX6" fmla="*/ 943276 w 2483318"/>
              <a:gd name="connsiteY6" fmla="*/ 0 h 2242686"/>
              <a:gd name="connsiteX7" fmla="*/ 0 w 2483318"/>
              <a:gd name="connsiteY7" fmla="*/ 856649 h 2242686"/>
              <a:gd name="connsiteX0" fmla="*/ 0 w 2483318"/>
              <a:gd name="connsiteY0" fmla="*/ 856649 h 2242686"/>
              <a:gd name="connsiteX1" fmla="*/ 1039428 w 2483318"/>
              <a:gd name="connsiteY1" fmla="*/ 1188569 h 2242686"/>
              <a:gd name="connsiteX2" fmla="*/ 664143 w 2483318"/>
              <a:gd name="connsiteY2" fmla="*/ 1905802 h 2242686"/>
              <a:gd name="connsiteX3" fmla="*/ 2021305 w 2483318"/>
              <a:gd name="connsiteY3" fmla="*/ 2242686 h 2242686"/>
              <a:gd name="connsiteX4" fmla="*/ 2483318 w 2483318"/>
              <a:gd name="connsiteY4" fmla="*/ 1183907 h 2242686"/>
              <a:gd name="connsiteX5" fmla="*/ 2098307 w 2483318"/>
              <a:gd name="connsiteY5" fmla="*/ 182880 h 2242686"/>
              <a:gd name="connsiteX6" fmla="*/ 943276 w 2483318"/>
              <a:gd name="connsiteY6" fmla="*/ 0 h 2242686"/>
              <a:gd name="connsiteX7" fmla="*/ 0 w 2483318"/>
              <a:gd name="connsiteY7" fmla="*/ 856649 h 224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83318" h="2242686">
                <a:moveTo>
                  <a:pt x="0" y="856649"/>
                </a:moveTo>
                <a:lnTo>
                  <a:pt x="1039428" y="1188569"/>
                </a:lnTo>
                <a:lnTo>
                  <a:pt x="664143" y="1905802"/>
                </a:lnTo>
                <a:lnTo>
                  <a:pt x="2021305" y="2242686"/>
                </a:lnTo>
                <a:lnTo>
                  <a:pt x="2483318" y="1183907"/>
                </a:lnTo>
                <a:lnTo>
                  <a:pt x="2098307" y="182880"/>
                </a:lnTo>
                <a:lnTo>
                  <a:pt x="943276" y="0"/>
                </a:lnTo>
                <a:lnTo>
                  <a:pt x="0" y="856649"/>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itle 1"/>
          <p:cNvSpPr>
            <a:spLocks noGrp="1"/>
          </p:cNvSpPr>
          <p:nvPr>
            <p:ph type="title"/>
          </p:nvPr>
        </p:nvSpPr>
        <p:spPr/>
        <p:txBody>
          <a:bodyPr/>
          <a:lstStyle/>
          <a:p>
            <a:r>
              <a:rPr lang="en-US" dirty="0" smtClean="0"/>
              <a:t>Simple Traversals</a:t>
            </a:r>
            <a:endParaRPr lang="en-US" dirty="0"/>
          </a:p>
        </p:txBody>
      </p:sp>
      <p:sp>
        <p:nvSpPr>
          <p:cNvPr id="3" name="Content Placeholder 2"/>
          <p:cNvSpPr>
            <a:spLocks noGrp="1"/>
          </p:cNvSpPr>
          <p:nvPr>
            <p:ph sz="quarter" idx="10"/>
          </p:nvPr>
        </p:nvSpPr>
        <p:spPr>
          <a:xfrm>
            <a:off x="457200" y="1196018"/>
            <a:ext cx="8077200" cy="685800"/>
          </a:xfrm>
        </p:spPr>
        <p:txBody>
          <a:bodyPr/>
          <a:lstStyle/>
          <a:p>
            <a:pPr indent="0">
              <a:buNone/>
            </a:pPr>
            <a:r>
              <a:rPr lang="en-US" dirty="0" smtClean="0"/>
              <a:t>Find vertex loop defined by a half edge</a:t>
            </a:r>
          </a:p>
        </p:txBody>
      </p:sp>
      <p:sp>
        <p:nvSpPr>
          <p:cNvPr id="5" name="Content Placeholder 2"/>
          <p:cNvSpPr txBox="1">
            <a:spLocks/>
          </p:cNvSpPr>
          <p:nvPr/>
        </p:nvSpPr>
        <p:spPr>
          <a:xfrm>
            <a:off x="304800" y="1962150"/>
            <a:ext cx="5562600" cy="3733800"/>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IndexList</a:t>
            </a:r>
            <a:r>
              <a:rPr lang="en-US" sz="1600" b="1" dirty="0" smtClean="0">
                <a:solidFill>
                  <a:srgbClr val="002060"/>
                </a:solidFill>
                <a:latin typeface="Courier New" pitchFamily="49" charset="0"/>
                <a:cs typeface="Courier New" pitchFamily="49" charset="0"/>
              </a:rPr>
              <a:t> </a:t>
            </a:r>
            <a:r>
              <a:rPr lang="en-US" sz="1600" b="1" dirty="0" err="1" smtClean="0">
                <a:solidFill>
                  <a:srgbClr val="002060"/>
                </a:solidFill>
                <a:latin typeface="Courier New" pitchFamily="49" charset="0"/>
                <a:cs typeface="Courier New" pitchFamily="49" charset="0"/>
              </a:rPr>
              <a:t>FindVertexLoop</a:t>
            </a:r>
            <a:r>
              <a:rPr lang="en-US" sz="1600" b="1" dirty="0" smtClean="0">
                <a:solidFill>
                  <a:srgbClr val="002060"/>
                </a:solidFill>
                <a:latin typeface="Courier New" pitchFamily="49" charset="0"/>
                <a:cs typeface="Courier New" pitchFamily="49" charset="0"/>
              </a:rPr>
              <a:t>(</a:t>
            </a:r>
            <a:r>
              <a:rPr lang="en-US" sz="1600" b="1" dirty="0" err="1" smtClean="0">
                <a:solidFill>
                  <a:srgbClr val="002060"/>
                </a:solidFill>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 *edge)</a:t>
            </a:r>
          </a:p>
          <a:p>
            <a:pPr indent="0">
              <a:buFont typeface="Verdana" pitchFamily="34" charset="0"/>
              <a:buNone/>
            </a:pPr>
            <a:r>
              <a:rPr lang="en-US" sz="1600" dirty="0" smtClean="0">
                <a:latin typeface="Courier New" pitchFamily="49" charset="0"/>
                <a:cs typeface="Courier New" pitchFamily="49" charset="0"/>
              </a:rPr>
              <a:t>{</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IndexList</a:t>
            </a:r>
            <a:r>
              <a:rPr lang="en-US" sz="1600" dirty="0" smtClean="0">
                <a:latin typeface="Courier New" pitchFamily="49" charset="0"/>
                <a:cs typeface="Courier New" pitchFamily="49" charset="0"/>
              </a:rPr>
              <a:t> loop;</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HalfEdge</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edge;</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do {</a:t>
            </a:r>
          </a:p>
          <a:p>
            <a:pPr indent="0">
              <a:buFont typeface="Verdana" pitchFamily="34" charset="0"/>
              <a:buNone/>
              <a:tabLst>
                <a:tab pos="231775" algn="l"/>
                <a:tab pos="461963"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loop.push_back</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edge.endPt</a:t>
            </a:r>
            <a:r>
              <a:rPr lang="en-US" sz="1600" dirty="0" smtClean="0">
                <a:latin typeface="Courier New" pitchFamily="49" charset="0"/>
                <a:cs typeface="Courier New" pitchFamily="49" charset="0"/>
              </a:rPr>
              <a:t>-&gt;index);</a:t>
            </a:r>
          </a:p>
          <a:p>
            <a:pPr indent="0">
              <a:buNone/>
              <a:tabLst>
                <a:tab pos="231775" algn="l"/>
                <a:tab pos="461963"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-&gt;next;</a:t>
            </a:r>
          </a:p>
          <a:p>
            <a:pPr indent="0">
              <a:buNone/>
              <a:tabLst>
                <a:tab pos="231775" algn="l"/>
                <a:tab pos="461963"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while (</a:t>
            </a:r>
            <a:r>
              <a:rPr lang="en-US" sz="1600" dirty="0" err="1">
                <a:latin typeface="Courier New" pitchFamily="49" charset="0"/>
                <a:cs typeface="Courier New" pitchFamily="49" charset="0"/>
              </a:rPr>
              <a:t>curEdge</a:t>
            </a:r>
            <a:r>
              <a:rPr lang="en-US" sz="1600" dirty="0" smtClean="0">
                <a:latin typeface="Courier New" pitchFamily="49" charset="0"/>
                <a:cs typeface="Courier New" pitchFamily="49" charset="0"/>
              </a:rPr>
              <a:t> != edge);</a:t>
            </a:r>
          </a:p>
          <a:p>
            <a:pPr indent="0">
              <a:buFont typeface="Verdana" pitchFamily="34" charset="0"/>
              <a:buNone/>
              <a:tabLst>
                <a:tab pos="231775" algn="l"/>
                <a:tab pos="461963" algn="l"/>
              </a:tabLst>
            </a:pPr>
            <a:r>
              <a:rPr lang="en-US" sz="1600" dirty="0" smtClean="0">
                <a:latin typeface="Courier New" pitchFamily="49" charset="0"/>
                <a:cs typeface="Courier New" pitchFamily="49" charset="0"/>
              </a:rPr>
              <a:t>	return loop;</a:t>
            </a:r>
          </a:p>
          <a:p>
            <a:pPr indent="0">
              <a:buFont typeface="Verdana" pitchFamily="34" charset="0"/>
              <a:buNone/>
            </a:pPr>
            <a:r>
              <a:rPr lang="en-US" sz="1600" dirty="0" smtClean="0">
                <a:latin typeface="Courier New" pitchFamily="49" charset="0"/>
                <a:cs typeface="Courier New" pitchFamily="49" charset="0"/>
              </a:rPr>
              <a:t>};</a:t>
            </a:r>
          </a:p>
        </p:txBody>
      </p:sp>
      <p:grpSp>
        <p:nvGrpSpPr>
          <p:cNvPr id="17" name="Group 16"/>
          <p:cNvGrpSpPr/>
          <p:nvPr/>
        </p:nvGrpSpPr>
        <p:grpSpPr>
          <a:xfrm>
            <a:off x="5762625" y="2314428"/>
            <a:ext cx="2543175" cy="2314722"/>
            <a:chOff x="5848361" y="2228699"/>
            <a:chExt cx="2543175" cy="2314722"/>
          </a:xfrm>
        </p:grpSpPr>
        <p:sp>
          <p:nvSpPr>
            <p:cNvPr id="11" name="Oval 10"/>
            <p:cNvSpPr/>
            <p:nvPr/>
          </p:nvSpPr>
          <p:spPr bwMode="auto">
            <a:xfrm>
              <a:off x="5848361" y="308609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7" name="Oval 6"/>
            <p:cNvSpPr/>
            <p:nvPr/>
          </p:nvSpPr>
          <p:spPr bwMode="auto">
            <a:xfrm>
              <a:off x="6805612" y="2228699"/>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2" name="Oval 11"/>
            <p:cNvSpPr/>
            <p:nvPr/>
          </p:nvSpPr>
          <p:spPr bwMode="auto">
            <a:xfrm>
              <a:off x="7939110" y="2424112"/>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 name="Oval 12"/>
            <p:cNvSpPr/>
            <p:nvPr/>
          </p:nvSpPr>
          <p:spPr bwMode="auto">
            <a:xfrm>
              <a:off x="8315336" y="3414708"/>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4" name="Oval 13"/>
            <p:cNvSpPr/>
            <p:nvPr/>
          </p:nvSpPr>
          <p:spPr bwMode="auto">
            <a:xfrm>
              <a:off x="6872299" y="34099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5" name="Oval 14"/>
            <p:cNvSpPr/>
            <p:nvPr/>
          </p:nvSpPr>
          <p:spPr bwMode="auto">
            <a:xfrm>
              <a:off x="6510348" y="41338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6" name="Oval 15"/>
            <p:cNvSpPr/>
            <p:nvPr/>
          </p:nvSpPr>
          <p:spPr bwMode="auto">
            <a:xfrm>
              <a:off x="7858136" y="4467221"/>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sp>
        <p:nvSpPr>
          <p:cNvPr id="21" name="Oval 20"/>
          <p:cNvSpPr/>
          <p:nvPr/>
        </p:nvSpPr>
        <p:spPr bwMode="auto">
          <a:xfrm>
            <a:off x="7853374" y="2509841"/>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2" name="Oval 21"/>
          <p:cNvSpPr/>
          <p:nvPr/>
        </p:nvSpPr>
        <p:spPr bwMode="auto">
          <a:xfrm>
            <a:off x="8229600" y="3500437"/>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3" name="Oval 22"/>
          <p:cNvSpPr/>
          <p:nvPr/>
        </p:nvSpPr>
        <p:spPr bwMode="auto">
          <a:xfrm>
            <a:off x="6786563" y="3495675"/>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4" name="Oval 23"/>
          <p:cNvSpPr/>
          <p:nvPr/>
        </p:nvSpPr>
        <p:spPr bwMode="auto">
          <a:xfrm>
            <a:off x="6424612" y="4219575"/>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5" name="Oval 24"/>
          <p:cNvSpPr/>
          <p:nvPr/>
        </p:nvSpPr>
        <p:spPr bwMode="auto">
          <a:xfrm>
            <a:off x="7772400" y="4552950"/>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34" name="Straight Connector 33"/>
          <p:cNvCxnSpPr/>
          <p:nvPr/>
        </p:nvCxnSpPr>
        <p:spPr bwMode="auto">
          <a:xfrm rot="11390728" flipH="1" flipV="1">
            <a:off x="5942346" y="3250890"/>
            <a:ext cx="871538" cy="138113"/>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cxnSp>
        <p:nvCxnSpPr>
          <p:cNvPr id="27" name="Straight Connector 26"/>
          <p:cNvCxnSpPr/>
          <p:nvPr/>
        </p:nvCxnSpPr>
        <p:spPr bwMode="auto">
          <a:xfrm rot="18520859" flipH="1" flipV="1">
            <a:off x="5910288" y="2735598"/>
            <a:ext cx="871538" cy="138113"/>
          </a:xfrm>
          <a:prstGeom prst="line">
            <a:avLst/>
          </a:prstGeom>
          <a:solidFill>
            <a:schemeClr val="accent1"/>
          </a:solidFill>
          <a:ln w="19050" cap="flat" cmpd="sng" algn="ctr">
            <a:solidFill>
              <a:srgbClr val="00B050"/>
            </a:solidFill>
            <a:prstDash val="solid"/>
            <a:round/>
            <a:headEnd type="none" w="med" len="med"/>
            <a:tailEnd type="triangle" w="med" len="lg"/>
          </a:ln>
          <a:effectLst/>
        </p:spPr>
      </p:cxnSp>
    </p:spTree>
    <p:extLst>
      <p:ext uri="{BB962C8B-B14F-4D97-AF65-F5344CB8AC3E}">
        <p14:creationId xmlns:p14="http://schemas.microsoft.com/office/powerpoint/2010/main" val="317731053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bwMode="auto">
          <a:xfrm>
            <a:off x="5791200" y="2352533"/>
            <a:ext cx="2483318" cy="2242686"/>
          </a:xfrm>
          <a:custGeom>
            <a:avLst/>
            <a:gdLst>
              <a:gd name="connsiteX0" fmla="*/ 0 w 2483318"/>
              <a:gd name="connsiteY0" fmla="*/ 856649 h 2242686"/>
              <a:gd name="connsiteX1" fmla="*/ 1029903 w 2483318"/>
              <a:gd name="connsiteY1" fmla="*/ 1174282 h 2242686"/>
              <a:gd name="connsiteX2" fmla="*/ 664143 w 2483318"/>
              <a:gd name="connsiteY2" fmla="*/ 1905802 h 2242686"/>
              <a:gd name="connsiteX3" fmla="*/ 2021305 w 2483318"/>
              <a:gd name="connsiteY3" fmla="*/ 2242686 h 2242686"/>
              <a:gd name="connsiteX4" fmla="*/ 2483318 w 2483318"/>
              <a:gd name="connsiteY4" fmla="*/ 1183907 h 2242686"/>
              <a:gd name="connsiteX5" fmla="*/ 2098307 w 2483318"/>
              <a:gd name="connsiteY5" fmla="*/ 182880 h 2242686"/>
              <a:gd name="connsiteX6" fmla="*/ 943276 w 2483318"/>
              <a:gd name="connsiteY6" fmla="*/ 0 h 2242686"/>
              <a:gd name="connsiteX7" fmla="*/ 0 w 2483318"/>
              <a:gd name="connsiteY7" fmla="*/ 856649 h 2242686"/>
              <a:gd name="connsiteX0" fmla="*/ 0 w 2483318"/>
              <a:gd name="connsiteY0" fmla="*/ 856649 h 2242686"/>
              <a:gd name="connsiteX1" fmla="*/ 1039428 w 2483318"/>
              <a:gd name="connsiteY1" fmla="*/ 1188569 h 2242686"/>
              <a:gd name="connsiteX2" fmla="*/ 664143 w 2483318"/>
              <a:gd name="connsiteY2" fmla="*/ 1905802 h 2242686"/>
              <a:gd name="connsiteX3" fmla="*/ 2021305 w 2483318"/>
              <a:gd name="connsiteY3" fmla="*/ 2242686 h 2242686"/>
              <a:gd name="connsiteX4" fmla="*/ 2483318 w 2483318"/>
              <a:gd name="connsiteY4" fmla="*/ 1183907 h 2242686"/>
              <a:gd name="connsiteX5" fmla="*/ 2098307 w 2483318"/>
              <a:gd name="connsiteY5" fmla="*/ 182880 h 2242686"/>
              <a:gd name="connsiteX6" fmla="*/ 943276 w 2483318"/>
              <a:gd name="connsiteY6" fmla="*/ 0 h 2242686"/>
              <a:gd name="connsiteX7" fmla="*/ 0 w 2483318"/>
              <a:gd name="connsiteY7" fmla="*/ 856649 h 224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83318" h="2242686">
                <a:moveTo>
                  <a:pt x="0" y="856649"/>
                </a:moveTo>
                <a:lnTo>
                  <a:pt x="1039428" y="1188569"/>
                </a:lnTo>
                <a:lnTo>
                  <a:pt x="664143" y="1905802"/>
                </a:lnTo>
                <a:lnTo>
                  <a:pt x="2021305" y="2242686"/>
                </a:lnTo>
                <a:lnTo>
                  <a:pt x="2483318" y="1183907"/>
                </a:lnTo>
                <a:lnTo>
                  <a:pt x="2098307" y="182880"/>
                </a:lnTo>
                <a:lnTo>
                  <a:pt x="943276" y="0"/>
                </a:lnTo>
                <a:lnTo>
                  <a:pt x="0" y="856649"/>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itle 1"/>
          <p:cNvSpPr>
            <a:spLocks noGrp="1"/>
          </p:cNvSpPr>
          <p:nvPr>
            <p:ph type="title"/>
          </p:nvPr>
        </p:nvSpPr>
        <p:spPr/>
        <p:txBody>
          <a:bodyPr/>
          <a:lstStyle/>
          <a:p>
            <a:r>
              <a:rPr lang="en-US" dirty="0" smtClean="0"/>
              <a:t>Simple Traversals</a:t>
            </a:r>
            <a:endParaRPr lang="en-US" dirty="0"/>
          </a:p>
        </p:txBody>
      </p:sp>
      <p:sp>
        <p:nvSpPr>
          <p:cNvPr id="3" name="Content Placeholder 2"/>
          <p:cNvSpPr>
            <a:spLocks noGrp="1"/>
          </p:cNvSpPr>
          <p:nvPr>
            <p:ph sz="quarter" idx="10"/>
          </p:nvPr>
        </p:nvSpPr>
        <p:spPr>
          <a:xfrm>
            <a:off x="457200" y="1196018"/>
            <a:ext cx="8077200" cy="685800"/>
          </a:xfrm>
        </p:spPr>
        <p:txBody>
          <a:bodyPr/>
          <a:lstStyle/>
          <a:p>
            <a:pPr indent="0">
              <a:buNone/>
            </a:pPr>
            <a:r>
              <a:rPr lang="en-US" dirty="0" smtClean="0"/>
              <a:t>Find vertex loop defined by a half edge</a:t>
            </a:r>
          </a:p>
        </p:txBody>
      </p:sp>
      <p:sp>
        <p:nvSpPr>
          <p:cNvPr id="5" name="Content Placeholder 2"/>
          <p:cNvSpPr txBox="1">
            <a:spLocks/>
          </p:cNvSpPr>
          <p:nvPr/>
        </p:nvSpPr>
        <p:spPr>
          <a:xfrm>
            <a:off x="304800" y="1962150"/>
            <a:ext cx="5562600" cy="3733800"/>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IndexList</a:t>
            </a:r>
            <a:r>
              <a:rPr lang="en-US" sz="1600" b="1" dirty="0" smtClean="0">
                <a:solidFill>
                  <a:srgbClr val="002060"/>
                </a:solidFill>
                <a:latin typeface="Courier New" pitchFamily="49" charset="0"/>
                <a:cs typeface="Courier New" pitchFamily="49" charset="0"/>
              </a:rPr>
              <a:t> </a:t>
            </a:r>
            <a:r>
              <a:rPr lang="en-US" sz="1600" b="1" dirty="0" err="1" smtClean="0">
                <a:solidFill>
                  <a:srgbClr val="002060"/>
                </a:solidFill>
                <a:latin typeface="Courier New" pitchFamily="49" charset="0"/>
                <a:cs typeface="Courier New" pitchFamily="49" charset="0"/>
              </a:rPr>
              <a:t>FindVertexLoop</a:t>
            </a:r>
            <a:r>
              <a:rPr lang="en-US" sz="1600" b="1" dirty="0" smtClean="0">
                <a:solidFill>
                  <a:srgbClr val="002060"/>
                </a:solidFill>
                <a:latin typeface="Courier New" pitchFamily="49" charset="0"/>
                <a:cs typeface="Courier New" pitchFamily="49" charset="0"/>
              </a:rPr>
              <a:t>(</a:t>
            </a:r>
            <a:r>
              <a:rPr lang="en-US" sz="1600" b="1" dirty="0" err="1" smtClean="0">
                <a:solidFill>
                  <a:srgbClr val="002060"/>
                </a:solidFill>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 *edge)</a:t>
            </a:r>
          </a:p>
          <a:p>
            <a:pPr indent="0">
              <a:buFont typeface="Verdana" pitchFamily="34" charset="0"/>
              <a:buNone/>
            </a:pPr>
            <a:r>
              <a:rPr lang="en-US" sz="1600" dirty="0" smtClean="0">
                <a:latin typeface="Courier New" pitchFamily="49" charset="0"/>
                <a:cs typeface="Courier New" pitchFamily="49" charset="0"/>
              </a:rPr>
              <a:t>{</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IndexList</a:t>
            </a:r>
            <a:r>
              <a:rPr lang="en-US" sz="1600" dirty="0" smtClean="0">
                <a:latin typeface="Courier New" pitchFamily="49" charset="0"/>
                <a:cs typeface="Courier New" pitchFamily="49" charset="0"/>
              </a:rPr>
              <a:t> loop;</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HalfEdge</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edge;</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do {</a:t>
            </a:r>
          </a:p>
          <a:p>
            <a:pPr indent="0">
              <a:buFont typeface="Verdana" pitchFamily="34" charset="0"/>
              <a:buNone/>
              <a:tabLst>
                <a:tab pos="231775" algn="l"/>
                <a:tab pos="461963"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loop.push_back</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edge.endPt</a:t>
            </a:r>
            <a:r>
              <a:rPr lang="en-US" sz="1600" dirty="0" smtClean="0">
                <a:latin typeface="Courier New" pitchFamily="49" charset="0"/>
                <a:cs typeface="Courier New" pitchFamily="49" charset="0"/>
              </a:rPr>
              <a:t>-&gt;index);</a:t>
            </a:r>
          </a:p>
          <a:p>
            <a:pPr indent="0">
              <a:buNone/>
              <a:tabLst>
                <a:tab pos="231775" algn="l"/>
                <a:tab pos="461963"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-&gt;next;</a:t>
            </a:r>
          </a:p>
          <a:p>
            <a:pPr indent="0">
              <a:buNone/>
              <a:tabLst>
                <a:tab pos="231775" algn="l"/>
                <a:tab pos="461963"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while (</a:t>
            </a:r>
            <a:r>
              <a:rPr lang="en-US" sz="1600" dirty="0" err="1">
                <a:latin typeface="Courier New" pitchFamily="49" charset="0"/>
                <a:cs typeface="Courier New" pitchFamily="49" charset="0"/>
              </a:rPr>
              <a:t>curEdge</a:t>
            </a:r>
            <a:r>
              <a:rPr lang="en-US" sz="1600" dirty="0" smtClean="0">
                <a:latin typeface="Courier New" pitchFamily="49" charset="0"/>
                <a:cs typeface="Courier New" pitchFamily="49" charset="0"/>
              </a:rPr>
              <a:t> != edge);</a:t>
            </a:r>
          </a:p>
          <a:p>
            <a:pPr indent="0">
              <a:buFont typeface="Verdana" pitchFamily="34" charset="0"/>
              <a:buNone/>
              <a:tabLst>
                <a:tab pos="231775" algn="l"/>
                <a:tab pos="461963" algn="l"/>
              </a:tabLst>
            </a:pPr>
            <a:r>
              <a:rPr lang="en-US" sz="1600" dirty="0" smtClean="0">
                <a:latin typeface="Courier New" pitchFamily="49" charset="0"/>
                <a:cs typeface="Courier New" pitchFamily="49" charset="0"/>
              </a:rPr>
              <a:t>	return loop;</a:t>
            </a:r>
          </a:p>
          <a:p>
            <a:pPr indent="0">
              <a:buFont typeface="Verdana" pitchFamily="34" charset="0"/>
              <a:buNone/>
            </a:pPr>
            <a:r>
              <a:rPr lang="en-US" sz="1600" dirty="0" smtClean="0">
                <a:latin typeface="Courier New" pitchFamily="49" charset="0"/>
                <a:cs typeface="Courier New" pitchFamily="49" charset="0"/>
              </a:rPr>
              <a:t>};</a:t>
            </a:r>
          </a:p>
        </p:txBody>
      </p:sp>
      <p:grpSp>
        <p:nvGrpSpPr>
          <p:cNvPr id="17" name="Group 16"/>
          <p:cNvGrpSpPr/>
          <p:nvPr/>
        </p:nvGrpSpPr>
        <p:grpSpPr>
          <a:xfrm>
            <a:off x="5762625" y="2314428"/>
            <a:ext cx="2543175" cy="2314722"/>
            <a:chOff x="5848361" y="2228699"/>
            <a:chExt cx="2543175" cy="2314722"/>
          </a:xfrm>
        </p:grpSpPr>
        <p:sp>
          <p:nvSpPr>
            <p:cNvPr id="11" name="Oval 10"/>
            <p:cNvSpPr/>
            <p:nvPr/>
          </p:nvSpPr>
          <p:spPr bwMode="auto">
            <a:xfrm>
              <a:off x="5848361" y="308609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7" name="Oval 6"/>
            <p:cNvSpPr/>
            <p:nvPr/>
          </p:nvSpPr>
          <p:spPr bwMode="auto">
            <a:xfrm>
              <a:off x="6805612" y="2228699"/>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2" name="Oval 11"/>
            <p:cNvSpPr/>
            <p:nvPr/>
          </p:nvSpPr>
          <p:spPr bwMode="auto">
            <a:xfrm>
              <a:off x="7939110" y="2424112"/>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 name="Oval 12"/>
            <p:cNvSpPr/>
            <p:nvPr/>
          </p:nvSpPr>
          <p:spPr bwMode="auto">
            <a:xfrm>
              <a:off x="8315336" y="3414708"/>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4" name="Oval 13"/>
            <p:cNvSpPr/>
            <p:nvPr/>
          </p:nvSpPr>
          <p:spPr bwMode="auto">
            <a:xfrm>
              <a:off x="6872299" y="34099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5" name="Oval 14"/>
            <p:cNvSpPr/>
            <p:nvPr/>
          </p:nvSpPr>
          <p:spPr bwMode="auto">
            <a:xfrm>
              <a:off x="6510348" y="41338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6" name="Oval 15"/>
            <p:cNvSpPr/>
            <p:nvPr/>
          </p:nvSpPr>
          <p:spPr bwMode="auto">
            <a:xfrm>
              <a:off x="7858136" y="4467221"/>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sp>
        <p:nvSpPr>
          <p:cNvPr id="21" name="Oval 20"/>
          <p:cNvSpPr/>
          <p:nvPr/>
        </p:nvSpPr>
        <p:spPr bwMode="auto">
          <a:xfrm>
            <a:off x="7853374" y="2509841"/>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2" name="Oval 21"/>
          <p:cNvSpPr/>
          <p:nvPr/>
        </p:nvSpPr>
        <p:spPr bwMode="auto">
          <a:xfrm>
            <a:off x="8229600" y="3500437"/>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4" name="Oval 23"/>
          <p:cNvSpPr/>
          <p:nvPr/>
        </p:nvSpPr>
        <p:spPr bwMode="auto">
          <a:xfrm>
            <a:off x="6424612" y="4219575"/>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5" name="Oval 24"/>
          <p:cNvSpPr/>
          <p:nvPr/>
        </p:nvSpPr>
        <p:spPr bwMode="auto">
          <a:xfrm>
            <a:off x="7772400" y="4552950"/>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34" name="Straight Connector 33"/>
          <p:cNvCxnSpPr/>
          <p:nvPr/>
        </p:nvCxnSpPr>
        <p:spPr bwMode="auto">
          <a:xfrm flipH="1">
            <a:off x="6553200" y="3629832"/>
            <a:ext cx="288434" cy="561168"/>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cxnSp>
        <p:nvCxnSpPr>
          <p:cNvPr id="27" name="Straight Connector 26"/>
          <p:cNvCxnSpPr/>
          <p:nvPr/>
        </p:nvCxnSpPr>
        <p:spPr bwMode="auto">
          <a:xfrm>
            <a:off x="5957888" y="3176585"/>
            <a:ext cx="838200" cy="285753"/>
          </a:xfrm>
          <a:prstGeom prst="line">
            <a:avLst/>
          </a:prstGeom>
          <a:solidFill>
            <a:schemeClr val="accent1"/>
          </a:solidFill>
          <a:ln w="19050" cap="flat" cmpd="sng" algn="ctr">
            <a:solidFill>
              <a:srgbClr val="00B050"/>
            </a:solidFill>
            <a:prstDash val="solid"/>
            <a:round/>
            <a:headEnd type="none" w="med" len="med"/>
            <a:tailEnd type="triangle" w="med" len="lg"/>
          </a:ln>
          <a:effectLst/>
        </p:spPr>
      </p:cxnSp>
    </p:spTree>
    <p:extLst>
      <p:ext uri="{BB962C8B-B14F-4D97-AF65-F5344CB8AC3E}">
        <p14:creationId xmlns:p14="http://schemas.microsoft.com/office/powerpoint/2010/main" val="166365785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bwMode="auto">
          <a:xfrm>
            <a:off x="5791200" y="2352533"/>
            <a:ext cx="2483318" cy="2242686"/>
          </a:xfrm>
          <a:custGeom>
            <a:avLst/>
            <a:gdLst>
              <a:gd name="connsiteX0" fmla="*/ 0 w 2483318"/>
              <a:gd name="connsiteY0" fmla="*/ 856649 h 2242686"/>
              <a:gd name="connsiteX1" fmla="*/ 1029903 w 2483318"/>
              <a:gd name="connsiteY1" fmla="*/ 1174282 h 2242686"/>
              <a:gd name="connsiteX2" fmla="*/ 664143 w 2483318"/>
              <a:gd name="connsiteY2" fmla="*/ 1905802 h 2242686"/>
              <a:gd name="connsiteX3" fmla="*/ 2021305 w 2483318"/>
              <a:gd name="connsiteY3" fmla="*/ 2242686 h 2242686"/>
              <a:gd name="connsiteX4" fmla="*/ 2483318 w 2483318"/>
              <a:gd name="connsiteY4" fmla="*/ 1183907 h 2242686"/>
              <a:gd name="connsiteX5" fmla="*/ 2098307 w 2483318"/>
              <a:gd name="connsiteY5" fmla="*/ 182880 h 2242686"/>
              <a:gd name="connsiteX6" fmla="*/ 943276 w 2483318"/>
              <a:gd name="connsiteY6" fmla="*/ 0 h 2242686"/>
              <a:gd name="connsiteX7" fmla="*/ 0 w 2483318"/>
              <a:gd name="connsiteY7" fmla="*/ 856649 h 2242686"/>
              <a:gd name="connsiteX0" fmla="*/ 0 w 2483318"/>
              <a:gd name="connsiteY0" fmla="*/ 856649 h 2242686"/>
              <a:gd name="connsiteX1" fmla="*/ 1039428 w 2483318"/>
              <a:gd name="connsiteY1" fmla="*/ 1188569 h 2242686"/>
              <a:gd name="connsiteX2" fmla="*/ 664143 w 2483318"/>
              <a:gd name="connsiteY2" fmla="*/ 1905802 h 2242686"/>
              <a:gd name="connsiteX3" fmla="*/ 2021305 w 2483318"/>
              <a:gd name="connsiteY3" fmla="*/ 2242686 h 2242686"/>
              <a:gd name="connsiteX4" fmla="*/ 2483318 w 2483318"/>
              <a:gd name="connsiteY4" fmla="*/ 1183907 h 2242686"/>
              <a:gd name="connsiteX5" fmla="*/ 2098307 w 2483318"/>
              <a:gd name="connsiteY5" fmla="*/ 182880 h 2242686"/>
              <a:gd name="connsiteX6" fmla="*/ 943276 w 2483318"/>
              <a:gd name="connsiteY6" fmla="*/ 0 h 2242686"/>
              <a:gd name="connsiteX7" fmla="*/ 0 w 2483318"/>
              <a:gd name="connsiteY7" fmla="*/ 856649 h 224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83318" h="2242686">
                <a:moveTo>
                  <a:pt x="0" y="856649"/>
                </a:moveTo>
                <a:lnTo>
                  <a:pt x="1039428" y="1188569"/>
                </a:lnTo>
                <a:lnTo>
                  <a:pt x="664143" y="1905802"/>
                </a:lnTo>
                <a:lnTo>
                  <a:pt x="2021305" y="2242686"/>
                </a:lnTo>
                <a:lnTo>
                  <a:pt x="2483318" y="1183907"/>
                </a:lnTo>
                <a:lnTo>
                  <a:pt x="2098307" y="182880"/>
                </a:lnTo>
                <a:lnTo>
                  <a:pt x="943276" y="0"/>
                </a:lnTo>
                <a:lnTo>
                  <a:pt x="0" y="856649"/>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itle 1"/>
          <p:cNvSpPr>
            <a:spLocks noGrp="1"/>
          </p:cNvSpPr>
          <p:nvPr>
            <p:ph type="title"/>
          </p:nvPr>
        </p:nvSpPr>
        <p:spPr/>
        <p:txBody>
          <a:bodyPr/>
          <a:lstStyle/>
          <a:p>
            <a:r>
              <a:rPr lang="en-US" dirty="0" smtClean="0"/>
              <a:t>Simple Traversals</a:t>
            </a:r>
            <a:endParaRPr lang="en-US" dirty="0"/>
          </a:p>
        </p:txBody>
      </p:sp>
      <p:sp>
        <p:nvSpPr>
          <p:cNvPr id="3" name="Content Placeholder 2"/>
          <p:cNvSpPr>
            <a:spLocks noGrp="1"/>
          </p:cNvSpPr>
          <p:nvPr>
            <p:ph sz="quarter" idx="10"/>
          </p:nvPr>
        </p:nvSpPr>
        <p:spPr>
          <a:xfrm>
            <a:off x="457200" y="1196018"/>
            <a:ext cx="8077200" cy="685800"/>
          </a:xfrm>
        </p:spPr>
        <p:txBody>
          <a:bodyPr/>
          <a:lstStyle/>
          <a:p>
            <a:pPr indent="0">
              <a:buNone/>
            </a:pPr>
            <a:r>
              <a:rPr lang="en-US" dirty="0" smtClean="0"/>
              <a:t>Find vertex loop defined by a half edge</a:t>
            </a:r>
          </a:p>
        </p:txBody>
      </p:sp>
      <p:sp>
        <p:nvSpPr>
          <p:cNvPr id="5" name="Content Placeholder 2"/>
          <p:cNvSpPr txBox="1">
            <a:spLocks/>
          </p:cNvSpPr>
          <p:nvPr/>
        </p:nvSpPr>
        <p:spPr>
          <a:xfrm>
            <a:off x="304800" y="1962150"/>
            <a:ext cx="5562600" cy="3733800"/>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IndexList</a:t>
            </a:r>
            <a:r>
              <a:rPr lang="en-US" sz="1600" b="1" dirty="0" smtClean="0">
                <a:solidFill>
                  <a:srgbClr val="002060"/>
                </a:solidFill>
                <a:latin typeface="Courier New" pitchFamily="49" charset="0"/>
                <a:cs typeface="Courier New" pitchFamily="49" charset="0"/>
              </a:rPr>
              <a:t> </a:t>
            </a:r>
            <a:r>
              <a:rPr lang="en-US" sz="1600" b="1" dirty="0" err="1" smtClean="0">
                <a:solidFill>
                  <a:srgbClr val="002060"/>
                </a:solidFill>
                <a:latin typeface="Courier New" pitchFamily="49" charset="0"/>
                <a:cs typeface="Courier New" pitchFamily="49" charset="0"/>
              </a:rPr>
              <a:t>FindVertexLoop</a:t>
            </a:r>
            <a:r>
              <a:rPr lang="en-US" sz="1600" b="1" dirty="0" smtClean="0">
                <a:solidFill>
                  <a:srgbClr val="002060"/>
                </a:solidFill>
                <a:latin typeface="Courier New" pitchFamily="49" charset="0"/>
                <a:cs typeface="Courier New" pitchFamily="49" charset="0"/>
              </a:rPr>
              <a:t>(</a:t>
            </a:r>
            <a:r>
              <a:rPr lang="en-US" sz="1600" b="1" dirty="0" err="1" smtClean="0">
                <a:solidFill>
                  <a:srgbClr val="002060"/>
                </a:solidFill>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 *edge)</a:t>
            </a:r>
          </a:p>
          <a:p>
            <a:pPr indent="0">
              <a:buFont typeface="Verdana" pitchFamily="34" charset="0"/>
              <a:buNone/>
            </a:pPr>
            <a:r>
              <a:rPr lang="en-US" sz="1600" dirty="0" smtClean="0">
                <a:latin typeface="Courier New" pitchFamily="49" charset="0"/>
                <a:cs typeface="Courier New" pitchFamily="49" charset="0"/>
              </a:rPr>
              <a:t>{</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IndexList</a:t>
            </a:r>
            <a:r>
              <a:rPr lang="en-US" sz="1600" dirty="0" smtClean="0">
                <a:latin typeface="Courier New" pitchFamily="49" charset="0"/>
                <a:cs typeface="Courier New" pitchFamily="49" charset="0"/>
              </a:rPr>
              <a:t> loop;</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HalfEdge</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edge;</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do {</a:t>
            </a:r>
          </a:p>
          <a:p>
            <a:pPr indent="0">
              <a:buFont typeface="Verdana" pitchFamily="34" charset="0"/>
              <a:buNone/>
              <a:tabLst>
                <a:tab pos="231775" algn="l"/>
                <a:tab pos="461963"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loop.push_back</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edge.endPt</a:t>
            </a:r>
            <a:r>
              <a:rPr lang="en-US" sz="1600" dirty="0" smtClean="0">
                <a:latin typeface="Courier New" pitchFamily="49" charset="0"/>
                <a:cs typeface="Courier New" pitchFamily="49" charset="0"/>
              </a:rPr>
              <a:t>-&gt;index);</a:t>
            </a:r>
          </a:p>
          <a:p>
            <a:pPr indent="0">
              <a:buNone/>
              <a:tabLst>
                <a:tab pos="231775" algn="l"/>
                <a:tab pos="461963"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-&gt;next;</a:t>
            </a:r>
          </a:p>
          <a:p>
            <a:pPr indent="0">
              <a:buNone/>
              <a:tabLst>
                <a:tab pos="231775" algn="l"/>
                <a:tab pos="461963"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while (</a:t>
            </a:r>
            <a:r>
              <a:rPr lang="en-US" sz="1600" dirty="0" err="1">
                <a:latin typeface="Courier New" pitchFamily="49" charset="0"/>
                <a:cs typeface="Courier New" pitchFamily="49" charset="0"/>
              </a:rPr>
              <a:t>curEdge</a:t>
            </a:r>
            <a:r>
              <a:rPr lang="en-US" sz="1600" dirty="0" smtClean="0">
                <a:latin typeface="Courier New" pitchFamily="49" charset="0"/>
                <a:cs typeface="Courier New" pitchFamily="49" charset="0"/>
              </a:rPr>
              <a:t> != edge);</a:t>
            </a:r>
          </a:p>
          <a:p>
            <a:pPr indent="0">
              <a:buFont typeface="Verdana" pitchFamily="34" charset="0"/>
              <a:buNone/>
              <a:tabLst>
                <a:tab pos="231775" algn="l"/>
                <a:tab pos="461963" algn="l"/>
              </a:tabLst>
            </a:pPr>
            <a:r>
              <a:rPr lang="en-US" sz="1600" dirty="0" smtClean="0">
                <a:latin typeface="Courier New" pitchFamily="49" charset="0"/>
                <a:cs typeface="Courier New" pitchFamily="49" charset="0"/>
              </a:rPr>
              <a:t>	return loop;</a:t>
            </a:r>
          </a:p>
          <a:p>
            <a:pPr indent="0">
              <a:buFont typeface="Verdana" pitchFamily="34" charset="0"/>
              <a:buNone/>
            </a:pPr>
            <a:r>
              <a:rPr lang="en-US" sz="1600" dirty="0" smtClean="0">
                <a:latin typeface="Courier New" pitchFamily="49" charset="0"/>
                <a:cs typeface="Courier New" pitchFamily="49" charset="0"/>
              </a:rPr>
              <a:t>};</a:t>
            </a:r>
          </a:p>
        </p:txBody>
      </p:sp>
      <p:grpSp>
        <p:nvGrpSpPr>
          <p:cNvPr id="17" name="Group 16"/>
          <p:cNvGrpSpPr/>
          <p:nvPr/>
        </p:nvGrpSpPr>
        <p:grpSpPr>
          <a:xfrm>
            <a:off x="5762625" y="2314428"/>
            <a:ext cx="2543175" cy="2314722"/>
            <a:chOff x="5848361" y="2228699"/>
            <a:chExt cx="2543175" cy="2314722"/>
          </a:xfrm>
        </p:grpSpPr>
        <p:sp>
          <p:nvSpPr>
            <p:cNvPr id="11" name="Oval 10"/>
            <p:cNvSpPr/>
            <p:nvPr/>
          </p:nvSpPr>
          <p:spPr bwMode="auto">
            <a:xfrm>
              <a:off x="5848361" y="308609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7" name="Oval 6"/>
            <p:cNvSpPr/>
            <p:nvPr/>
          </p:nvSpPr>
          <p:spPr bwMode="auto">
            <a:xfrm>
              <a:off x="6805612" y="2228699"/>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2" name="Oval 11"/>
            <p:cNvSpPr/>
            <p:nvPr/>
          </p:nvSpPr>
          <p:spPr bwMode="auto">
            <a:xfrm>
              <a:off x="7939110" y="2424112"/>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 name="Oval 12"/>
            <p:cNvSpPr/>
            <p:nvPr/>
          </p:nvSpPr>
          <p:spPr bwMode="auto">
            <a:xfrm>
              <a:off x="8315336" y="3414708"/>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4" name="Oval 13"/>
            <p:cNvSpPr/>
            <p:nvPr/>
          </p:nvSpPr>
          <p:spPr bwMode="auto">
            <a:xfrm>
              <a:off x="6872299" y="34099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5" name="Oval 14"/>
            <p:cNvSpPr/>
            <p:nvPr/>
          </p:nvSpPr>
          <p:spPr bwMode="auto">
            <a:xfrm>
              <a:off x="6510348" y="41338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6" name="Oval 15"/>
            <p:cNvSpPr/>
            <p:nvPr/>
          </p:nvSpPr>
          <p:spPr bwMode="auto">
            <a:xfrm>
              <a:off x="7858136" y="4467221"/>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sp>
        <p:nvSpPr>
          <p:cNvPr id="21" name="Oval 20"/>
          <p:cNvSpPr/>
          <p:nvPr/>
        </p:nvSpPr>
        <p:spPr bwMode="auto">
          <a:xfrm>
            <a:off x="7853374" y="2509841"/>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2" name="Oval 21"/>
          <p:cNvSpPr/>
          <p:nvPr/>
        </p:nvSpPr>
        <p:spPr bwMode="auto">
          <a:xfrm>
            <a:off x="8229600" y="3500437"/>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5" name="Oval 24"/>
          <p:cNvSpPr/>
          <p:nvPr/>
        </p:nvSpPr>
        <p:spPr bwMode="auto">
          <a:xfrm>
            <a:off x="7772400" y="4552950"/>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23" name="Straight Connector 22"/>
          <p:cNvCxnSpPr/>
          <p:nvPr/>
        </p:nvCxnSpPr>
        <p:spPr bwMode="auto">
          <a:xfrm flipH="1">
            <a:off x="6553201" y="3648075"/>
            <a:ext cx="280987" cy="547688"/>
          </a:xfrm>
          <a:prstGeom prst="line">
            <a:avLst/>
          </a:prstGeom>
          <a:solidFill>
            <a:schemeClr val="accent1"/>
          </a:solidFill>
          <a:ln w="19050" cap="flat" cmpd="sng" algn="ctr">
            <a:solidFill>
              <a:srgbClr val="00B050"/>
            </a:solidFill>
            <a:prstDash val="solid"/>
            <a:round/>
            <a:headEnd type="none" w="med" len="med"/>
            <a:tailEnd type="triangle" w="med" len="lg"/>
          </a:ln>
          <a:effectLst/>
        </p:spPr>
      </p:cxnSp>
      <p:cxnSp>
        <p:nvCxnSpPr>
          <p:cNvPr id="34" name="Straight Connector 33"/>
          <p:cNvCxnSpPr/>
          <p:nvPr/>
        </p:nvCxnSpPr>
        <p:spPr bwMode="auto">
          <a:xfrm>
            <a:off x="6667500" y="4248150"/>
            <a:ext cx="990600" cy="257174"/>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spTree>
    <p:extLst>
      <p:ext uri="{BB962C8B-B14F-4D97-AF65-F5344CB8AC3E}">
        <p14:creationId xmlns:p14="http://schemas.microsoft.com/office/powerpoint/2010/main" val="9361039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bwMode="auto">
          <a:xfrm>
            <a:off x="5791200" y="2352533"/>
            <a:ext cx="2483318" cy="2242686"/>
          </a:xfrm>
          <a:custGeom>
            <a:avLst/>
            <a:gdLst>
              <a:gd name="connsiteX0" fmla="*/ 0 w 2483318"/>
              <a:gd name="connsiteY0" fmla="*/ 856649 h 2242686"/>
              <a:gd name="connsiteX1" fmla="*/ 1029903 w 2483318"/>
              <a:gd name="connsiteY1" fmla="*/ 1174282 h 2242686"/>
              <a:gd name="connsiteX2" fmla="*/ 664143 w 2483318"/>
              <a:gd name="connsiteY2" fmla="*/ 1905802 h 2242686"/>
              <a:gd name="connsiteX3" fmla="*/ 2021305 w 2483318"/>
              <a:gd name="connsiteY3" fmla="*/ 2242686 h 2242686"/>
              <a:gd name="connsiteX4" fmla="*/ 2483318 w 2483318"/>
              <a:gd name="connsiteY4" fmla="*/ 1183907 h 2242686"/>
              <a:gd name="connsiteX5" fmla="*/ 2098307 w 2483318"/>
              <a:gd name="connsiteY5" fmla="*/ 182880 h 2242686"/>
              <a:gd name="connsiteX6" fmla="*/ 943276 w 2483318"/>
              <a:gd name="connsiteY6" fmla="*/ 0 h 2242686"/>
              <a:gd name="connsiteX7" fmla="*/ 0 w 2483318"/>
              <a:gd name="connsiteY7" fmla="*/ 856649 h 2242686"/>
              <a:gd name="connsiteX0" fmla="*/ 0 w 2483318"/>
              <a:gd name="connsiteY0" fmla="*/ 856649 h 2242686"/>
              <a:gd name="connsiteX1" fmla="*/ 1039428 w 2483318"/>
              <a:gd name="connsiteY1" fmla="*/ 1188569 h 2242686"/>
              <a:gd name="connsiteX2" fmla="*/ 664143 w 2483318"/>
              <a:gd name="connsiteY2" fmla="*/ 1905802 h 2242686"/>
              <a:gd name="connsiteX3" fmla="*/ 2021305 w 2483318"/>
              <a:gd name="connsiteY3" fmla="*/ 2242686 h 2242686"/>
              <a:gd name="connsiteX4" fmla="*/ 2483318 w 2483318"/>
              <a:gd name="connsiteY4" fmla="*/ 1183907 h 2242686"/>
              <a:gd name="connsiteX5" fmla="*/ 2098307 w 2483318"/>
              <a:gd name="connsiteY5" fmla="*/ 182880 h 2242686"/>
              <a:gd name="connsiteX6" fmla="*/ 943276 w 2483318"/>
              <a:gd name="connsiteY6" fmla="*/ 0 h 2242686"/>
              <a:gd name="connsiteX7" fmla="*/ 0 w 2483318"/>
              <a:gd name="connsiteY7" fmla="*/ 856649 h 224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83318" h="2242686">
                <a:moveTo>
                  <a:pt x="0" y="856649"/>
                </a:moveTo>
                <a:lnTo>
                  <a:pt x="1039428" y="1188569"/>
                </a:lnTo>
                <a:lnTo>
                  <a:pt x="664143" y="1905802"/>
                </a:lnTo>
                <a:lnTo>
                  <a:pt x="2021305" y="2242686"/>
                </a:lnTo>
                <a:lnTo>
                  <a:pt x="2483318" y="1183907"/>
                </a:lnTo>
                <a:lnTo>
                  <a:pt x="2098307" y="182880"/>
                </a:lnTo>
                <a:lnTo>
                  <a:pt x="943276" y="0"/>
                </a:lnTo>
                <a:lnTo>
                  <a:pt x="0" y="856649"/>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itle 1"/>
          <p:cNvSpPr>
            <a:spLocks noGrp="1"/>
          </p:cNvSpPr>
          <p:nvPr>
            <p:ph type="title"/>
          </p:nvPr>
        </p:nvSpPr>
        <p:spPr/>
        <p:txBody>
          <a:bodyPr/>
          <a:lstStyle/>
          <a:p>
            <a:r>
              <a:rPr lang="en-US" dirty="0" smtClean="0"/>
              <a:t>Simple Traversals</a:t>
            </a:r>
            <a:endParaRPr lang="en-US" dirty="0"/>
          </a:p>
        </p:txBody>
      </p:sp>
      <p:sp>
        <p:nvSpPr>
          <p:cNvPr id="3" name="Content Placeholder 2"/>
          <p:cNvSpPr>
            <a:spLocks noGrp="1"/>
          </p:cNvSpPr>
          <p:nvPr>
            <p:ph sz="quarter" idx="10"/>
          </p:nvPr>
        </p:nvSpPr>
        <p:spPr>
          <a:xfrm>
            <a:off x="457200" y="1196018"/>
            <a:ext cx="8077200" cy="685800"/>
          </a:xfrm>
        </p:spPr>
        <p:txBody>
          <a:bodyPr/>
          <a:lstStyle/>
          <a:p>
            <a:pPr indent="0">
              <a:buNone/>
            </a:pPr>
            <a:r>
              <a:rPr lang="en-US" dirty="0" smtClean="0"/>
              <a:t>Find vertex loop defined by a half edge</a:t>
            </a:r>
          </a:p>
        </p:txBody>
      </p:sp>
      <p:sp>
        <p:nvSpPr>
          <p:cNvPr id="5" name="Content Placeholder 2"/>
          <p:cNvSpPr txBox="1">
            <a:spLocks/>
          </p:cNvSpPr>
          <p:nvPr/>
        </p:nvSpPr>
        <p:spPr>
          <a:xfrm>
            <a:off x="304800" y="1962150"/>
            <a:ext cx="5562600" cy="3733800"/>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IndexList</a:t>
            </a:r>
            <a:r>
              <a:rPr lang="en-US" sz="1600" b="1" dirty="0" smtClean="0">
                <a:solidFill>
                  <a:srgbClr val="002060"/>
                </a:solidFill>
                <a:latin typeface="Courier New" pitchFamily="49" charset="0"/>
                <a:cs typeface="Courier New" pitchFamily="49" charset="0"/>
              </a:rPr>
              <a:t> </a:t>
            </a:r>
            <a:r>
              <a:rPr lang="en-US" sz="1600" b="1" dirty="0" err="1" smtClean="0">
                <a:solidFill>
                  <a:srgbClr val="002060"/>
                </a:solidFill>
                <a:latin typeface="Courier New" pitchFamily="49" charset="0"/>
                <a:cs typeface="Courier New" pitchFamily="49" charset="0"/>
              </a:rPr>
              <a:t>FindVertexLoop</a:t>
            </a:r>
            <a:r>
              <a:rPr lang="en-US" sz="1600" b="1" dirty="0" smtClean="0">
                <a:solidFill>
                  <a:srgbClr val="002060"/>
                </a:solidFill>
                <a:latin typeface="Courier New" pitchFamily="49" charset="0"/>
                <a:cs typeface="Courier New" pitchFamily="49" charset="0"/>
              </a:rPr>
              <a:t>(</a:t>
            </a:r>
            <a:r>
              <a:rPr lang="en-US" sz="1600" b="1" dirty="0" err="1" smtClean="0">
                <a:solidFill>
                  <a:srgbClr val="002060"/>
                </a:solidFill>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 *edge)</a:t>
            </a:r>
          </a:p>
          <a:p>
            <a:pPr indent="0">
              <a:buFont typeface="Verdana" pitchFamily="34" charset="0"/>
              <a:buNone/>
            </a:pPr>
            <a:r>
              <a:rPr lang="en-US" sz="1600" dirty="0" smtClean="0">
                <a:latin typeface="Courier New" pitchFamily="49" charset="0"/>
                <a:cs typeface="Courier New" pitchFamily="49" charset="0"/>
              </a:rPr>
              <a:t>{</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IndexList</a:t>
            </a:r>
            <a:r>
              <a:rPr lang="en-US" sz="1600" dirty="0" smtClean="0">
                <a:latin typeface="Courier New" pitchFamily="49" charset="0"/>
                <a:cs typeface="Courier New" pitchFamily="49" charset="0"/>
              </a:rPr>
              <a:t> loop;</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HalfEdge</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edge;</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do {</a:t>
            </a:r>
          </a:p>
          <a:p>
            <a:pPr indent="0">
              <a:buFont typeface="Verdana" pitchFamily="34" charset="0"/>
              <a:buNone/>
              <a:tabLst>
                <a:tab pos="231775" algn="l"/>
                <a:tab pos="461963"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loop.push_back</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edge.endPt</a:t>
            </a:r>
            <a:r>
              <a:rPr lang="en-US" sz="1600" dirty="0" smtClean="0">
                <a:latin typeface="Courier New" pitchFamily="49" charset="0"/>
                <a:cs typeface="Courier New" pitchFamily="49" charset="0"/>
              </a:rPr>
              <a:t>-&gt;index);</a:t>
            </a:r>
          </a:p>
          <a:p>
            <a:pPr indent="0">
              <a:buNone/>
              <a:tabLst>
                <a:tab pos="231775" algn="l"/>
                <a:tab pos="461963"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-&gt;next;</a:t>
            </a:r>
          </a:p>
          <a:p>
            <a:pPr indent="0">
              <a:buNone/>
              <a:tabLst>
                <a:tab pos="231775" algn="l"/>
                <a:tab pos="461963"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while (</a:t>
            </a:r>
            <a:r>
              <a:rPr lang="en-US" sz="1600" dirty="0" err="1">
                <a:latin typeface="Courier New" pitchFamily="49" charset="0"/>
                <a:cs typeface="Courier New" pitchFamily="49" charset="0"/>
              </a:rPr>
              <a:t>curEdge</a:t>
            </a:r>
            <a:r>
              <a:rPr lang="en-US" sz="1600" dirty="0" smtClean="0">
                <a:latin typeface="Courier New" pitchFamily="49" charset="0"/>
                <a:cs typeface="Courier New" pitchFamily="49" charset="0"/>
              </a:rPr>
              <a:t> != edge);</a:t>
            </a:r>
          </a:p>
          <a:p>
            <a:pPr indent="0">
              <a:buFont typeface="Verdana" pitchFamily="34" charset="0"/>
              <a:buNone/>
              <a:tabLst>
                <a:tab pos="231775" algn="l"/>
                <a:tab pos="461963" algn="l"/>
              </a:tabLst>
            </a:pPr>
            <a:r>
              <a:rPr lang="en-US" sz="1600" dirty="0" smtClean="0">
                <a:latin typeface="Courier New" pitchFamily="49" charset="0"/>
                <a:cs typeface="Courier New" pitchFamily="49" charset="0"/>
              </a:rPr>
              <a:t>	return loop;</a:t>
            </a:r>
          </a:p>
          <a:p>
            <a:pPr indent="0">
              <a:buFont typeface="Verdana" pitchFamily="34" charset="0"/>
              <a:buNone/>
            </a:pPr>
            <a:r>
              <a:rPr lang="en-US" sz="1600" dirty="0" smtClean="0">
                <a:latin typeface="Courier New" pitchFamily="49" charset="0"/>
                <a:cs typeface="Courier New" pitchFamily="49" charset="0"/>
              </a:rPr>
              <a:t>};</a:t>
            </a:r>
          </a:p>
        </p:txBody>
      </p:sp>
      <p:grpSp>
        <p:nvGrpSpPr>
          <p:cNvPr id="17" name="Group 16"/>
          <p:cNvGrpSpPr/>
          <p:nvPr/>
        </p:nvGrpSpPr>
        <p:grpSpPr>
          <a:xfrm>
            <a:off x="5762625" y="2314428"/>
            <a:ext cx="2543175" cy="2314722"/>
            <a:chOff x="5848361" y="2228699"/>
            <a:chExt cx="2543175" cy="2314722"/>
          </a:xfrm>
        </p:grpSpPr>
        <p:sp>
          <p:nvSpPr>
            <p:cNvPr id="11" name="Oval 10"/>
            <p:cNvSpPr/>
            <p:nvPr/>
          </p:nvSpPr>
          <p:spPr bwMode="auto">
            <a:xfrm>
              <a:off x="5848361" y="308609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7" name="Oval 6"/>
            <p:cNvSpPr/>
            <p:nvPr/>
          </p:nvSpPr>
          <p:spPr bwMode="auto">
            <a:xfrm>
              <a:off x="6805612" y="2228699"/>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2" name="Oval 11"/>
            <p:cNvSpPr/>
            <p:nvPr/>
          </p:nvSpPr>
          <p:spPr bwMode="auto">
            <a:xfrm>
              <a:off x="7939110" y="2424112"/>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 name="Oval 12"/>
            <p:cNvSpPr/>
            <p:nvPr/>
          </p:nvSpPr>
          <p:spPr bwMode="auto">
            <a:xfrm>
              <a:off x="8315336" y="3414708"/>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4" name="Oval 13"/>
            <p:cNvSpPr/>
            <p:nvPr/>
          </p:nvSpPr>
          <p:spPr bwMode="auto">
            <a:xfrm>
              <a:off x="6872299" y="34099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5" name="Oval 14"/>
            <p:cNvSpPr/>
            <p:nvPr/>
          </p:nvSpPr>
          <p:spPr bwMode="auto">
            <a:xfrm>
              <a:off x="6510348" y="41338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6" name="Oval 15"/>
            <p:cNvSpPr/>
            <p:nvPr/>
          </p:nvSpPr>
          <p:spPr bwMode="auto">
            <a:xfrm>
              <a:off x="7858136" y="4467221"/>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sp>
        <p:nvSpPr>
          <p:cNvPr id="21" name="Oval 20"/>
          <p:cNvSpPr/>
          <p:nvPr/>
        </p:nvSpPr>
        <p:spPr bwMode="auto">
          <a:xfrm>
            <a:off x="7853374" y="2509841"/>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2" name="Oval 21"/>
          <p:cNvSpPr/>
          <p:nvPr/>
        </p:nvSpPr>
        <p:spPr bwMode="auto">
          <a:xfrm>
            <a:off x="8229600" y="3500437"/>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26" name="Straight Connector 25"/>
          <p:cNvCxnSpPr/>
          <p:nvPr/>
        </p:nvCxnSpPr>
        <p:spPr bwMode="auto">
          <a:xfrm>
            <a:off x="6672263" y="4262438"/>
            <a:ext cx="990600" cy="247650"/>
          </a:xfrm>
          <a:prstGeom prst="line">
            <a:avLst/>
          </a:prstGeom>
          <a:solidFill>
            <a:schemeClr val="accent1"/>
          </a:solidFill>
          <a:ln w="19050" cap="flat" cmpd="sng" algn="ctr">
            <a:solidFill>
              <a:srgbClr val="00B050"/>
            </a:solidFill>
            <a:prstDash val="solid"/>
            <a:round/>
            <a:headEnd type="none" w="med" len="med"/>
            <a:tailEnd type="triangle" w="med" len="lg"/>
          </a:ln>
          <a:effectLst/>
        </p:spPr>
      </p:cxnSp>
      <p:cxnSp>
        <p:nvCxnSpPr>
          <p:cNvPr id="34" name="Straight Connector 33"/>
          <p:cNvCxnSpPr/>
          <p:nvPr/>
        </p:nvCxnSpPr>
        <p:spPr bwMode="auto">
          <a:xfrm flipV="1">
            <a:off x="7820022" y="3619500"/>
            <a:ext cx="357188" cy="823913"/>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spTree>
    <p:extLst>
      <p:ext uri="{BB962C8B-B14F-4D97-AF65-F5344CB8AC3E}">
        <p14:creationId xmlns:p14="http://schemas.microsoft.com/office/powerpoint/2010/main" val="38172852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bwMode="auto">
          <a:xfrm>
            <a:off x="5791200" y="2352533"/>
            <a:ext cx="2483318" cy="2242686"/>
          </a:xfrm>
          <a:custGeom>
            <a:avLst/>
            <a:gdLst>
              <a:gd name="connsiteX0" fmla="*/ 0 w 2483318"/>
              <a:gd name="connsiteY0" fmla="*/ 856649 h 2242686"/>
              <a:gd name="connsiteX1" fmla="*/ 1029903 w 2483318"/>
              <a:gd name="connsiteY1" fmla="*/ 1174282 h 2242686"/>
              <a:gd name="connsiteX2" fmla="*/ 664143 w 2483318"/>
              <a:gd name="connsiteY2" fmla="*/ 1905802 h 2242686"/>
              <a:gd name="connsiteX3" fmla="*/ 2021305 w 2483318"/>
              <a:gd name="connsiteY3" fmla="*/ 2242686 h 2242686"/>
              <a:gd name="connsiteX4" fmla="*/ 2483318 w 2483318"/>
              <a:gd name="connsiteY4" fmla="*/ 1183907 h 2242686"/>
              <a:gd name="connsiteX5" fmla="*/ 2098307 w 2483318"/>
              <a:gd name="connsiteY5" fmla="*/ 182880 h 2242686"/>
              <a:gd name="connsiteX6" fmla="*/ 943276 w 2483318"/>
              <a:gd name="connsiteY6" fmla="*/ 0 h 2242686"/>
              <a:gd name="connsiteX7" fmla="*/ 0 w 2483318"/>
              <a:gd name="connsiteY7" fmla="*/ 856649 h 2242686"/>
              <a:gd name="connsiteX0" fmla="*/ 0 w 2483318"/>
              <a:gd name="connsiteY0" fmla="*/ 856649 h 2242686"/>
              <a:gd name="connsiteX1" fmla="*/ 1039428 w 2483318"/>
              <a:gd name="connsiteY1" fmla="*/ 1188569 h 2242686"/>
              <a:gd name="connsiteX2" fmla="*/ 664143 w 2483318"/>
              <a:gd name="connsiteY2" fmla="*/ 1905802 h 2242686"/>
              <a:gd name="connsiteX3" fmla="*/ 2021305 w 2483318"/>
              <a:gd name="connsiteY3" fmla="*/ 2242686 h 2242686"/>
              <a:gd name="connsiteX4" fmla="*/ 2483318 w 2483318"/>
              <a:gd name="connsiteY4" fmla="*/ 1183907 h 2242686"/>
              <a:gd name="connsiteX5" fmla="*/ 2098307 w 2483318"/>
              <a:gd name="connsiteY5" fmla="*/ 182880 h 2242686"/>
              <a:gd name="connsiteX6" fmla="*/ 943276 w 2483318"/>
              <a:gd name="connsiteY6" fmla="*/ 0 h 2242686"/>
              <a:gd name="connsiteX7" fmla="*/ 0 w 2483318"/>
              <a:gd name="connsiteY7" fmla="*/ 856649 h 224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83318" h="2242686">
                <a:moveTo>
                  <a:pt x="0" y="856649"/>
                </a:moveTo>
                <a:lnTo>
                  <a:pt x="1039428" y="1188569"/>
                </a:lnTo>
                <a:lnTo>
                  <a:pt x="664143" y="1905802"/>
                </a:lnTo>
                <a:lnTo>
                  <a:pt x="2021305" y="2242686"/>
                </a:lnTo>
                <a:lnTo>
                  <a:pt x="2483318" y="1183907"/>
                </a:lnTo>
                <a:lnTo>
                  <a:pt x="2098307" y="182880"/>
                </a:lnTo>
                <a:lnTo>
                  <a:pt x="943276" y="0"/>
                </a:lnTo>
                <a:lnTo>
                  <a:pt x="0" y="856649"/>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itle 1"/>
          <p:cNvSpPr>
            <a:spLocks noGrp="1"/>
          </p:cNvSpPr>
          <p:nvPr>
            <p:ph type="title"/>
          </p:nvPr>
        </p:nvSpPr>
        <p:spPr/>
        <p:txBody>
          <a:bodyPr/>
          <a:lstStyle/>
          <a:p>
            <a:r>
              <a:rPr lang="en-US" dirty="0" smtClean="0"/>
              <a:t>Simple Traversals</a:t>
            </a:r>
            <a:endParaRPr lang="en-US" dirty="0"/>
          </a:p>
        </p:txBody>
      </p:sp>
      <p:sp>
        <p:nvSpPr>
          <p:cNvPr id="3" name="Content Placeholder 2"/>
          <p:cNvSpPr>
            <a:spLocks noGrp="1"/>
          </p:cNvSpPr>
          <p:nvPr>
            <p:ph sz="quarter" idx="10"/>
          </p:nvPr>
        </p:nvSpPr>
        <p:spPr>
          <a:xfrm>
            <a:off x="457200" y="1196018"/>
            <a:ext cx="8077200" cy="685800"/>
          </a:xfrm>
        </p:spPr>
        <p:txBody>
          <a:bodyPr/>
          <a:lstStyle/>
          <a:p>
            <a:pPr indent="0">
              <a:buNone/>
            </a:pPr>
            <a:r>
              <a:rPr lang="en-US" dirty="0" smtClean="0"/>
              <a:t>Find vertex loop defined by a half edge</a:t>
            </a:r>
          </a:p>
        </p:txBody>
      </p:sp>
      <p:sp>
        <p:nvSpPr>
          <p:cNvPr id="5" name="Content Placeholder 2"/>
          <p:cNvSpPr txBox="1">
            <a:spLocks/>
          </p:cNvSpPr>
          <p:nvPr/>
        </p:nvSpPr>
        <p:spPr>
          <a:xfrm>
            <a:off x="304800" y="1962150"/>
            <a:ext cx="5562600" cy="3733800"/>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IndexList</a:t>
            </a:r>
            <a:r>
              <a:rPr lang="en-US" sz="1600" b="1" dirty="0" smtClean="0">
                <a:solidFill>
                  <a:srgbClr val="002060"/>
                </a:solidFill>
                <a:latin typeface="Courier New" pitchFamily="49" charset="0"/>
                <a:cs typeface="Courier New" pitchFamily="49" charset="0"/>
              </a:rPr>
              <a:t> </a:t>
            </a:r>
            <a:r>
              <a:rPr lang="en-US" sz="1600" b="1" dirty="0" err="1" smtClean="0">
                <a:solidFill>
                  <a:srgbClr val="002060"/>
                </a:solidFill>
                <a:latin typeface="Courier New" pitchFamily="49" charset="0"/>
                <a:cs typeface="Courier New" pitchFamily="49" charset="0"/>
              </a:rPr>
              <a:t>FindVertexLoop</a:t>
            </a:r>
            <a:r>
              <a:rPr lang="en-US" sz="1600" b="1" dirty="0" smtClean="0">
                <a:solidFill>
                  <a:srgbClr val="002060"/>
                </a:solidFill>
                <a:latin typeface="Courier New" pitchFamily="49" charset="0"/>
                <a:cs typeface="Courier New" pitchFamily="49" charset="0"/>
              </a:rPr>
              <a:t>(</a:t>
            </a:r>
            <a:r>
              <a:rPr lang="en-US" sz="1600" b="1" dirty="0" err="1" smtClean="0">
                <a:solidFill>
                  <a:srgbClr val="002060"/>
                </a:solidFill>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 *edge)</a:t>
            </a:r>
          </a:p>
          <a:p>
            <a:pPr indent="0">
              <a:buFont typeface="Verdana" pitchFamily="34" charset="0"/>
              <a:buNone/>
            </a:pPr>
            <a:r>
              <a:rPr lang="en-US" sz="1600" dirty="0" smtClean="0">
                <a:latin typeface="Courier New" pitchFamily="49" charset="0"/>
                <a:cs typeface="Courier New" pitchFamily="49" charset="0"/>
              </a:rPr>
              <a:t>{</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IndexList</a:t>
            </a:r>
            <a:r>
              <a:rPr lang="en-US" sz="1600" dirty="0" smtClean="0">
                <a:latin typeface="Courier New" pitchFamily="49" charset="0"/>
                <a:cs typeface="Courier New" pitchFamily="49" charset="0"/>
              </a:rPr>
              <a:t> loop;</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HalfEdge</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edge;</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do {</a:t>
            </a:r>
          </a:p>
          <a:p>
            <a:pPr indent="0">
              <a:buFont typeface="Verdana" pitchFamily="34" charset="0"/>
              <a:buNone/>
              <a:tabLst>
                <a:tab pos="231775" algn="l"/>
                <a:tab pos="461963"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loop.push_back</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edge.endPt</a:t>
            </a:r>
            <a:r>
              <a:rPr lang="en-US" sz="1600" dirty="0" smtClean="0">
                <a:latin typeface="Courier New" pitchFamily="49" charset="0"/>
                <a:cs typeface="Courier New" pitchFamily="49" charset="0"/>
              </a:rPr>
              <a:t>-&gt;index);</a:t>
            </a:r>
          </a:p>
          <a:p>
            <a:pPr indent="0">
              <a:buNone/>
              <a:tabLst>
                <a:tab pos="231775" algn="l"/>
                <a:tab pos="461963"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-&gt;next;</a:t>
            </a:r>
          </a:p>
          <a:p>
            <a:pPr indent="0">
              <a:buNone/>
              <a:tabLst>
                <a:tab pos="231775" algn="l"/>
                <a:tab pos="461963"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while (</a:t>
            </a:r>
            <a:r>
              <a:rPr lang="en-US" sz="1600" dirty="0" err="1">
                <a:latin typeface="Courier New" pitchFamily="49" charset="0"/>
                <a:cs typeface="Courier New" pitchFamily="49" charset="0"/>
              </a:rPr>
              <a:t>curEdge</a:t>
            </a:r>
            <a:r>
              <a:rPr lang="en-US" sz="1600" dirty="0" smtClean="0">
                <a:latin typeface="Courier New" pitchFamily="49" charset="0"/>
                <a:cs typeface="Courier New" pitchFamily="49" charset="0"/>
              </a:rPr>
              <a:t> != edge);</a:t>
            </a:r>
          </a:p>
          <a:p>
            <a:pPr indent="0">
              <a:buFont typeface="Verdana" pitchFamily="34" charset="0"/>
              <a:buNone/>
              <a:tabLst>
                <a:tab pos="231775" algn="l"/>
                <a:tab pos="461963" algn="l"/>
              </a:tabLst>
            </a:pPr>
            <a:r>
              <a:rPr lang="en-US" sz="1600" dirty="0" smtClean="0">
                <a:latin typeface="Courier New" pitchFamily="49" charset="0"/>
                <a:cs typeface="Courier New" pitchFamily="49" charset="0"/>
              </a:rPr>
              <a:t>	return loop;</a:t>
            </a:r>
          </a:p>
          <a:p>
            <a:pPr indent="0">
              <a:buFont typeface="Verdana" pitchFamily="34" charset="0"/>
              <a:buNone/>
            </a:pPr>
            <a:r>
              <a:rPr lang="en-US" sz="1600" dirty="0" smtClean="0">
                <a:latin typeface="Courier New" pitchFamily="49" charset="0"/>
                <a:cs typeface="Courier New" pitchFamily="49" charset="0"/>
              </a:rPr>
              <a:t>};</a:t>
            </a:r>
          </a:p>
        </p:txBody>
      </p:sp>
      <p:grpSp>
        <p:nvGrpSpPr>
          <p:cNvPr id="17" name="Group 16"/>
          <p:cNvGrpSpPr/>
          <p:nvPr/>
        </p:nvGrpSpPr>
        <p:grpSpPr>
          <a:xfrm>
            <a:off x="5762625" y="2314428"/>
            <a:ext cx="2543175" cy="2314722"/>
            <a:chOff x="5848361" y="2228699"/>
            <a:chExt cx="2543175" cy="2314722"/>
          </a:xfrm>
        </p:grpSpPr>
        <p:sp>
          <p:nvSpPr>
            <p:cNvPr id="11" name="Oval 10"/>
            <p:cNvSpPr/>
            <p:nvPr/>
          </p:nvSpPr>
          <p:spPr bwMode="auto">
            <a:xfrm>
              <a:off x="5848361" y="308609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7" name="Oval 6"/>
            <p:cNvSpPr/>
            <p:nvPr/>
          </p:nvSpPr>
          <p:spPr bwMode="auto">
            <a:xfrm>
              <a:off x="6805612" y="2228699"/>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2" name="Oval 11"/>
            <p:cNvSpPr/>
            <p:nvPr/>
          </p:nvSpPr>
          <p:spPr bwMode="auto">
            <a:xfrm>
              <a:off x="7939110" y="2424112"/>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 name="Oval 12"/>
            <p:cNvSpPr/>
            <p:nvPr/>
          </p:nvSpPr>
          <p:spPr bwMode="auto">
            <a:xfrm>
              <a:off x="8315336" y="3414708"/>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4" name="Oval 13"/>
            <p:cNvSpPr/>
            <p:nvPr/>
          </p:nvSpPr>
          <p:spPr bwMode="auto">
            <a:xfrm>
              <a:off x="6872299" y="34099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5" name="Oval 14"/>
            <p:cNvSpPr/>
            <p:nvPr/>
          </p:nvSpPr>
          <p:spPr bwMode="auto">
            <a:xfrm>
              <a:off x="6510348" y="41338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6" name="Oval 15"/>
            <p:cNvSpPr/>
            <p:nvPr/>
          </p:nvSpPr>
          <p:spPr bwMode="auto">
            <a:xfrm>
              <a:off x="7858136" y="4467221"/>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sp>
        <p:nvSpPr>
          <p:cNvPr id="21" name="Oval 20"/>
          <p:cNvSpPr/>
          <p:nvPr/>
        </p:nvSpPr>
        <p:spPr bwMode="auto">
          <a:xfrm>
            <a:off x="7853374" y="2509841"/>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26" name="Straight Connector 25"/>
          <p:cNvCxnSpPr/>
          <p:nvPr/>
        </p:nvCxnSpPr>
        <p:spPr bwMode="auto">
          <a:xfrm flipV="1">
            <a:off x="7824787" y="3624263"/>
            <a:ext cx="352425" cy="809624"/>
          </a:xfrm>
          <a:prstGeom prst="line">
            <a:avLst/>
          </a:prstGeom>
          <a:solidFill>
            <a:schemeClr val="accent1"/>
          </a:solidFill>
          <a:ln w="19050" cap="flat" cmpd="sng" algn="ctr">
            <a:solidFill>
              <a:srgbClr val="00B050"/>
            </a:solidFill>
            <a:prstDash val="solid"/>
            <a:round/>
            <a:headEnd type="none" w="med" len="med"/>
            <a:tailEnd type="triangle" w="med" len="lg"/>
          </a:ln>
          <a:effectLst/>
        </p:spPr>
      </p:cxnSp>
      <p:cxnSp>
        <p:nvCxnSpPr>
          <p:cNvPr id="18" name="Straight Connector 17"/>
          <p:cNvCxnSpPr/>
          <p:nvPr/>
        </p:nvCxnSpPr>
        <p:spPr bwMode="auto">
          <a:xfrm flipH="1" flipV="1">
            <a:off x="7872414" y="2647950"/>
            <a:ext cx="319086" cy="823913"/>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spTree>
    <p:extLst>
      <p:ext uri="{BB962C8B-B14F-4D97-AF65-F5344CB8AC3E}">
        <p14:creationId xmlns:p14="http://schemas.microsoft.com/office/powerpoint/2010/main" val="30315873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33400" y="660400"/>
            <a:ext cx="8077200" cy="781050"/>
          </a:xfrm>
        </p:spPr>
        <p:txBody>
          <a:bodyPr/>
          <a:lstStyle/>
          <a:p>
            <a:pPr eaLnBrk="1" hangingPunct="1"/>
            <a:r>
              <a:rPr lang="en-US" sz="3200" dirty="0" smtClean="0">
                <a:ea typeface="ヒラギノ角ゴ Pro W3" pitchFamily="48" charset="-128"/>
                <a:cs typeface="ヒラギノ角ゴ Pro W3" pitchFamily="48" charset="-128"/>
              </a:rPr>
              <a:t>Some Perspective</a:t>
            </a:r>
          </a:p>
        </p:txBody>
      </p:sp>
      <p:sp>
        <p:nvSpPr>
          <p:cNvPr id="13315" name="Content Placeholder 2"/>
          <p:cNvSpPr>
            <a:spLocks noGrp="1"/>
          </p:cNvSpPr>
          <p:nvPr>
            <p:ph sz="quarter" idx="10"/>
          </p:nvPr>
        </p:nvSpPr>
        <p:spPr>
          <a:xfrm>
            <a:off x="533400" y="1504950"/>
            <a:ext cx="8077200" cy="1371600"/>
          </a:xfrm>
        </p:spPr>
        <p:txBody>
          <a:bodyPr/>
          <a:lstStyle/>
          <a:p>
            <a:pPr eaLnBrk="1" hangingPunct="1"/>
            <a:r>
              <a:rPr lang="en-US" dirty="0" smtClean="0">
                <a:ea typeface="ヒラギノ角ゴ Pro W3" pitchFamily="48" charset="-128"/>
                <a:cs typeface="ヒラギノ角ゴ Pro W3" pitchFamily="48" charset="-128"/>
              </a:rPr>
              <a:t>Game levels are usually made of meshes</a:t>
            </a:r>
          </a:p>
          <a:p>
            <a:pPr lvl="1" eaLnBrk="1" hangingPunct="1"/>
            <a:r>
              <a:rPr lang="en-US" dirty="0" smtClean="0">
                <a:ea typeface="ヒラギノ角ゴ Pro W3" pitchFamily="48" charset="-128"/>
                <a:cs typeface="ヒラギノ角ゴ Pro W3" pitchFamily="48" charset="-128"/>
              </a:rPr>
              <a:t>Typically made of triangles</a:t>
            </a:r>
          </a:p>
          <a:p>
            <a:pPr lvl="1" eaLnBrk="1" hangingPunct="1"/>
            <a:r>
              <a:rPr lang="en-US" dirty="0" smtClean="0">
                <a:ea typeface="ヒラギノ角ゴ Pro W3" pitchFamily="48" charset="-128"/>
                <a:cs typeface="ヒラギノ角ゴ Pro W3" pitchFamily="48" charset="-128"/>
              </a:rPr>
              <a:t>Indexed triangle meshes</a:t>
            </a:r>
          </a:p>
          <a:p>
            <a:pPr eaLnBrk="1" hangingPunct="1"/>
            <a:endParaRPr lang="en-US" dirty="0" smtClean="0">
              <a:ea typeface="ヒラギノ角ゴ Pro W3" pitchFamily="48" charset="-128"/>
              <a:cs typeface="ヒラギノ角ゴ Pro W3" pitchFamily="48" charset="-128"/>
            </a:endParaRPr>
          </a:p>
        </p:txBody>
      </p:sp>
      <p:pic>
        <p:nvPicPr>
          <p:cNvPr id="24" name="Picture 2" descr="C:\Users\grhodes\AppData\Local\Microsoft\Windows\Temporary Internet Files\Content.IE5\9YYMXEVA\MC900433856[1].png"/>
          <p:cNvPicPr>
            <a:picLocks noChangeAspect="1" noChangeArrowheads="1"/>
          </p:cNvPicPr>
          <p:nvPr/>
        </p:nvPicPr>
        <p:blipFill>
          <a:blip r:embed="rId2"/>
          <a:srcRect/>
          <a:stretch>
            <a:fillRect/>
          </a:stretch>
        </p:blipFill>
        <p:spPr bwMode="auto">
          <a:xfrm>
            <a:off x="2044566" y="2889384"/>
            <a:ext cx="1828572" cy="1828572"/>
          </a:xfrm>
          <a:prstGeom prst="rect">
            <a:avLst/>
          </a:prstGeom>
          <a:noFill/>
        </p:spPr>
      </p:pic>
      <p:grpSp>
        <p:nvGrpSpPr>
          <p:cNvPr id="44" name="Group 43"/>
          <p:cNvGrpSpPr/>
          <p:nvPr/>
        </p:nvGrpSpPr>
        <p:grpSpPr>
          <a:xfrm>
            <a:off x="2895600" y="3257550"/>
            <a:ext cx="1298856" cy="1680865"/>
            <a:chOff x="2895600" y="3257550"/>
            <a:chExt cx="1298856" cy="1680865"/>
          </a:xfrm>
        </p:grpSpPr>
        <p:grpSp>
          <p:nvGrpSpPr>
            <p:cNvPr id="34" name="Group 33"/>
            <p:cNvGrpSpPr/>
            <p:nvPr/>
          </p:nvGrpSpPr>
          <p:grpSpPr>
            <a:xfrm>
              <a:off x="3031958" y="3647975"/>
              <a:ext cx="824564" cy="1040731"/>
              <a:chOff x="2727158" y="3704524"/>
              <a:chExt cx="824564" cy="1040731"/>
            </a:xfrm>
          </p:grpSpPr>
          <p:cxnSp>
            <p:nvCxnSpPr>
              <p:cNvPr id="26" name="Straight Arrow Connector 25"/>
              <p:cNvCxnSpPr/>
              <p:nvPr/>
            </p:nvCxnSpPr>
            <p:spPr bwMode="auto">
              <a:xfrm flipH="1" flipV="1">
                <a:off x="2727158" y="3704524"/>
                <a:ext cx="16042" cy="848428"/>
              </a:xfrm>
              <a:prstGeom prst="straightConnector1">
                <a:avLst/>
              </a:prstGeom>
              <a:solidFill>
                <a:schemeClr val="accent1"/>
              </a:solidFill>
              <a:ln w="9525" cap="flat" cmpd="sng" algn="ctr">
                <a:solidFill>
                  <a:schemeClr val="bg1"/>
                </a:solidFill>
                <a:prstDash val="solid"/>
                <a:round/>
                <a:headEnd type="none" w="med" len="med"/>
                <a:tailEnd type="triangle" w="lg" len="lg"/>
              </a:ln>
              <a:effectLst/>
            </p:spPr>
          </p:cxnSp>
          <p:cxnSp>
            <p:nvCxnSpPr>
              <p:cNvPr id="28" name="Straight Arrow Connector 27"/>
              <p:cNvCxnSpPr/>
              <p:nvPr/>
            </p:nvCxnSpPr>
            <p:spPr bwMode="auto">
              <a:xfrm flipV="1">
                <a:off x="2743200" y="4108785"/>
                <a:ext cx="782855" cy="444166"/>
              </a:xfrm>
              <a:prstGeom prst="straightConnector1">
                <a:avLst/>
              </a:prstGeom>
              <a:solidFill>
                <a:schemeClr val="accent1"/>
              </a:solidFill>
              <a:ln w="9525" cap="flat" cmpd="sng" algn="ctr">
                <a:solidFill>
                  <a:schemeClr val="bg1"/>
                </a:solidFill>
                <a:prstDash val="solid"/>
                <a:round/>
                <a:headEnd type="none" w="med" len="med"/>
                <a:tailEnd type="triangle" w="lg" len="lg"/>
              </a:ln>
              <a:effectLst/>
            </p:spPr>
          </p:cxnSp>
          <p:cxnSp>
            <p:nvCxnSpPr>
              <p:cNvPr id="29" name="Straight Arrow Connector 28"/>
              <p:cNvCxnSpPr/>
              <p:nvPr/>
            </p:nvCxnSpPr>
            <p:spPr bwMode="auto">
              <a:xfrm>
                <a:off x="2743200" y="4552950"/>
                <a:ext cx="808522" cy="192305"/>
              </a:xfrm>
              <a:prstGeom prst="straightConnector1">
                <a:avLst/>
              </a:prstGeom>
              <a:solidFill>
                <a:schemeClr val="accent1"/>
              </a:solidFill>
              <a:ln w="9525" cap="flat" cmpd="sng" algn="ctr">
                <a:solidFill>
                  <a:schemeClr val="bg1"/>
                </a:solidFill>
                <a:prstDash val="solid"/>
                <a:round/>
                <a:headEnd type="none" w="med" len="med"/>
                <a:tailEnd type="triangle" w="lg" len="lg"/>
              </a:ln>
              <a:effectLst/>
            </p:spPr>
          </p:cxnSp>
        </p:grpSp>
        <p:sp>
          <p:nvSpPr>
            <p:cNvPr id="41" name="TextBox 40"/>
            <p:cNvSpPr txBox="1"/>
            <p:nvPr/>
          </p:nvSpPr>
          <p:spPr>
            <a:xfrm>
              <a:off x="3798194" y="4476750"/>
              <a:ext cx="396262" cy="461665"/>
            </a:xfrm>
            <a:prstGeom prst="rect">
              <a:avLst/>
            </a:prstGeom>
            <a:noFill/>
          </p:spPr>
          <p:txBody>
            <a:bodyPr wrap="none" rtlCol="0">
              <a:spAutoFit/>
            </a:bodyPr>
            <a:lstStyle/>
            <a:p>
              <a:r>
                <a:rPr lang="en-US" dirty="0" smtClean="0">
                  <a:solidFill>
                    <a:schemeClr val="bg1"/>
                  </a:solidFill>
                </a:rPr>
                <a:t>X</a:t>
              </a:r>
              <a:endParaRPr lang="en-US" dirty="0">
                <a:solidFill>
                  <a:schemeClr val="bg1"/>
                </a:solidFill>
              </a:endParaRPr>
            </a:p>
          </p:txBody>
        </p:sp>
        <p:sp>
          <p:nvSpPr>
            <p:cNvPr id="42" name="TextBox 41"/>
            <p:cNvSpPr txBox="1"/>
            <p:nvPr/>
          </p:nvSpPr>
          <p:spPr>
            <a:xfrm>
              <a:off x="2895600" y="3257550"/>
              <a:ext cx="396262" cy="461665"/>
            </a:xfrm>
            <a:prstGeom prst="rect">
              <a:avLst/>
            </a:prstGeom>
            <a:noFill/>
          </p:spPr>
          <p:txBody>
            <a:bodyPr wrap="none" rtlCol="0">
              <a:spAutoFit/>
            </a:bodyPr>
            <a:lstStyle/>
            <a:p>
              <a:r>
                <a:rPr lang="en-US" dirty="0" smtClean="0">
                  <a:solidFill>
                    <a:schemeClr val="bg1"/>
                  </a:solidFill>
                </a:rPr>
                <a:t>Z</a:t>
              </a:r>
              <a:endParaRPr lang="en-US" dirty="0">
                <a:solidFill>
                  <a:schemeClr val="bg1"/>
                </a:solidFill>
              </a:endParaRPr>
            </a:p>
          </p:txBody>
        </p:sp>
        <p:sp>
          <p:nvSpPr>
            <p:cNvPr id="43" name="TextBox 42"/>
            <p:cNvSpPr txBox="1"/>
            <p:nvPr/>
          </p:nvSpPr>
          <p:spPr>
            <a:xfrm>
              <a:off x="3810000" y="3790950"/>
              <a:ext cx="373820" cy="461665"/>
            </a:xfrm>
            <a:prstGeom prst="rect">
              <a:avLst/>
            </a:prstGeom>
            <a:noFill/>
          </p:spPr>
          <p:txBody>
            <a:bodyPr wrap="none" rtlCol="0">
              <a:spAutoFit/>
            </a:bodyPr>
            <a:lstStyle/>
            <a:p>
              <a:r>
                <a:rPr lang="en-US" dirty="0" smtClean="0">
                  <a:solidFill>
                    <a:schemeClr val="bg1"/>
                  </a:solidFill>
                </a:rPr>
                <a:t>Y</a:t>
              </a:r>
              <a:endParaRPr lang="en-US" dirty="0">
                <a:solidFill>
                  <a:schemeClr val="bg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3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bwMode="auto">
          <a:xfrm>
            <a:off x="5791200" y="2352533"/>
            <a:ext cx="2483318" cy="2242686"/>
          </a:xfrm>
          <a:custGeom>
            <a:avLst/>
            <a:gdLst>
              <a:gd name="connsiteX0" fmla="*/ 0 w 2483318"/>
              <a:gd name="connsiteY0" fmla="*/ 856649 h 2242686"/>
              <a:gd name="connsiteX1" fmla="*/ 1029903 w 2483318"/>
              <a:gd name="connsiteY1" fmla="*/ 1174282 h 2242686"/>
              <a:gd name="connsiteX2" fmla="*/ 664143 w 2483318"/>
              <a:gd name="connsiteY2" fmla="*/ 1905802 h 2242686"/>
              <a:gd name="connsiteX3" fmla="*/ 2021305 w 2483318"/>
              <a:gd name="connsiteY3" fmla="*/ 2242686 h 2242686"/>
              <a:gd name="connsiteX4" fmla="*/ 2483318 w 2483318"/>
              <a:gd name="connsiteY4" fmla="*/ 1183907 h 2242686"/>
              <a:gd name="connsiteX5" fmla="*/ 2098307 w 2483318"/>
              <a:gd name="connsiteY5" fmla="*/ 182880 h 2242686"/>
              <a:gd name="connsiteX6" fmla="*/ 943276 w 2483318"/>
              <a:gd name="connsiteY6" fmla="*/ 0 h 2242686"/>
              <a:gd name="connsiteX7" fmla="*/ 0 w 2483318"/>
              <a:gd name="connsiteY7" fmla="*/ 856649 h 2242686"/>
              <a:gd name="connsiteX0" fmla="*/ 0 w 2483318"/>
              <a:gd name="connsiteY0" fmla="*/ 856649 h 2242686"/>
              <a:gd name="connsiteX1" fmla="*/ 1039428 w 2483318"/>
              <a:gd name="connsiteY1" fmla="*/ 1188569 h 2242686"/>
              <a:gd name="connsiteX2" fmla="*/ 664143 w 2483318"/>
              <a:gd name="connsiteY2" fmla="*/ 1905802 h 2242686"/>
              <a:gd name="connsiteX3" fmla="*/ 2021305 w 2483318"/>
              <a:gd name="connsiteY3" fmla="*/ 2242686 h 2242686"/>
              <a:gd name="connsiteX4" fmla="*/ 2483318 w 2483318"/>
              <a:gd name="connsiteY4" fmla="*/ 1183907 h 2242686"/>
              <a:gd name="connsiteX5" fmla="*/ 2098307 w 2483318"/>
              <a:gd name="connsiteY5" fmla="*/ 182880 h 2242686"/>
              <a:gd name="connsiteX6" fmla="*/ 943276 w 2483318"/>
              <a:gd name="connsiteY6" fmla="*/ 0 h 2242686"/>
              <a:gd name="connsiteX7" fmla="*/ 0 w 2483318"/>
              <a:gd name="connsiteY7" fmla="*/ 856649 h 224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83318" h="2242686">
                <a:moveTo>
                  <a:pt x="0" y="856649"/>
                </a:moveTo>
                <a:lnTo>
                  <a:pt x="1039428" y="1188569"/>
                </a:lnTo>
                <a:lnTo>
                  <a:pt x="664143" y="1905802"/>
                </a:lnTo>
                <a:lnTo>
                  <a:pt x="2021305" y="2242686"/>
                </a:lnTo>
                <a:lnTo>
                  <a:pt x="2483318" y="1183907"/>
                </a:lnTo>
                <a:lnTo>
                  <a:pt x="2098307" y="182880"/>
                </a:lnTo>
                <a:lnTo>
                  <a:pt x="943276" y="0"/>
                </a:lnTo>
                <a:lnTo>
                  <a:pt x="0" y="856649"/>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itle 1"/>
          <p:cNvSpPr>
            <a:spLocks noGrp="1"/>
          </p:cNvSpPr>
          <p:nvPr>
            <p:ph type="title"/>
          </p:nvPr>
        </p:nvSpPr>
        <p:spPr/>
        <p:txBody>
          <a:bodyPr/>
          <a:lstStyle/>
          <a:p>
            <a:r>
              <a:rPr lang="en-US" dirty="0" smtClean="0"/>
              <a:t>Simple Traversals</a:t>
            </a:r>
            <a:endParaRPr lang="en-US" dirty="0"/>
          </a:p>
        </p:txBody>
      </p:sp>
      <p:sp>
        <p:nvSpPr>
          <p:cNvPr id="3" name="Content Placeholder 2"/>
          <p:cNvSpPr>
            <a:spLocks noGrp="1"/>
          </p:cNvSpPr>
          <p:nvPr>
            <p:ph sz="quarter" idx="10"/>
          </p:nvPr>
        </p:nvSpPr>
        <p:spPr>
          <a:xfrm>
            <a:off x="457200" y="1196018"/>
            <a:ext cx="8077200" cy="685800"/>
          </a:xfrm>
        </p:spPr>
        <p:txBody>
          <a:bodyPr/>
          <a:lstStyle/>
          <a:p>
            <a:pPr indent="0">
              <a:buNone/>
            </a:pPr>
            <a:r>
              <a:rPr lang="en-US" dirty="0" smtClean="0"/>
              <a:t>Find vertex loop defined by a half edge</a:t>
            </a:r>
          </a:p>
        </p:txBody>
      </p:sp>
      <p:sp>
        <p:nvSpPr>
          <p:cNvPr id="5" name="Content Placeholder 2"/>
          <p:cNvSpPr txBox="1">
            <a:spLocks/>
          </p:cNvSpPr>
          <p:nvPr/>
        </p:nvSpPr>
        <p:spPr>
          <a:xfrm>
            <a:off x="304800" y="1962150"/>
            <a:ext cx="5562600" cy="3733800"/>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IndexList</a:t>
            </a:r>
            <a:r>
              <a:rPr lang="en-US" sz="1600" b="1" dirty="0" smtClean="0">
                <a:solidFill>
                  <a:srgbClr val="002060"/>
                </a:solidFill>
                <a:latin typeface="Courier New" pitchFamily="49" charset="0"/>
                <a:cs typeface="Courier New" pitchFamily="49" charset="0"/>
              </a:rPr>
              <a:t> </a:t>
            </a:r>
            <a:r>
              <a:rPr lang="en-US" sz="1600" b="1" dirty="0" err="1" smtClean="0">
                <a:solidFill>
                  <a:srgbClr val="002060"/>
                </a:solidFill>
                <a:latin typeface="Courier New" pitchFamily="49" charset="0"/>
                <a:cs typeface="Courier New" pitchFamily="49" charset="0"/>
              </a:rPr>
              <a:t>FindVertexLoop</a:t>
            </a:r>
            <a:r>
              <a:rPr lang="en-US" sz="1600" b="1" dirty="0" smtClean="0">
                <a:solidFill>
                  <a:srgbClr val="002060"/>
                </a:solidFill>
                <a:latin typeface="Courier New" pitchFamily="49" charset="0"/>
                <a:cs typeface="Courier New" pitchFamily="49" charset="0"/>
              </a:rPr>
              <a:t>(</a:t>
            </a:r>
            <a:r>
              <a:rPr lang="en-US" sz="1600" b="1" dirty="0" err="1" smtClean="0">
                <a:solidFill>
                  <a:srgbClr val="002060"/>
                </a:solidFill>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 *edge)</a:t>
            </a:r>
          </a:p>
          <a:p>
            <a:pPr indent="0">
              <a:buFont typeface="Verdana" pitchFamily="34" charset="0"/>
              <a:buNone/>
            </a:pPr>
            <a:r>
              <a:rPr lang="en-US" sz="1600" dirty="0" smtClean="0">
                <a:latin typeface="Courier New" pitchFamily="49" charset="0"/>
                <a:cs typeface="Courier New" pitchFamily="49" charset="0"/>
              </a:rPr>
              <a:t>{</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IndexList</a:t>
            </a:r>
            <a:r>
              <a:rPr lang="en-US" sz="1600" dirty="0" smtClean="0">
                <a:latin typeface="Courier New" pitchFamily="49" charset="0"/>
                <a:cs typeface="Courier New" pitchFamily="49" charset="0"/>
              </a:rPr>
              <a:t> loop;</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HalfEdge</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edge;</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do {</a:t>
            </a:r>
          </a:p>
          <a:p>
            <a:pPr indent="0">
              <a:buFont typeface="Verdana" pitchFamily="34" charset="0"/>
              <a:buNone/>
              <a:tabLst>
                <a:tab pos="231775" algn="l"/>
                <a:tab pos="461963"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loop.push_back</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edge.endPt</a:t>
            </a:r>
            <a:r>
              <a:rPr lang="en-US" sz="1600" dirty="0" smtClean="0">
                <a:latin typeface="Courier New" pitchFamily="49" charset="0"/>
                <a:cs typeface="Courier New" pitchFamily="49" charset="0"/>
              </a:rPr>
              <a:t>-&gt;index);</a:t>
            </a:r>
          </a:p>
          <a:p>
            <a:pPr indent="0">
              <a:buNone/>
              <a:tabLst>
                <a:tab pos="231775" algn="l"/>
                <a:tab pos="461963"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-&gt;next;</a:t>
            </a:r>
          </a:p>
          <a:p>
            <a:pPr indent="0">
              <a:buNone/>
              <a:tabLst>
                <a:tab pos="231775" algn="l"/>
                <a:tab pos="461963"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while (</a:t>
            </a:r>
            <a:r>
              <a:rPr lang="en-US" sz="1600" dirty="0" err="1">
                <a:latin typeface="Courier New" pitchFamily="49" charset="0"/>
                <a:cs typeface="Courier New" pitchFamily="49" charset="0"/>
              </a:rPr>
              <a:t>curEdge</a:t>
            </a:r>
            <a:r>
              <a:rPr lang="en-US" sz="1600" dirty="0" smtClean="0">
                <a:latin typeface="Courier New" pitchFamily="49" charset="0"/>
                <a:cs typeface="Courier New" pitchFamily="49" charset="0"/>
              </a:rPr>
              <a:t> != edge);</a:t>
            </a:r>
          </a:p>
          <a:p>
            <a:pPr indent="0">
              <a:buFont typeface="Verdana" pitchFamily="34" charset="0"/>
              <a:buNone/>
              <a:tabLst>
                <a:tab pos="231775" algn="l"/>
                <a:tab pos="461963" algn="l"/>
              </a:tabLst>
            </a:pPr>
            <a:r>
              <a:rPr lang="en-US" sz="1600" dirty="0" smtClean="0">
                <a:latin typeface="Courier New" pitchFamily="49" charset="0"/>
                <a:cs typeface="Courier New" pitchFamily="49" charset="0"/>
              </a:rPr>
              <a:t>	return loop;</a:t>
            </a:r>
          </a:p>
          <a:p>
            <a:pPr indent="0">
              <a:buFont typeface="Verdana" pitchFamily="34" charset="0"/>
              <a:buNone/>
            </a:pPr>
            <a:r>
              <a:rPr lang="en-US" sz="1600" dirty="0" smtClean="0">
                <a:latin typeface="Courier New" pitchFamily="49" charset="0"/>
                <a:cs typeface="Courier New" pitchFamily="49" charset="0"/>
              </a:rPr>
              <a:t>};</a:t>
            </a:r>
          </a:p>
        </p:txBody>
      </p:sp>
      <p:grpSp>
        <p:nvGrpSpPr>
          <p:cNvPr id="17" name="Group 16"/>
          <p:cNvGrpSpPr/>
          <p:nvPr/>
        </p:nvGrpSpPr>
        <p:grpSpPr>
          <a:xfrm>
            <a:off x="5762625" y="2314428"/>
            <a:ext cx="2543175" cy="2314722"/>
            <a:chOff x="5848361" y="2228699"/>
            <a:chExt cx="2543175" cy="2314722"/>
          </a:xfrm>
        </p:grpSpPr>
        <p:sp>
          <p:nvSpPr>
            <p:cNvPr id="11" name="Oval 10"/>
            <p:cNvSpPr/>
            <p:nvPr/>
          </p:nvSpPr>
          <p:spPr bwMode="auto">
            <a:xfrm>
              <a:off x="5848361" y="308609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7" name="Oval 6"/>
            <p:cNvSpPr/>
            <p:nvPr/>
          </p:nvSpPr>
          <p:spPr bwMode="auto">
            <a:xfrm>
              <a:off x="6805612" y="2228699"/>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2" name="Oval 11"/>
            <p:cNvSpPr/>
            <p:nvPr/>
          </p:nvSpPr>
          <p:spPr bwMode="auto">
            <a:xfrm>
              <a:off x="7939110" y="2424112"/>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 name="Oval 12"/>
            <p:cNvSpPr/>
            <p:nvPr/>
          </p:nvSpPr>
          <p:spPr bwMode="auto">
            <a:xfrm>
              <a:off x="8315336" y="3414708"/>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4" name="Oval 13"/>
            <p:cNvSpPr/>
            <p:nvPr/>
          </p:nvSpPr>
          <p:spPr bwMode="auto">
            <a:xfrm>
              <a:off x="6872299" y="34099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5" name="Oval 14"/>
            <p:cNvSpPr/>
            <p:nvPr/>
          </p:nvSpPr>
          <p:spPr bwMode="auto">
            <a:xfrm>
              <a:off x="6510348" y="4133846"/>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6" name="Oval 15"/>
            <p:cNvSpPr/>
            <p:nvPr/>
          </p:nvSpPr>
          <p:spPr bwMode="auto">
            <a:xfrm>
              <a:off x="7858136" y="4467221"/>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cxnSp>
        <p:nvCxnSpPr>
          <p:cNvPr id="26" name="Straight Connector 25"/>
          <p:cNvCxnSpPr/>
          <p:nvPr/>
        </p:nvCxnSpPr>
        <p:spPr bwMode="auto">
          <a:xfrm flipH="1" flipV="1">
            <a:off x="7877174" y="2652713"/>
            <a:ext cx="323851" cy="819150"/>
          </a:xfrm>
          <a:prstGeom prst="line">
            <a:avLst/>
          </a:prstGeom>
          <a:solidFill>
            <a:schemeClr val="accent1"/>
          </a:solidFill>
          <a:ln w="19050" cap="flat" cmpd="sng" algn="ctr">
            <a:solidFill>
              <a:srgbClr val="00B050"/>
            </a:solidFill>
            <a:prstDash val="solid"/>
            <a:round/>
            <a:headEnd type="none" w="med" len="med"/>
            <a:tailEnd type="triangle" w="med" len="lg"/>
          </a:ln>
          <a:effectLst/>
        </p:spPr>
      </p:cxnSp>
      <p:cxnSp>
        <p:nvCxnSpPr>
          <p:cNvPr id="18" name="Straight Connector 17"/>
          <p:cNvCxnSpPr/>
          <p:nvPr/>
        </p:nvCxnSpPr>
        <p:spPr bwMode="auto">
          <a:xfrm flipH="1" flipV="1">
            <a:off x="6834187" y="2414588"/>
            <a:ext cx="971551" cy="157162"/>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spTree>
    <p:extLst>
      <p:ext uri="{BB962C8B-B14F-4D97-AF65-F5344CB8AC3E}">
        <p14:creationId xmlns:p14="http://schemas.microsoft.com/office/powerpoint/2010/main" val="190969254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Operations</a:t>
            </a:r>
            <a:endParaRPr lang="en-US" dirty="0"/>
          </a:p>
        </p:txBody>
      </p:sp>
      <p:sp>
        <p:nvSpPr>
          <p:cNvPr id="3" name="Content Placeholder 2"/>
          <p:cNvSpPr>
            <a:spLocks noGrp="1"/>
          </p:cNvSpPr>
          <p:nvPr>
            <p:ph sz="quarter" idx="10"/>
          </p:nvPr>
        </p:nvSpPr>
        <p:spPr>
          <a:xfrm>
            <a:off x="457200" y="1196018"/>
            <a:ext cx="8077200" cy="685800"/>
          </a:xfrm>
        </p:spPr>
        <p:txBody>
          <a:bodyPr/>
          <a:lstStyle/>
          <a:p>
            <a:pPr indent="0">
              <a:buNone/>
            </a:pPr>
            <a:r>
              <a:rPr lang="en-US" dirty="0" smtClean="0"/>
              <a:t>Split a face</a:t>
            </a:r>
          </a:p>
        </p:txBody>
      </p:sp>
      <p:cxnSp>
        <p:nvCxnSpPr>
          <p:cNvPr id="11" name="Straight Connector 10"/>
          <p:cNvCxnSpPr/>
          <p:nvPr/>
        </p:nvCxnSpPr>
        <p:spPr bwMode="auto">
          <a:xfrm flipV="1">
            <a:off x="5029200" y="2571750"/>
            <a:ext cx="2286000" cy="4572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4" name="Straight Connector 13"/>
          <p:cNvCxnSpPr/>
          <p:nvPr/>
        </p:nvCxnSpPr>
        <p:spPr bwMode="auto">
          <a:xfrm flipV="1">
            <a:off x="7315200" y="1881818"/>
            <a:ext cx="457200" cy="689932"/>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6" name="Straight Connector 15"/>
          <p:cNvCxnSpPr/>
          <p:nvPr/>
        </p:nvCxnSpPr>
        <p:spPr bwMode="auto">
          <a:xfrm flipH="1" flipV="1">
            <a:off x="5943600" y="1657350"/>
            <a:ext cx="1828800" cy="224468"/>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8" name="Straight Connector 17"/>
          <p:cNvCxnSpPr/>
          <p:nvPr/>
        </p:nvCxnSpPr>
        <p:spPr bwMode="auto">
          <a:xfrm flipH="1">
            <a:off x="4572000" y="1657350"/>
            <a:ext cx="1371600" cy="9144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0" name="Straight Connector 19"/>
          <p:cNvCxnSpPr/>
          <p:nvPr/>
        </p:nvCxnSpPr>
        <p:spPr bwMode="auto">
          <a:xfrm>
            <a:off x="4572000" y="2571750"/>
            <a:ext cx="457200" cy="457200"/>
          </a:xfrm>
          <a:prstGeom prst="line">
            <a:avLst/>
          </a:prstGeom>
          <a:solidFill>
            <a:schemeClr val="accent1"/>
          </a:solidFill>
          <a:ln w="9525" cap="flat" cmpd="sng" algn="ctr">
            <a:solidFill>
              <a:schemeClr val="bg1"/>
            </a:solidFill>
            <a:prstDash val="solid"/>
            <a:round/>
            <a:headEnd type="none" w="med" len="med"/>
            <a:tailEnd type="none" w="med" len="med"/>
          </a:ln>
          <a:effectLst/>
        </p:spPr>
      </p:cxnSp>
      <p:sp>
        <p:nvSpPr>
          <p:cNvPr id="29" name="Oval 28"/>
          <p:cNvSpPr/>
          <p:nvPr/>
        </p:nvSpPr>
        <p:spPr bwMode="auto">
          <a:xfrm>
            <a:off x="6311358" y="2713600"/>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1" name="Oval 30"/>
          <p:cNvSpPr/>
          <p:nvPr/>
        </p:nvSpPr>
        <p:spPr bwMode="auto">
          <a:xfrm>
            <a:off x="6463758" y="1677014"/>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3" name="Oval 32"/>
          <p:cNvSpPr/>
          <p:nvPr/>
        </p:nvSpPr>
        <p:spPr bwMode="auto">
          <a:xfrm>
            <a:off x="7267570" y="2519357"/>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5" name="Oval 34"/>
          <p:cNvSpPr/>
          <p:nvPr/>
        </p:nvSpPr>
        <p:spPr bwMode="auto">
          <a:xfrm>
            <a:off x="7715244" y="1838320"/>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6" name="Oval 35"/>
          <p:cNvSpPr/>
          <p:nvPr/>
        </p:nvSpPr>
        <p:spPr bwMode="auto">
          <a:xfrm>
            <a:off x="5886454" y="1614493"/>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8" name="Oval 37"/>
          <p:cNvSpPr/>
          <p:nvPr/>
        </p:nvSpPr>
        <p:spPr bwMode="auto">
          <a:xfrm>
            <a:off x="4543422" y="2519367"/>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9" name="Oval 38"/>
          <p:cNvSpPr/>
          <p:nvPr/>
        </p:nvSpPr>
        <p:spPr bwMode="auto">
          <a:xfrm>
            <a:off x="4981580" y="2976567"/>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44" name="Straight Connector 43"/>
          <p:cNvCxnSpPr/>
          <p:nvPr/>
        </p:nvCxnSpPr>
        <p:spPr bwMode="auto">
          <a:xfrm flipV="1">
            <a:off x="5057774" y="2672962"/>
            <a:ext cx="1262063" cy="260306"/>
          </a:xfrm>
          <a:prstGeom prst="line">
            <a:avLst/>
          </a:prstGeom>
          <a:solidFill>
            <a:schemeClr val="accent1"/>
          </a:solidFill>
          <a:ln w="19050" cap="flat" cmpd="sng" algn="ctr">
            <a:solidFill>
              <a:srgbClr val="00B050"/>
            </a:solidFill>
            <a:prstDash val="solid"/>
            <a:round/>
            <a:headEnd type="none" w="med" len="med"/>
            <a:tailEnd type="triangle" w="med" len="lg"/>
          </a:ln>
          <a:effectLst/>
        </p:spPr>
      </p:cxnSp>
      <p:sp>
        <p:nvSpPr>
          <p:cNvPr id="45" name="Content Placeholder 2"/>
          <p:cNvSpPr txBox="1">
            <a:spLocks/>
          </p:cNvSpPr>
          <p:nvPr/>
        </p:nvSpPr>
        <p:spPr>
          <a:xfrm rot="20970212">
            <a:off x="5220863" y="2467959"/>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00B050"/>
                </a:solidFill>
                <a:latin typeface="Courier New" pitchFamily="49" charset="0"/>
                <a:cs typeface="Courier New" pitchFamily="49" charset="0"/>
              </a:rPr>
              <a:t>edge1</a:t>
            </a:r>
            <a:endParaRPr lang="en-US" sz="1600" b="1" dirty="0" smtClean="0">
              <a:solidFill>
                <a:srgbClr val="002060"/>
              </a:solidFill>
              <a:latin typeface="Courier New" pitchFamily="49" charset="0"/>
              <a:cs typeface="Courier New" pitchFamily="49" charset="0"/>
            </a:endParaRPr>
          </a:p>
          <a:p>
            <a:pPr indent="0">
              <a:buFont typeface="Verdana" pitchFamily="34" charset="0"/>
              <a:buNone/>
            </a:pPr>
            <a:endParaRPr lang="en-US" sz="1600" b="1" dirty="0" smtClean="0">
              <a:solidFill>
                <a:srgbClr val="002060"/>
              </a:solidFill>
              <a:latin typeface="Courier New" pitchFamily="49" charset="0"/>
              <a:cs typeface="Courier New" pitchFamily="49" charset="0"/>
            </a:endParaRPr>
          </a:p>
        </p:txBody>
      </p:sp>
      <p:cxnSp>
        <p:nvCxnSpPr>
          <p:cNvPr id="46" name="Straight Connector 45"/>
          <p:cNvCxnSpPr/>
          <p:nvPr/>
        </p:nvCxnSpPr>
        <p:spPr bwMode="auto">
          <a:xfrm flipV="1">
            <a:off x="6430315" y="2482137"/>
            <a:ext cx="803923" cy="165814"/>
          </a:xfrm>
          <a:prstGeom prst="line">
            <a:avLst/>
          </a:prstGeom>
          <a:solidFill>
            <a:schemeClr val="accent1"/>
          </a:solidFill>
          <a:ln w="19050" cap="flat" cmpd="sng" algn="ctr">
            <a:solidFill>
              <a:srgbClr val="FF0000"/>
            </a:solidFill>
            <a:prstDash val="solid"/>
            <a:round/>
            <a:headEnd type="none" w="med" len="med"/>
            <a:tailEnd type="triangle" w="med" len="lg"/>
          </a:ln>
          <a:effectLst/>
        </p:spPr>
      </p:cxnSp>
      <p:sp>
        <p:nvSpPr>
          <p:cNvPr id="51" name="Content Placeholder 2"/>
          <p:cNvSpPr txBox="1">
            <a:spLocks/>
          </p:cNvSpPr>
          <p:nvPr/>
        </p:nvSpPr>
        <p:spPr>
          <a:xfrm rot="20970212">
            <a:off x="6372805" y="2231263"/>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FF0000"/>
                </a:solidFill>
                <a:latin typeface="Courier New" pitchFamily="49" charset="0"/>
                <a:cs typeface="Courier New" pitchFamily="49" charset="0"/>
              </a:rPr>
              <a:t>edge2</a:t>
            </a:r>
          </a:p>
          <a:p>
            <a:pPr indent="0">
              <a:buFont typeface="Verdana" pitchFamily="34" charset="0"/>
              <a:buNone/>
            </a:pPr>
            <a:endParaRPr lang="en-US" sz="1600" b="1" dirty="0" smtClean="0">
              <a:solidFill>
                <a:srgbClr val="FF0000"/>
              </a:solidFill>
              <a:latin typeface="Courier New" pitchFamily="49" charset="0"/>
              <a:cs typeface="Courier New" pitchFamily="49" charset="0"/>
            </a:endParaRPr>
          </a:p>
        </p:txBody>
      </p:sp>
      <p:sp>
        <p:nvSpPr>
          <p:cNvPr id="53" name="Content Placeholder 2"/>
          <p:cNvSpPr txBox="1">
            <a:spLocks/>
          </p:cNvSpPr>
          <p:nvPr/>
        </p:nvSpPr>
        <p:spPr>
          <a:xfrm rot="409696">
            <a:off x="5782599" y="1749154"/>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FFC000"/>
                </a:solidFill>
                <a:latin typeface="Courier New" pitchFamily="49" charset="0"/>
                <a:cs typeface="Courier New" pitchFamily="49" charset="0"/>
              </a:rPr>
              <a:t>edge4</a:t>
            </a:r>
          </a:p>
          <a:p>
            <a:pPr indent="0">
              <a:buFont typeface="Verdana" pitchFamily="34" charset="0"/>
              <a:buNone/>
            </a:pPr>
            <a:endParaRPr lang="en-US" sz="1600" b="1" dirty="0" smtClean="0">
              <a:solidFill>
                <a:srgbClr val="FFC000"/>
              </a:solidFill>
              <a:latin typeface="Courier New" pitchFamily="49" charset="0"/>
              <a:cs typeface="Courier New" pitchFamily="49" charset="0"/>
            </a:endParaRPr>
          </a:p>
        </p:txBody>
      </p:sp>
      <p:sp>
        <p:nvSpPr>
          <p:cNvPr id="54" name="Content Placeholder 2"/>
          <p:cNvSpPr txBox="1">
            <a:spLocks/>
          </p:cNvSpPr>
          <p:nvPr/>
        </p:nvSpPr>
        <p:spPr>
          <a:xfrm rot="409696">
            <a:off x="6639517" y="1838288"/>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00B0F0"/>
                </a:solidFill>
                <a:latin typeface="Courier New" pitchFamily="49" charset="0"/>
                <a:cs typeface="Courier New" pitchFamily="49" charset="0"/>
              </a:rPr>
              <a:t>edge3</a:t>
            </a:r>
          </a:p>
          <a:p>
            <a:pPr indent="0">
              <a:buFont typeface="Verdana" pitchFamily="34" charset="0"/>
              <a:buNone/>
            </a:pPr>
            <a:endParaRPr lang="en-US" sz="1600" b="1" dirty="0" smtClean="0">
              <a:solidFill>
                <a:srgbClr val="00B0F0"/>
              </a:solidFill>
              <a:latin typeface="Courier New" pitchFamily="49" charset="0"/>
              <a:cs typeface="Courier New" pitchFamily="49" charset="0"/>
            </a:endParaRPr>
          </a:p>
        </p:txBody>
      </p:sp>
      <p:cxnSp>
        <p:nvCxnSpPr>
          <p:cNvPr id="55" name="Straight Connector 54"/>
          <p:cNvCxnSpPr/>
          <p:nvPr/>
        </p:nvCxnSpPr>
        <p:spPr bwMode="auto">
          <a:xfrm flipH="1" flipV="1">
            <a:off x="6609042" y="1819275"/>
            <a:ext cx="985454" cy="123825"/>
          </a:xfrm>
          <a:prstGeom prst="line">
            <a:avLst/>
          </a:prstGeom>
          <a:solidFill>
            <a:schemeClr val="accent1"/>
          </a:solidFill>
          <a:ln w="19050" cap="flat" cmpd="sng" algn="ctr">
            <a:solidFill>
              <a:srgbClr val="00B0F0"/>
            </a:solidFill>
            <a:prstDash val="solid"/>
            <a:round/>
            <a:headEnd type="none" w="med" len="med"/>
            <a:tailEnd type="triangle" w="med" len="lg"/>
          </a:ln>
          <a:effectLst/>
        </p:spPr>
      </p:cxnSp>
      <p:cxnSp>
        <p:nvCxnSpPr>
          <p:cNvPr id="58" name="Straight Connector 57"/>
          <p:cNvCxnSpPr/>
          <p:nvPr/>
        </p:nvCxnSpPr>
        <p:spPr bwMode="auto">
          <a:xfrm flipH="1" flipV="1">
            <a:off x="5957884" y="1741192"/>
            <a:ext cx="457204" cy="57450"/>
          </a:xfrm>
          <a:prstGeom prst="line">
            <a:avLst/>
          </a:prstGeom>
          <a:solidFill>
            <a:schemeClr val="accent1"/>
          </a:solidFill>
          <a:ln w="19050" cap="flat" cmpd="sng" algn="ctr">
            <a:solidFill>
              <a:srgbClr val="FFC000"/>
            </a:solidFill>
            <a:prstDash val="solid"/>
            <a:round/>
            <a:headEnd type="none" w="med" len="med"/>
            <a:tailEnd type="triangle" w="med" len="lg"/>
          </a:ln>
          <a:effectLst/>
        </p:spPr>
      </p:cxnSp>
      <p:grpSp>
        <p:nvGrpSpPr>
          <p:cNvPr id="4" name="Group 3"/>
          <p:cNvGrpSpPr/>
          <p:nvPr/>
        </p:nvGrpSpPr>
        <p:grpSpPr>
          <a:xfrm>
            <a:off x="6310322" y="1678038"/>
            <a:ext cx="247650" cy="1131836"/>
            <a:chOff x="6629400" y="1668514"/>
            <a:chExt cx="247650" cy="1131836"/>
          </a:xfrm>
        </p:grpSpPr>
        <p:sp>
          <p:nvSpPr>
            <p:cNvPr id="40" name="Oval 39"/>
            <p:cNvSpPr/>
            <p:nvPr/>
          </p:nvSpPr>
          <p:spPr bwMode="auto">
            <a:xfrm>
              <a:off x="6629400" y="2705100"/>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43" name="Oval 42"/>
            <p:cNvSpPr/>
            <p:nvPr/>
          </p:nvSpPr>
          <p:spPr bwMode="auto">
            <a:xfrm>
              <a:off x="6781800" y="1668514"/>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sp>
        <p:nvSpPr>
          <p:cNvPr id="72" name="Content Placeholder 2"/>
          <p:cNvSpPr txBox="1">
            <a:spLocks/>
          </p:cNvSpPr>
          <p:nvPr/>
        </p:nvSpPr>
        <p:spPr>
          <a:xfrm>
            <a:off x="6066261" y="2783628"/>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latin typeface="Courier New" pitchFamily="49" charset="0"/>
                <a:cs typeface="Courier New" pitchFamily="49" charset="0"/>
              </a:rPr>
              <a:t>vert1</a:t>
            </a:r>
          </a:p>
          <a:p>
            <a:pPr indent="0">
              <a:buFont typeface="Verdana" pitchFamily="34" charset="0"/>
              <a:buNone/>
            </a:pPr>
            <a:endParaRPr lang="en-US" sz="1600" b="1" dirty="0" smtClean="0">
              <a:latin typeface="Courier New" pitchFamily="49" charset="0"/>
              <a:cs typeface="Courier New" pitchFamily="49" charset="0"/>
            </a:endParaRPr>
          </a:p>
        </p:txBody>
      </p:sp>
      <p:sp>
        <p:nvSpPr>
          <p:cNvPr id="73" name="Content Placeholder 2"/>
          <p:cNvSpPr txBox="1">
            <a:spLocks/>
          </p:cNvSpPr>
          <p:nvPr/>
        </p:nvSpPr>
        <p:spPr>
          <a:xfrm>
            <a:off x="6172200" y="1340272"/>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latin typeface="Courier New" pitchFamily="49" charset="0"/>
                <a:cs typeface="Courier New" pitchFamily="49" charset="0"/>
              </a:rPr>
              <a:t>vert2</a:t>
            </a:r>
          </a:p>
          <a:p>
            <a:pPr indent="0">
              <a:buFont typeface="Verdana" pitchFamily="34" charset="0"/>
              <a:buNone/>
            </a:pPr>
            <a:endParaRPr lang="en-US" sz="1600" b="1" dirty="0" smtClean="0">
              <a:latin typeface="Courier New" pitchFamily="49" charset="0"/>
              <a:cs typeface="Courier New" pitchFamily="49" charset="0"/>
            </a:endParaRPr>
          </a:p>
        </p:txBody>
      </p:sp>
      <p:sp>
        <p:nvSpPr>
          <p:cNvPr id="74" name="Content Placeholder 2"/>
          <p:cNvSpPr txBox="1">
            <a:spLocks/>
          </p:cNvSpPr>
          <p:nvPr/>
        </p:nvSpPr>
        <p:spPr>
          <a:xfrm>
            <a:off x="381000" y="1733550"/>
            <a:ext cx="5562600" cy="1290642"/>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 </a:t>
            </a:r>
            <a:r>
              <a:rPr lang="en-US" sz="1600" b="1" dirty="0" smtClean="0">
                <a:solidFill>
                  <a:srgbClr val="00B050"/>
                </a:solidFill>
                <a:latin typeface="Courier New" pitchFamily="49" charset="0"/>
                <a:cs typeface="Courier New" pitchFamily="49" charset="0"/>
              </a:rPr>
              <a:t>edge1 </a:t>
            </a:r>
            <a:r>
              <a:rPr lang="en-US" sz="1600" dirty="0" smtClean="0">
                <a:latin typeface="Courier New" pitchFamily="49" charset="0"/>
                <a:cs typeface="Courier New" pitchFamily="49" charset="0"/>
              </a:rPr>
              <a:t>= </a:t>
            </a:r>
            <a:r>
              <a:rPr lang="en-US" sz="1600" b="1" dirty="0" smtClean="0">
                <a:latin typeface="Courier New" pitchFamily="49" charset="0"/>
                <a:cs typeface="Courier New" pitchFamily="49" charset="0"/>
              </a:rPr>
              <a:t>vert1</a:t>
            </a:r>
            <a:r>
              <a:rPr lang="en-US" sz="1600" dirty="0" smtClean="0">
                <a:latin typeface="Courier New" pitchFamily="49" charset="0"/>
                <a:cs typeface="Courier New" pitchFamily="49" charset="0"/>
              </a:rPr>
              <a:t>.halfEdge;</a:t>
            </a:r>
          </a:p>
          <a:p>
            <a:pPr indent="0">
              <a:buNone/>
            </a:pPr>
            <a:r>
              <a:rPr lang="en-US" sz="1600" b="1" dirty="0" err="1">
                <a:solidFill>
                  <a:srgbClr val="002060"/>
                </a:solidFill>
                <a:latin typeface="Courier New" pitchFamily="49" charset="0"/>
                <a:cs typeface="Courier New" pitchFamily="49" charset="0"/>
              </a:rPr>
              <a:t>HalfEdge</a:t>
            </a:r>
            <a:r>
              <a:rPr lang="en-US" sz="1600" b="1" dirty="0">
                <a:solidFill>
                  <a:srgbClr val="002060"/>
                </a:solidFill>
                <a:latin typeface="Courier New" pitchFamily="49" charset="0"/>
                <a:cs typeface="Courier New" pitchFamily="49" charset="0"/>
              </a:rPr>
              <a:t> </a:t>
            </a:r>
            <a:r>
              <a:rPr lang="en-US" sz="1600" b="1" dirty="0">
                <a:solidFill>
                  <a:srgbClr val="FF0000"/>
                </a:solidFill>
                <a:latin typeface="Courier New" pitchFamily="49" charset="0"/>
                <a:cs typeface="Courier New" pitchFamily="49" charset="0"/>
              </a:rPr>
              <a:t>edge2 </a:t>
            </a:r>
            <a:r>
              <a:rPr lang="en-US" sz="1600" dirty="0">
                <a:latin typeface="Courier New" pitchFamily="49" charset="0"/>
                <a:cs typeface="Courier New" pitchFamily="49" charset="0"/>
              </a:rPr>
              <a:t>= </a:t>
            </a:r>
            <a:r>
              <a:rPr lang="en-US" sz="1600" b="1" dirty="0" smtClean="0">
                <a:solidFill>
                  <a:srgbClr val="00B050"/>
                </a:solidFill>
                <a:latin typeface="Courier New" pitchFamily="49" charset="0"/>
                <a:cs typeface="Courier New" pitchFamily="49" charset="0"/>
              </a:rPr>
              <a:t>edge1</a:t>
            </a:r>
            <a:r>
              <a:rPr lang="en-US" sz="1600" dirty="0" smtClean="0">
                <a:latin typeface="Courier New" pitchFamily="49" charset="0"/>
                <a:cs typeface="Courier New" pitchFamily="49" charset="0"/>
              </a:rPr>
              <a:t>.next</a:t>
            </a:r>
            <a:r>
              <a:rPr lang="en-US" sz="1600" dirty="0" smtClean="0">
                <a:solidFill>
                  <a:srgbClr val="002060"/>
                </a:solidFill>
                <a:latin typeface="Courier New" pitchFamily="49" charset="0"/>
                <a:cs typeface="Courier New" pitchFamily="49" charset="0"/>
              </a:rPr>
              <a:t>;</a:t>
            </a:r>
            <a:endParaRPr lang="en-US" sz="1600" b="1" dirty="0">
              <a:solidFill>
                <a:srgbClr val="002060"/>
              </a:solidFill>
              <a:latin typeface="Courier New" pitchFamily="49" charset="0"/>
              <a:cs typeface="Courier New" pitchFamily="49" charset="0"/>
            </a:endParaRPr>
          </a:p>
          <a:p>
            <a:pPr indent="0">
              <a:buNone/>
            </a:pPr>
            <a:r>
              <a:rPr lang="en-US" sz="1600" b="1" dirty="0" err="1">
                <a:solidFill>
                  <a:srgbClr val="002060"/>
                </a:solidFill>
                <a:latin typeface="Courier New" pitchFamily="49" charset="0"/>
                <a:cs typeface="Courier New" pitchFamily="49" charset="0"/>
              </a:rPr>
              <a:t>HalfEdge</a:t>
            </a:r>
            <a:r>
              <a:rPr lang="en-US" sz="1600" b="1" dirty="0">
                <a:solidFill>
                  <a:srgbClr val="002060"/>
                </a:solidFill>
                <a:latin typeface="Courier New" pitchFamily="49" charset="0"/>
                <a:cs typeface="Courier New" pitchFamily="49" charset="0"/>
              </a:rPr>
              <a:t> </a:t>
            </a:r>
            <a:r>
              <a:rPr lang="en-US" sz="1600" b="1" dirty="0" smtClean="0">
                <a:solidFill>
                  <a:srgbClr val="00B0F0"/>
                </a:solidFill>
                <a:latin typeface="Courier New" pitchFamily="49" charset="0"/>
                <a:cs typeface="Courier New" pitchFamily="49" charset="0"/>
              </a:rPr>
              <a:t>edge3</a:t>
            </a:r>
            <a:r>
              <a:rPr lang="en-US" sz="1600" b="1" dirty="0" smtClean="0">
                <a:solidFill>
                  <a:srgbClr val="00B050"/>
                </a:solidFill>
                <a:latin typeface="Courier New" pitchFamily="49" charset="0"/>
                <a:cs typeface="Courier New" pitchFamily="49" charset="0"/>
              </a:rPr>
              <a:t> </a:t>
            </a:r>
            <a:r>
              <a:rPr lang="en-US" sz="1600" dirty="0">
                <a:latin typeface="Courier New" pitchFamily="49" charset="0"/>
                <a:cs typeface="Courier New" pitchFamily="49" charset="0"/>
              </a:rPr>
              <a:t>= </a:t>
            </a:r>
            <a:r>
              <a:rPr lang="en-US" sz="1600" b="1" dirty="0" smtClean="0">
                <a:latin typeface="Courier New" pitchFamily="49" charset="0"/>
                <a:cs typeface="Courier New" pitchFamily="49" charset="0"/>
              </a:rPr>
              <a:t>vert2</a:t>
            </a:r>
            <a:r>
              <a:rPr lang="en-US" sz="1600" dirty="0" smtClean="0">
                <a:latin typeface="Courier New" pitchFamily="49" charset="0"/>
                <a:cs typeface="Courier New" pitchFamily="49" charset="0"/>
              </a:rPr>
              <a:t>.halfEdge</a:t>
            </a:r>
            <a:r>
              <a:rPr lang="en-US" sz="1600" dirty="0">
                <a:latin typeface="Courier New" pitchFamily="49" charset="0"/>
                <a:cs typeface="Courier New" pitchFamily="49" charset="0"/>
              </a:rPr>
              <a:t>;</a:t>
            </a:r>
          </a:p>
          <a:p>
            <a:pPr indent="0">
              <a:buNone/>
            </a:pPr>
            <a:r>
              <a:rPr lang="en-US" sz="1600" b="1" dirty="0" err="1">
                <a:solidFill>
                  <a:srgbClr val="002060"/>
                </a:solidFill>
                <a:latin typeface="Courier New" pitchFamily="49" charset="0"/>
                <a:cs typeface="Courier New" pitchFamily="49" charset="0"/>
              </a:rPr>
              <a:t>HalfEdge</a:t>
            </a:r>
            <a:r>
              <a:rPr lang="en-US" sz="1600" b="1" dirty="0">
                <a:solidFill>
                  <a:srgbClr val="002060"/>
                </a:solidFill>
                <a:latin typeface="Courier New" pitchFamily="49" charset="0"/>
                <a:cs typeface="Courier New" pitchFamily="49" charset="0"/>
              </a:rPr>
              <a:t> </a:t>
            </a:r>
            <a:r>
              <a:rPr lang="en-US" sz="1600" b="1" dirty="0" smtClean="0">
                <a:solidFill>
                  <a:srgbClr val="FFC000"/>
                </a:solidFill>
                <a:latin typeface="Courier New" pitchFamily="49" charset="0"/>
                <a:cs typeface="Courier New" pitchFamily="49" charset="0"/>
              </a:rPr>
              <a:t>edge4</a:t>
            </a:r>
            <a:r>
              <a:rPr lang="en-US" sz="1600" b="1" dirty="0" smtClean="0">
                <a:solidFill>
                  <a:srgbClr val="FF0000"/>
                </a:solidFill>
                <a:latin typeface="Courier New" pitchFamily="49" charset="0"/>
                <a:cs typeface="Courier New" pitchFamily="49" charset="0"/>
              </a:rPr>
              <a:t> </a:t>
            </a:r>
            <a:r>
              <a:rPr lang="en-US" sz="1600" dirty="0">
                <a:latin typeface="Courier New" pitchFamily="49" charset="0"/>
                <a:cs typeface="Courier New" pitchFamily="49" charset="0"/>
              </a:rPr>
              <a:t>= </a:t>
            </a:r>
            <a:r>
              <a:rPr lang="en-US" sz="1600" b="1" dirty="0" smtClean="0">
                <a:solidFill>
                  <a:srgbClr val="00B0F0"/>
                </a:solidFill>
                <a:latin typeface="Courier New" pitchFamily="49" charset="0"/>
                <a:cs typeface="Courier New" pitchFamily="49" charset="0"/>
              </a:rPr>
              <a:t>edge3</a:t>
            </a:r>
            <a:r>
              <a:rPr lang="en-US" sz="1600" dirty="0" smtClean="0">
                <a:latin typeface="Courier New" pitchFamily="49" charset="0"/>
                <a:cs typeface="Courier New" pitchFamily="49" charset="0"/>
              </a:rPr>
              <a:t>.next</a:t>
            </a:r>
            <a:r>
              <a:rPr lang="en-US" sz="1600" dirty="0">
                <a:solidFill>
                  <a:srgbClr val="002060"/>
                </a:solidFill>
                <a:latin typeface="Courier New" pitchFamily="49" charset="0"/>
                <a:cs typeface="Courier New" pitchFamily="49" charset="0"/>
              </a:rPr>
              <a:t>;</a:t>
            </a:r>
            <a:endParaRPr lang="en-US" sz="1600" b="1" dirty="0">
              <a:solidFill>
                <a:srgbClr val="002060"/>
              </a:solidFill>
              <a:latin typeface="Courier New" pitchFamily="49" charset="0"/>
              <a:cs typeface="Courier New" pitchFamily="49" charset="0"/>
            </a:endParaRPr>
          </a:p>
          <a:p>
            <a:pPr indent="0">
              <a:buNone/>
            </a:pPr>
            <a:endParaRPr lang="en-US" sz="1600" b="1" dirty="0">
              <a:solidFill>
                <a:srgbClr val="002060"/>
              </a:solidFill>
              <a:latin typeface="Courier New" pitchFamily="49" charset="0"/>
              <a:cs typeface="Courier New" pitchFamily="49" charset="0"/>
            </a:endParaRPr>
          </a:p>
        </p:txBody>
      </p:sp>
      <p:sp>
        <p:nvSpPr>
          <p:cNvPr id="5" name="TextBox 4"/>
          <p:cNvSpPr txBox="1"/>
          <p:nvPr/>
        </p:nvSpPr>
        <p:spPr>
          <a:xfrm>
            <a:off x="0" y="4778573"/>
            <a:ext cx="5904116" cy="307777"/>
          </a:xfrm>
          <a:prstGeom prst="rect">
            <a:avLst/>
          </a:prstGeom>
          <a:noFill/>
        </p:spPr>
        <p:txBody>
          <a:bodyPr wrap="none" rtlCol="0">
            <a:spAutoFit/>
          </a:bodyPr>
          <a:lstStyle/>
          <a:p>
            <a:r>
              <a:rPr lang="en-US" sz="1400" dirty="0" smtClean="0">
                <a:solidFill>
                  <a:schemeClr val="bg1"/>
                </a:solidFill>
              </a:rPr>
              <a:t>*See speaker notes belo</a:t>
            </a:r>
            <a:r>
              <a:rPr lang="en-US" sz="1400" dirty="0" smtClean="0">
                <a:solidFill>
                  <a:schemeClr val="bg1"/>
                </a:solidFill>
              </a:rPr>
              <a:t>w slide </a:t>
            </a:r>
            <a:r>
              <a:rPr lang="en-US" sz="1400" dirty="0" smtClean="0">
                <a:solidFill>
                  <a:schemeClr val="bg1"/>
                </a:solidFill>
              </a:rPr>
              <a:t>for an important consideration!</a:t>
            </a:r>
            <a:endParaRPr lang="en-US" sz="1400" dirty="0" smtClean="0">
              <a:solidFill>
                <a:schemeClr val="bg1"/>
              </a:solidFill>
            </a:endParaRPr>
          </a:p>
        </p:txBody>
      </p:sp>
    </p:spTree>
    <p:extLst>
      <p:ext uri="{BB962C8B-B14F-4D97-AF65-F5344CB8AC3E}">
        <p14:creationId xmlns:p14="http://schemas.microsoft.com/office/powerpoint/2010/main" val="3974118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45"/>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51"/>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54"/>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5" grpId="1"/>
      <p:bldP spid="51" grpId="0"/>
      <p:bldP spid="51" grpId="1"/>
      <p:bldP spid="53" grpId="0"/>
      <p:bldP spid="53" grpId="1"/>
      <p:bldP spid="54" grpId="0"/>
      <p:bldP spid="54" grpId="1"/>
      <p:bldP spid="72" grpId="0"/>
      <p:bldP spid="73" grpId="0"/>
      <p:bldP spid="7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Operations</a:t>
            </a:r>
            <a:endParaRPr lang="en-US" dirty="0"/>
          </a:p>
        </p:txBody>
      </p:sp>
      <p:sp>
        <p:nvSpPr>
          <p:cNvPr id="3" name="Content Placeholder 2"/>
          <p:cNvSpPr>
            <a:spLocks noGrp="1"/>
          </p:cNvSpPr>
          <p:nvPr>
            <p:ph sz="quarter" idx="10"/>
          </p:nvPr>
        </p:nvSpPr>
        <p:spPr>
          <a:xfrm>
            <a:off x="457200" y="1196018"/>
            <a:ext cx="8077200" cy="685800"/>
          </a:xfrm>
        </p:spPr>
        <p:txBody>
          <a:bodyPr/>
          <a:lstStyle/>
          <a:p>
            <a:pPr indent="0">
              <a:buNone/>
            </a:pPr>
            <a:r>
              <a:rPr lang="en-US" dirty="0" smtClean="0"/>
              <a:t>Split a face</a:t>
            </a:r>
          </a:p>
        </p:txBody>
      </p:sp>
      <p:cxnSp>
        <p:nvCxnSpPr>
          <p:cNvPr id="11" name="Straight Connector 10"/>
          <p:cNvCxnSpPr/>
          <p:nvPr/>
        </p:nvCxnSpPr>
        <p:spPr bwMode="auto">
          <a:xfrm flipV="1">
            <a:off x="5029200" y="2571750"/>
            <a:ext cx="2286000" cy="4572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4" name="Straight Connector 13"/>
          <p:cNvCxnSpPr/>
          <p:nvPr/>
        </p:nvCxnSpPr>
        <p:spPr bwMode="auto">
          <a:xfrm flipV="1">
            <a:off x="7315200" y="1881818"/>
            <a:ext cx="457200" cy="689932"/>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6" name="Straight Connector 15"/>
          <p:cNvCxnSpPr/>
          <p:nvPr/>
        </p:nvCxnSpPr>
        <p:spPr bwMode="auto">
          <a:xfrm flipH="1" flipV="1">
            <a:off x="5943600" y="1657350"/>
            <a:ext cx="1828800" cy="224468"/>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8" name="Straight Connector 17"/>
          <p:cNvCxnSpPr/>
          <p:nvPr/>
        </p:nvCxnSpPr>
        <p:spPr bwMode="auto">
          <a:xfrm flipH="1">
            <a:off x="4572000" y="1657350"/>
            <a:ext cx="1371600" cy="9144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0" name="Straight Connector 19"/>
          <p:cNvCxnSpPr/>
          <p:nvPr/>
        </p:nvCxnSpPr>
        <p:spPr bwMode="auto">
          <a:xfrm>
            <a:off x="4572000" y="2571750"/>
            <a:ext cx="457200" cy="457200"/>
          </a:xfrm>
          <a:prstGeom prst="line">
            <a:avLst/>
          </a:prstGeom>
          <a:solidFill>
            <a:schemeClr val="accent1"/>
          </a:solidFill>
          <a:ln w="9525" cap="flat" cmpd="sng" algn="ctr">
            <a:solidFill>
              <a:schemeClr val="bg1"/>
            </a:solidFill>
            <a:prstDash val="solid"/>
            <a:round/>
            <a:headEnd type="none" w="med" len="med"/>
            <a:tailEnd type="none" w="med" len="med"/>
          </a:ln>
          <a:effectLst/>
        </p:spPr>
      </p:cxnSp>
      <p:sp>
        <p:nvSpPr>
          <p:cNvPr id="29" name="Oval 28"/>
          <p:cNvSpPr/>
          <p:nvPr/>
        </p:nvSpPr>
        <p:spPr bwMode="auto">
          <a:xfrm>
            <a:off x="6311358" y="2713600"/>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1" name="Oval 30"/>
          <p:cNvSpPr/>
          <p:nvPr/>
        </p:nvSpPr>
        <p:spPr bwMode="auto">
          <a:xfrm>
            <a:off x="6463758" y="1677014"/>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3" name="Oval 32"/>
          <p:cNvSpPr/>
          <p:nvPr/>
        </p:nvSpPr>
        <p:spPr bwMode="auto">
          <a:xfrm>
            <a:off x="7267570" y="2519357"/>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5" name="Oval 34"/>
          <p:cNvSpPr/>
          <p:nvPr/>
        </p:nvSpPr>
        <p:spPr bwMode="auto">
          <a:xfrm>
            <a:off x="7715244" y="1838320"/>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6" name="Oval 35"/>
          <p:cNvSpPr/>
          <p:nvPr/>
        </p:nvSpPr>
        <p:spPr bwMode="auto">
          <a:xfrm>
            <a:off x="5886454" y="1614493"/>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8" name="Oval 37"/>
          <p:cNvSpPr/>
          <p:nvPr/>
        </p:nvSpPr>
        <p:spPr bwMode="auto">
          <a:xfrm>
            <a:off x="4543422" y="2519367"/>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9" name="Oval 38"/>
          <p:cNvSpPr/>
          <p:nvPr/>
        </p:nvSpPr>
        <p:spPr bwMode="auto">
          <a:xfrm>
            <a:off x="4981580" y="2976567"/>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44" name="Straight Connector 43"/>
          <p:cNvCxnSpPr/>
          <p:nvPr/>
        </p:nvCxnSpPr>
        <p:spPr bwMode="auto">
          <a:xfrm flipV="1">
            <a:off x="5057774" y="2672962"/>
            <a:ext cx="1262063" cy="260306"/>
          </a:xfrm>
          <a:prstGeom prst="line">
            <a:avLst/>
          </a:prstGeom>
          <a:solidFill>
            <a:schemeClr val="accent1"/>
          </a:solidFill>
          <a:ln w="0" cap="flat" cmpd="sng" algn="ctr">
            <a:solidFill>
              <a:srgbClr val="00B050"/>
            </a:solidFill>
            <a:prstDash val="solid"/>
            <a:round/>
            <a:headEnd type="none" w="med" len="med"/>
            <a:tailEnd type="triangle" w="med" len="lg"/>
          </a:ln>
          <a:effectLst/>
        </p:spPr>
      </p:cxnSp>
      <p:grpSp>
        <p:nvGrpSpPr>
          <p:cNvPr id="4" name="Group 3"/>
          <p:cNvGrpSpPr/>
          <p:nvPr/>
        </p:nvGrpSpPr>
        <p:grpSpPr>
          <a:xfrm>
            <a:off x="6310322" y="1678038"/>
            <a:ext cx="247650" cy="1131836"/>
            <a:chOff x="6629400" y="1668514"/>
            <a:chExt cx="247650" cy="1131836"/>
          </a:xfrm>
        </p:grpSpPr>
        <p:sp>
          <p:nvSpPr>
            <p:cNvPr id="40" name="Oval 39"/>
            <p:cNvSpPr/>
            <p:nvPr/>
          </p:nvSpPr>
          <p:spPr bwMode="auto">
            <a:xfrm>
              <a:off x="6629400" y="2705100"/>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43" name="Oval 42"/>
            <p:cNvSpPr/>
            <p:nvPr/>
          </p:nvSpPr>
          <p:spPr bwMode="auto">
            <a:xfrm>
              <a:off x="6781800" y="1668514"/>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sp>
        <p:nvSpPr>
          <p:cNvPr id="72" name="Content Placeholder 2"/>
          <p:cNvSpPr txBox="1">
            <a:spLocks/>
          </p:cNvSpPr>
          <p:nvPr/>
        </p:nvSpPr>
        <p:spPr>
          <a:xfrm>
            <a:off x="6066261" y="2783628"/>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latin typeface="Courier New" pitchFamily="49" charset="0"/>
                <a:cs typeface="Courier New" pitchFamily="49" charset="0"/>
              </a:rPr>
              <a:t>vert1</a:t>
            </a:r>
          </a:p>
          <a:p>
            <a:pPr indent="0">
              <a:buFont typeface="Verdana" pitchFamily="34" charset="0"/>
              <a:buNone/>
            </a:pPr>
            <a:endParaRPr lang="en-US" sz="1600" b="1" dirty="0" smtClean="0">
              <a:latin typeface="Courier New" pitchFamily="49" charset="0"/>
              <a:cs typeface="Courier New" pitchFamily="49" charset="0"/>
            </a:endParaRPr>
          </a:p>
        </p:txBody>
      </p:sp>
      <p:sp>
        <p:nvSpPr>
          <p:cNvPr id="73" name="Content Placeholder 2"/>
          <p:cNvSpPr txBox="1">
            <a:spLocks/>
          </p:cNvSpPr>
          <p:nvPr/>
        </p:nvSpPr>
        <p:spPr>
          <a:xfrm>
            <a:off x="6172200" y="1340272"/>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latin typeface="Courier New" pitchFamily="49" charset="0"/>
                <a:cs typeface="Courier New" pitchFamily="49" charset="0"/>
              </a:rPr>
              <a:t>vert2</a:t>
            </a:r>
          </a:p>
          <a:p>
            <a:pPr indent="0">
              <a:buFont typeface="Verdana" pitchFamily="34" charset="0"/>
              <a:buNone/>
            </a:pPr>
            <a:endParaRPr lang="en-US" sz="1600" b="1" dirty="0" smtClean="0">
              <a:latin typeface="Courier New" pitchFamily="49" charset="0"/>
              <a:cs typeface="Courier New" pitchFamily="49" charset="0"/>
            </a:endParaRPr>
          </a:p>
        </p:txBody>
      </p:sp>
      <p:sp>
        <p:nvSpPr>
          <p:cNvPr id="74" name="Content Placeholder 2"/>
          <p:cNvSpPr txBox="1">
            <a:spLocks/>
          </p:cNvSpPr>
          <p:nvPr/>
        </p:nvSpPr>
        <p:spPr>
          <a:xfrm>
            <a:off x="381000" y="1733550"/>
            <a:ext cx="5562600" cy="1290642"/>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 </a:t>
            </a:r>
            <a:r>
              <a:rPr lang="en-US" sz="1600" b="1" dirty="0" smtClean="0">
                <a:solidFill>
                  <a:srgbClr val="00B050"/>
                </a:solidFill>
                <a:latin typeface="Courier New" pitchFamily="49" charset="0"/>
                <a:cs typeface="Courier New" pitchFamily="49" charset="0"/>
              </a:rPr>
              <a:t>edge1 </a:t>
            </a:r>
            <a:r>
              <a:rPr lang="en-US" sz="1600" dirty="0" smtClean="0">
                <a:latin typeface="Courier New" pitchFamily="49" charset="0"/>
                <a:cs typeface="Courier New" pitchFamily="49" charset="0"/>
              </a:rPr>
              <a:t>= </a:t>
            </a:r>
            <a:r>
              <a:rPr lang="en-US" sz="1600" b="1" dirty="0" smtClean="0">
                <a:latin typeface="Courier New" pitchFamily="49" charset="0"/>
                <a:cs typeface="Courier New" pitchFamily="49" charset="0"/>
              </a:rPr>
              <a:t>vert1</a:t>
            </a:r>
            <a:r>
              <a:rPr lang="en-US" sz="1600" dirty="0" smtClean="0">
                <a:latin typeface="Courier New" pitchFamily="49" charset="0"/>
                <a:cs typeface="Courier New" pitchFamily="49" charset="0"/>
              </a:rPr>
              <a:t>.halfEdge;</a:t>
            </a:r>
          </a:p>
          <a:p>
            <a:pPr indent="0">
              <a:buNone/>
            </a:pPr>
            <a:r>
              <a:rPr lang="en-US" sz="1600" b="1" dirty="0" err="1">
                <a:solidFill>
                  <a:srgbClr val="002060"/>
                </a:solidFill>
                <a:latin typeface="Courier New" pitchFamily="49" charset="0"/>
                <a:cs typeface="Courier New" pitchFamily="49" charset="0"/>
              </a:rPr>
              <a:t>HalfEdge</a:t>
            </a:r>
            <a:r>
              <a:rPr lang="en-US" sz="1600" b="1" dirty="0">
                <a:solidFill>
                  <a:srgbClr val="002060"/>
                </a:solidFill>
                <a:latin typeface="Courier New" pitchFamily="49" charset="0"/>
                <a:cs typeface="Courier New" pitchFamily="49" charset="0"/>
              </a:rPr>
              <a:t> </a:t>
            </a:r>
            <a:r>
              <a:rPr lang="en-US" sz="1600" b="1" dirty="0">
                <a:solidFill>
                  <a:srgbClr val="FF0000"/>
                </a:solidFill>
                <a:latin typeface="Courier New" pitchFamily="49" charset="0"/>
                <a:cs typeface="Courier New" pitchFamily="49" charset="0"/>
              </a:rPr>
              <a:t>edge2 </a:t>
            </a:r>
            <a:r>
              <a:rPr lang="en-US" sz="1600" dirty="0">
                <a:latin typeface="Courier New" pitchFamily="49" charset="0"/>
                <a:cs typeface="Courier New" pitchFamily="49" charset="0"/>
              </a:rPr>
              <a:t>= </a:t>
            </a:r>
            <a:r>
              <a:rPr lang="en-US" sz="1600" b="1" dirty="0" smtClean="0">
                <a:solidFill>
                  <a:srgbClr val="00B050"/>
                </a:solidFill>
                <a:latin typeface="Courier New" pitchFamily="49" charset="0"/>
                <a:cs typeface="Courier New" pitchFamily="49" charset="0"/>
              </a:rPr>
              <a:t>edge1</a:t>
            </a:r>
            <a:r>
              <a:rPr lang="en-US" sz="1600" dirty="0" smtClean="0">
                <a:latin typeface="Courier New" pitchFamily="49" charset="0"/>
                <a:cs typeface="Courier New" pitchFamily="49" charset="0"/>
              </a:rPr>
              <a:t>.next</a:t>
            </a:r>
            <a:r>
              <a:rPr lang="en-US" sz="1600" dirty="0" smtClean="0">
                <a:solidFill>
                  <a:srgbClr val="002060"/>
                </a:solidFill>
                <a:latin typeface="Courier New" pitchFamily="49" charset="0"/>
                <a:cs typeface="Courier New" pitchFamily="49" charset="0"/>
              </a:rPr>
              <a:t>;</a:t>
            </a:r>
            <a:endParaRPr lang="en-US" sz="1600" b="1" dirty="0">
              <a:solidFill>
                <a:srgbClr val="002060"/>
              </a:solidFill>
              <a:latin typeface="Courier New" pitchFamily="49" charset="0"/>
              <a:cs typeface="Courier New" pitchFamily="49" charset="0"/>
            </a:endParaRPr>
          </a:p>
          <a:p>
            <a:pPr indent="0">
              <a:buNone/>
            </a:pPr>
            <a:r>
              <a:rPr lang="en-US" sz="1600" b="1" dirty="0" err="1">
                <a:solidFill>
                  <a:srgbClr val="002060"/>
                </a:solidFill>
                <a:latin typeface="Courier New" pitchFamily="49" charset="0"/>
                <a:cs typeface="Courier New" pitchFamily="49" charset="0"/>
              </a:rPr>
              <a:t>HalfEdge</a:t>
            </a:r>
            <a:r>
              <a:rPr lang="en-US" sz="1600" b="1" dirty="0">
                <a:solidFill>
                  <a:srgbClr val="002060"/>
                </a:solidFill>
                <a:latin typeface="Courier New" pitchFamily="49" charset="0"/>
                <a:cs typeface="Courier New" pitchFamily="49" charset="0"/>
              </a:rPr>
              <a:t> </a:t>
            </a:r>
            <a:r>
              <a:rPr lang="en-US" sz="1600" b="1" dirty="0" smtClean="0">
                <a:solidFill>
                  <a:srgbClr val="00B0F0"/>
                </a:solidFill>
                <a:latin typeface="Courier New" pitchFamily="49" charset="0"/>
                <a:cs typeface="Courier New" pitchFamily="49" charset="0"/>
              </a:rPr>
              <a:t>edge3</a:t>
            </a:r>
            <a:r>
              <a:rPr lang="en-US" sz="1600" b="1" dirty="0" smtClean="0">
                <a:solidFill>
                  <a:srgbClr val="00B050"/>
                </a:solidFill>
                <a:latin typeface="Courier New" pitchFamily="49" charset="0"/>
                <a:cs typeface="Courier New" pitchFamily="49" charset="0"/>
              </a:rPr>
              <a:t> </a:t>
            </a:r>
            <a:r>
              <a:rPr lang="en-US" sz="1600" dirty="0">
                <a:latin typeface="Courier New" pitchFamily="49" charset="0"/>
                <a:cs typeface="Courier New" pitchFamily="49" charset="0"/>
              </a:rPr>
              <a:t>= </a:t>
            </a:r>
            <a:r>
              <a:rPr lang="en-US" sz="1600" b="1" dirty="0" smtClean="0">
                <a:latin typeface="Courier New" pitchFamily="49" charset="0"/>
                <a:cs typeface="Courier New" pitchFamily="49" charset="0"/>
              </a:rPr>
              <a:t>vert2</a:t>
            </a:r>
            <a:r>
              <a:rPr lang="en-US" sz="1600" dirty="0" smtClean="0">
                <a:latin typeface="Courier New" pitchFamily="49" charset="0"/>
                <a:cs typeface="Courier New" pitchFamily="49" charset="0"/>
              </a:rPr>
              <a:t>.halfEdge</a:t>
            </a:r>
            <a:r>
              <a:rPr lang="en-US" sz="1600" dirty="0">
                <a:latin typeface="Courier New" pitchFamily="49" charset="0"/>
                <a:cs typeface="Courier New" pitchFamily="49" charset="0"/>
              </a:rPr>
              <a:t>;</a:t>
            </a:r>
          </a:p>
          <a:p>
            <a:pPr indent="0">
              <a:buNone/>
            </a:pPr>
            <a:r>
              <a:rPr lang="en-US" sz="1600" b="1" dirty="0" err="1">
                <a:solidFill>
                  <a:srgbClr val="002060"/>
                </a:solidFill>
                <a:latin typeface="Courier New" pitchFamily="49" charset="0"/>
                <a:cs typeface="Courier New" pitchFamily="49" charset="0"/>
              </a:rPr>
              <a:t>HalfEdge</a:t>
            </a:r>
            <a:r>
              <a:rPr lang="en-US" sz="1600" b="1" dirty="0">
                <a:solidFill>
                  <a:srgbClr val="002060"/>
                </a:solidFill>
                <a:latin typeface="Courier New" pitchFamily="49" charset="0"/>
                <a:cs typeface="Courier New" pitchFamily="49" charset="0"/>
              </a:rPr>
              <a:t> </a:t>
            </a:r>
            <a:r>
              <a:rPr lang="en-US" sz="1600" b="1" dirty="0" smtClean="0">
                <a:solidFill>
                  <a:srgbClr val="FFC000"/>
                </a:solidFill>
                <a:latin typeface="Courier New" pitchFamily="49" charset="0"/>
                <a:cs typeface="Courier New" pitchFamily="49" charset="0"/>
              </a:rPr>
              <a:t>edge4</a:t>
            </a:r>
            <a:r>
              <a:rPr lang="en-US" sz="1600" b="1" dirty="0" smtClean="0">
                <a:solidFill>
                  <a:srgbClr val="FF0000"/>
                </a:solidFill>
                <a:latin typeface="Courier New" pitchFamily="49" charset="0"/>
                <a:cs typeface="Courier New" pitchFamily="49" charset="0"/>
              </a:rPr>
              <a:t> </a:t>
            </a:r>
            <a:r>
              <a:rPr lang="en-US" sz="1600" dirty="0">
                <a:latin typeface="Courier New" pitchFamily="49" charset="0"/>
                <a:cs typeface="Courier New" pitchFamily="49" charset="0"/>
              </a:rPr>
              <a:t>= </a:t>
            </a:r>
            <a:r>
              <a:rPr lang="en-US" sz="1600" b="1" dirty="0" smtClean="0">
                <a:solidFill>
                  <a:srgbClr val="00B0F0"/>
                </a:solidFill>
                <a:latin typeface="Courier New" pitchFamily="49" charset="0"/>
                <a:cs typeface="Courier New" pitchFamily="49" charset="0"/>
              </a:rPr>
              <a:t>edge3</a:t>
            </a:r>
            <a:r>
              <a:rPr lang="en-US" sz="1600" dirty="0" smtClean="0">
                <a:latin typeface="Courier New" pitchFamily="49" charset="0"/>
                <a:cs typeface="Courier New" pitchFamily="49" charset="0"/>
              </a:rPr>
              <a:t>.next</a:t>
            </a:r>
            <a:r>
              <a:rPr lang="en-US" sz="1600" dirty="0">
                <a:solidFill>
                  <a:srgbClr val="002060"/>
                </a:solidFill>
                <a:latin typeface="Courier New" pitchFamily="49" charset="0"/>
                <a:cs typeface="Courier New" pitchFamily="49" charset="0"/>
              </a:rPr>
              <a:t>;</a:t>
            </a:r>
            <a:endParaRPr lang="en-US" sz="1600" b="1" dirty="0">
              <a:solidFill>
                <a:srgbClr val="002060"/>
              </a:solidFill>
              <a:latin typeface="Courier New" pitchFamily="49" charset="0"/>
              <a:cs typeface="Courier New" pitchFamily="49" charset="0"/>
            </a:endParaRPr>
          </a:p>
          <a:p>
            <a:pPr indent="0">
              <a:buNone/>
            </a:pPr>
            <a:endParaRPr lang="en-US" sz="1600" b="1" dirty="0">
              <a:solidFill>
                <a:srgbClr val="002060"/>
              </a:solidFill>
              <a:latin typeface="Courier New" pitchFamily="49" charset="0"/>
              <a:cs typeface="Courier New" pitchFamily="49" charset="0"/>
            </a:endParaRPr>
          </a:p>
        </p:txBody>
      </p:sp>
      <p:cxnSp>
        <p:nvCxnSpPr>
          <p:cNvPr id="30" name="Straight Connector 29"/>
          <p:cNvCxnSpPr/>
          <p:nvPr/>
        </p:nvCxnSpPr>
        <p:spPr bwMode="auto">
          <a:xfrm flipV="1">
            <a:off x="6430315" y="2482137"/>
            <a:ext cx="803923" cy="165814"/>
          </a:xfrm>
          <a:prstGeom prst="line">
            <a:avLst/>
          </a:prstGeom>
          <a:solidFill>
            <a:schemeClr val="accent1"/>
          </a:solidFill>
          <a:ln w="0" cap="flat" cmpd="sng" algn="ctr">
            <a:solidFill>
              <a:srgbClr val="FF0000"/>
            </a:solidFill>
            <a:prstDash val="solid"/>
            <a:round/>
            <a:headEnd type="none" w="med" len="med"/>
            <a:tailEnd type="triangle" w="med" len="lg"/>
          </a:ln>
          <a:effectLst/>
        </p:spPr>
      </p:cxnSp>
      <p:cxnSp>
        <p:nvCxnSpPr>
          <p:cNvPr id="32" name="Straight Connector 31"/>
          <p:cNvCxnSpPr/>
          <p:nvPr/>
        </p:nvCxnSpPr>
        <p:spPr bwMode="auto">
          <a:xfrm flipH="1" flipV="1">
            <a:off x="6609042" y="1819275"/>
            <a:ext cx="985454" cy="123825"/>
          </a:xfrm>
          <a:prstGeom prst="line">
            <a:avLst/>
          </a:prstGeom>
          <a:solidFill>
            <a:schemeClr val="accent1"/>
          </a:solidFill>
          <a:ln w="0" cap="flat" cmpd="sng" algn="ctr">
            <a:solidFill>
              <a:srgbClr val="00B0F0"/>
            </a:solidFill>
            <a:prstDash val="solid"/>
            <a:round/>
            <a:headEnd type="none" w="med" len="med"/>
            <a:tailEnd type="triangle" w="med" len="lg"/>
          </a:ln>
          <a:effectLst/>
        </p:spPr>
      </p:cxnSp>
      <p:cxnSp>
        <p:nvCxnSpPr>
          <p:cNvPr id="34" name="Straight Connector 33"/>
          <p:cNvCxnSpPr/>
          <p:nvPr/>
        </p:nvCxnSpPr>
        <p:spPr bwMode="auto">
          <a:xfrm flipH="1" flipV="1">
            <a:off x="5957884" y="1741192"/>
            <a:ext cx="457204" cy="57450"/>
          </a:xfrm>
          <a:prstGeom prst="line">
            <a:avLst/>
          </a:prstGeom>
          <a:solidFill>
            <a:schemeClr val="accent1"/>
          </a:solidFill>
          <a:ln w="0" cap="flat" cmpd="sng" algn="ctr">
            <a:solidFill>
              <a:srgbClr val="FFC000"/>
            </a:solidFill>
            <a:prstDash val="solid"/>
            <a:round/>
            <a:headEnd type="none" w="med" len="med"/>
            <a:tailEnd type="triangle" w="med" len="lg"/>
          </a:ln>
          <a:effectLst/>
        </p:spPr>
      </p:cxnSp>
      <p:cxnSp>
        <p:nvCxnSpPr>
          <p:cNvPr id="37" name="Straight Connector 36"/>
          <p:cNvCxnSpPr/>
          <p:nvPr/>
        </p:nvCxnSpPr>
        <p:spPr bwMode="auto">
          <a:xfrm flipV="1">
            <a:off x="6338884" y="1795463"/>
            <a:ext cx="128588" cy="876300"/>
          </a:xfrm>
          <a:prstGeom prst="line">
            <a:avLst/>
          </a:prstGeom>
          <a:solidFill>
            <a:schemeClr val="accent1"/>
          </a:solidFill>
          <a:ln w="19050" cap="flat" cmpd="sng" algn="ctr">
            <a:solidFill>
              <a:srgbClr val="7030A0"/>
            </a:solidFill>
            <a:prstDash val="solid"/>
            <a:round/>
            <a:headEnd type="none" w="med" len="med"/>
            <a:tailEnd type="triangle" w="med" len="lg"/>
          </a:ln>
          <a:effectLst/>
        </p:spPr>
      </p:cxnSp>
      <p:sp>
        <p:nvSpPr>
          <p:cNvPr id="41" name="Content Placeholder 2"/>
          <p:cNvSpPr txBox="1">
            <a:spLocks/>
          </p:cNvSpPr>
          <p:nvPr/>
        </p:nvSpPr>
        <p:spPr>
          <a:xfrm>
            <a:off x="381000" y="2892459"/>
            <a:ext cx="5562600" cy="376242"/>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 </a:t>
            </a:r>
            <a:r>
              <a:rPr lang="en-US" sz="1600" b="1" dirty="0" err="1" smtClean="0">
                <a:solidFill>
                  <a:srgbClr val="7030A0"/>
                </a:solidFill>
                <a:latin typeface="Courier New" pitchFamily="49" charset="0"/>
                <a:cs typeface="Courier New" pitchFamily="49" charset="0"/>
              </a:rPr>
              <a:t>newEdge</a:t>
            </a:r>
            <a:r>
              <a:rPr lang="en-US" sz="1600" b="1" dirty="0" smtClean="0">
                <a:solidFill>
                  <a:srgbClr val="00B050"/>
                </a:solidFill>
                <a:latin typeface="Courier New" pitchFamily="49" charset="0"/>
                <a:cs typeface="Courier New" pitchFamily="49" charset="0"/>
              </a:rPr>
              <a:t> </a:t>
            </a:r>
            <a:r>
              <a:rPr lang="en-US" sz="1600" dirty="0" smtClean="0">
                <a:latin typeface="Courier New" pitchFamily="49" charset="0"/>
                <a:cs typeface="Courier New" pitchFamily="49" charset="0"/>
              </a:rPr>
              <a:t>= new </a:t>
            </a:r>
            <a:r>
              <a:rPr lang="en-US" sz="1600" dirty="0" err="1" smtClean="0">
                <a:latin typeface="Courier New" pitchFamily="49" charset="0"/>
                <a:cs typeface="Courier New" pitchFamily="49" charset="0"/>
              </a:rPr>
              <a:t>HalfEdge</a:t>
            </a:r>
            <a:r>
              <a:rPr lang="en-US" sz="1600" dirty="0" smtClean="0">
                <a:latin typeface="Courier New" pitchFamily="49" charset="0"/>
                <a:cs typeface="Courier New" pitchFamily="49" charset="0"/>
              </a:rPr>
              <a:t>;</a:t>
            </a:r>
          </a:p>
          <a:p>
            <a:pPr indent="0">
              <a:buNone/>
            </a:pPr>
            <a:endParaRPr lang="en-US" sz="1600" b="1" dirty="0">
              <a:solidFill>
                <a:srgbClr val="002060"/>
              </a:solidFill>
              <a:latin typeface="Courier New" pitchFamily="49" charset="0"/>
              <a:cs typeface="Courier New" pitchFamily="49" charset="0"/>
            </a:endParaRPr>
          </a:p>
        </p:txBody>
      </p:sp>
      <p:sp>
        <p:nvSpPr>
          <p:cNvPr id="42" name="Content Placeholder 2"/>
          <p:cNvSpPr txBox="1">
            <a:spLocks/>
          </p:cNvSpPr>
          <p:nvPr/>
        </p:nvSpPr>
        <p:spPr>
          <a:xfrm rot="16676814">
            <a:off x="5822126" y="2017762"/>
            <a:ext cx="975348" cy="376242"/>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400" b="1" dirty="0" err="1" smtClean="0">
                <a:solidFill>
                  <a:srgbClr val="7030A0"/>
                </a:solidFill>
                <a:latin typeface="Courier New" pitchFamily="49" charset="0"/>
                <a:cs typeface="Courier New" pitchFamily="49" charset="0"/>
              </a:rPr>
              <a:t>newEdge</a:t>
            </a:r>
            <a:endParaRPr lang="en-US" sz="1400" dirty="0" smtClean="0">
              <a:latin typeface="Courier New" pitchFamily="49" charset="0"/>
              <a:cs typeface="Courier New" pitchFamily="49" charset="0"/>
            </a:endParaRPr>
          </a:p>
          <a:p>
            <a:pPr indent="0">
              <a:buNone/>
            </a:pPr>
            <a:endParaRPr lang="en-US" sz="1400" b="1" dirty="0">
              <a:solidFill>
                <a:srgbClr val="002060"/>
              </a:solidFill>
              <a:latin typeface="Courier New" pitchFamily="49" charset="0"/>
              <a:cs typeface="Courier New" pitchFamily="49" charset="0"/>
            </a:endParaRPr>
          </a:p>
        </p:txBody>
      </p:sp>
      <p:sp>
        <p:nvSpPr>
          <p:cNvPr id="47" name="Content Placeholder 2"/>
          <p:cNvSpPr txBox="1">
            <a:spLocks/>
          </p:cNvSpPr>
          <p:nvPr/>
        </p:nvSpPr>
        <p:spPr>
          <a:xfrm>
            <a:off x="381000" y="3486150"/>
            <a:ext cx="3733800" cy="1752600"/>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00B050"/>
                </a:solidFill>
                <a:latin typeface="Courier New" pitchFamily="49" charset="0"/>
                <a:cs typeface="Courier New" pitchFamily="49" charset="0"/>
              </a:rPr>
              <a:t>edge1</a:t>
            </a:r>
            <a:r>
              <a:rPr lang="en-US" sz="1600" dirty="0" smtClean="0">
                <a:latin typeface="Courier New" pitchFamily="49" charset="0"/>
                <a:cs typeface="Courier New" pitchFamily="49" charset="0"/>
              </a:rPr>
              <a:t>.next = </a:t>
            </a:r>
            <a:r>
              <a:rPr lang="en-US" sz="1600" b="1" dirty="0" err="1" smtClean="0">
                <a:solidFill>
                  <a:srgbClr val="7030A0"/>
                </a:solidFill>
                <a:latin typeface="Courier New" pitchFamily="49" charset="0"/>
                <a:cs typeface="Courier New" pitchFamily="49" charset="0"/>
              </a:rPr>
              <a:t>newEdge</a:t>
            </a:r>
            <a:r>
              <a:rPr lang="en-US" sz="1600" dirty="0" smtClean="0">
                <a:latin typeface="Courier New" pitchFamily="49" charset="0"/>
                <a:cs typeface="Courier New" pitchFamily="49" charset="0"/>
              </a:rPr>
              <a:t>;</a:t>
            </a:r>
          </a:p>
          <a:p>
            <a:pPr indent="0">
              <a:buFont typeface="Verdana" pitchFamily="34" charset="0"/>
              <a:buNone/>
            </a:pPr>
            <a:r>
              <a:rPr lang="en-US" sz="1600" b="1" dirty="0" err="1" smtClean="0">
                <a:solidFill>
                  <a:srgbClr val="7030A0"/>
                </a:solidFill>
                <a:latin typeface="Courier New" pitchFamily="49" charset="0"/>
                <a:cs typeface="Courier New" pitchFamily="49" charset="0"/>
              </a:rPr>
              <a:t>newEdge</a:t>
            </a:r>
            <a:r>
              <a:rPr lang="en-US" sz="1600" dirty="0" err="1" smtClean="0">
                <a:latin typeface="Courier New" pitchFamily="49" charset="0"/>
                <a:cs typeface="Courier New" pitchFamily="49" charset="0"/>
              </a:rPr>
              <a:t>.next</a:t>
            </a:r>
            <a:r>
              <a:rPr lang="en-US" sz="1600" dirty="0" smtClean="0">
                <a:latin typeface="Courier New" pitchFamily="49" charset="0"/>
                <a:cs typeface="Courier New" pitchFamily="49" charset="0"/>
              </a:rPr>
              <a:t> = </a:t>
            </a:r>
            <a:r>
              <a:rPr lang="en-US" sz="1600" b="1" dirty="0" smtClean="0">
                <a:solidFill>
                  <a:srgbClr val="FFC000"/>
                </a:solidFill>
                <a:latin typeface="Courier New" pitchFamily="49" charset="0"/>
                <a:cs typeface="Courier New" pitchFamily="49" charset="0"/>
              </a:rPr>
              <a:t>edge4</a:t>
            </a:r>
            <a:r>
              <a:rPr lang="en-US" sz="1600" dirty="0" smtClean="0">
                <a:latin typeface="Courier New" pitchFamily="49" charset="0"/>
                <a:cs typeface="Courier New" pitchFamily="49" charset="0"/>
              </a:rPr>
              <a:t>;</a:t>
            </a:r>
          </a:p>
          <a:p>
            <a:pPr indent="0">
              <a:buFont typeface="Verdana" pitchFamily="34" charset="0"/>
              <a:buNone/>
            </a:pPr>
            <a:r>
              <a:rPr lang="en-US" sz="1600" b="1" dirty="0" err="1" smtClean="0">
                <a:solidFill>
                  <a:srgbClr val="7030A0"/>
                </a:solidFill>
                <a:latin typeface="Courier New" pitchFamily="49" charset="0"/>
                <a:cs typeface="Courier New" pitchFamily="49" charset="0"/>
              </a:rPr>
              <a:t>newEdge</a:t>
            </a:r>
            <a:r>
              <a:rPr lang="en-US" sz="1600" dirty="0" err="1" smtClean="0">
                <a:latin typeface="Courier New" pitchFamily="49" charset="0"/>
                <a:cs typeface="Courier New" pitchFamily="49" charset="0"/>
              </a:rPr>
              <a:t>.face</a:t>
            </a:r>
            <a:r>
              <a:rPr lang="en-US" sz="1600" dirty="0" smtClean="0">
                <a:latin typeface="Courier New" pitchFamily="49" charset="0"/>
                <a:cs typeface="Courier New" pitchFamily="49" charset="0"/>
              </a:rPr>
              <a:t> = </a:t>
            </a:r>
            <a:r>
              <a:rPr lang="en-US" sz="1600" b="1" dirty="0" smtClean="0">
                <a:solidFill>
                  <a:srgbClr val="00B050"/>
                </a:solidFill>
                <a:latin typeface="Courier New" pitchFamily="49" charset="0"/>
                <a:cs typeface="Courier New" pitchFamily="49" charset="0"/>
              </a:rPr>
              <a:t>edge1</a:t>
            </a:r>
            <a:r>
              <a:rPr lang="en-US" sz="1600" dirty="0" smtClean="0">
                <a:latin typeface="Courier New" pitchFamily="49" charset="0"/>
                <a:cs typeface="Courier New" pitchFamily="49" charset="0"/>
              </a:rPr>
              <a:t>.face;</a:t>
            </a:r>
          </a:p>
          <a:p>
            <a:pPr indent="0">
              <a:buNone/>
            </a:pPr>
            <a:r>
              <a:rPr lang="en-US" sz="1600" b="1" dirty="0" err="1" smtClean="0">
                <a:solidFill>
                  <a:srgbClr val="7030A0"/>
                </a:solidFill>
                <a:latin typeface="Courier New" pitchFamily="49" charset="0"/>
                <a:cs typeface="Courier New" pitchFamily="49" charset="0"/>
              </a:rPr>
              <a:t>newEdge</a:t>
            </a:r>
            <a:r>
              <a:rPr lang="en-US" sz="1600" dirty="0" err="1" smtClean="0">
                <a:latin typeface="Courier New" pitchFamily="49" charset="0"/>
                <a:cs typeface="Courier New" pitchFamily="49" charset="0"/>
              </a:rPr>
              <a:t>.endPt</a:t>
            </a:r>
            <a:r>
              <a:rPr lang="en-US" sz="1600" dirty="0" smtClean="0">
                <a:latin typeface="Courier New" pitchFamily="49" charset="0"/>
                <a:cs typeface="Courier New" pitchFamily="49" charset="0"/>
              </a:rPr>
              <a:t> = </a:t>
            </a:r>
            <a:r>
              <a:rPr lang="en-US" sz="1600" b="1" dirty="0" smtClean="0">
                <a:latin typeface="Courier New" pitchFamily="49" charset="0"/>
                <a:cs typeface="Courier New" pitchFamily="49" charset="0"/>
              </a:rPr>
              <a:t>vert2</a:t>
            </a:r>
            <a:r>
              <a:rPr lang="en-US" sz="1600" dirty="0" smtClean="0">
                <a:latin typeface="Courier New" pitchFamily="49" charset="0"/>
                <a:cs typeface="Courier New" pitchFamily="49" charset="0"/>
              </a:rPr>
              <a:t>;</a:t>
            </a:r>
          </a:p>
        </p:txBody>
      </p:sp>
    </p:spTree>
    <p:extLst>
      <p:ext uri="{BB962C8B-B14F-4D97-AF65-F5344CB8AC3E}">
        <p14:creationId xmlns:p14="http://schemas.microsoft.com/office/powerpoint/2010/main" val="2783031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p:nvPr/>
        </p:nvSpPr>
        <p:spPr bwMode="auto">
          <a:xfrm>
            <a:off x="4581525" y="1662113"/>
            <a:ext cx="1933575" cy="1366837"/>
          </a:xfrm>
          <a:custGeom>
            <a:avLst/>
            <a:gdLst>
              <a:gd name="connsiteX0" fmla="*/ 1362075 w 1933575"/>
              <a:gd name="connsiteY0" fmla="*/ 0 h 1366837"/>
              <a:gd name="connsiteX1" fmla="*/ 0 w 1933575"/>
              <a:gd name="connsiteY1" fmla="*/ 904875 h 1366837"/>
              <a:gd name="connsiteX2" fmla="*/ 452438 w 1933575"/>
              <a:gd name="connsiteY2" fmla="*/ 1366837 h 1366837"/>
              <a:gd name="connsiteX3" fmla="*/ 1766888 w 1933575"/>
              <a:gd name="connsiteY3" fmla="*/ 1104900 h 1366837"/>
              <a:gd name="connsiteX4" fmla="*/ 1933575 w 1933575"/>
              <a:gd name="connsiteY4" fmla="*/ 66675 h 1366837"/>
              <a:gd name="connsiteX5" fmla="*/ 1362075 w 1933575"/>
              <a:gd name="connsiteY5" fmla="*/ 0 h 1366837"/>
              <a:gd name="connsiteX0" fmla="*/ 1362075 w 1933575"/>
              <a:gd name="connsiteY0" fmla="*/ 0 h 1366837"/>
              <a:gd name="connsiteX1" fmla="*/ 0 w 1933575"/>
              <a:gd name="connsiteY1" fmla="*/ 904875 h 1366837"/>
              <a:gd name="connsiteX2" fmla="*/ 452438 w 1933575"/>
              <a:gd name="connsiteY2" fmla="*/ 1366837 h 1366837"/>
              <a:gd name="connsiteX3" fmla="*/ 1785938 w 1933575"/>
              <a:gd name="connsiteY3" fmla="*/ 1095375 h 1366837"/>
              <a:gd name="connsiteX4" fmla="*/ 1933575 w 1933575"/>
              <a:gd name="connsiteY4" fmla="*/ 66675 h 1366837"/>
              <a:gd name="connsiteX5" fmla="*/ 1362075 w 1933575"/>
              <a:gd name="connsiteY5" fmla="*/ 0 h 1366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33575" h="1366837">
                <a:moveTo>
                  <a:pt x="1362075" y="0"/>
                </a:moveTo>
                <a:lnTo>
                  <a:pt x="0" y="904875"/>
                </a:lnTo>
                <a:lnTo>
                  <a:pt x="452438" y="1366837"/>
                </a:lnTo>
                <a:lnTo>
                  <a:pt x="1785938" y="1095375"/>
                </a:lnTo>
                <a:lnTo>
                  <a:pt x="1933575" y="66675"/>
                </a:lnTo>
                <a:lnTo>
                  <a:pt x="1362075" y="0"/>
                </a:lnTo>
                <a:close/>
              </a:path>
            </a:pathLst>
          </a:custGeom>
          <a:solidFill>
            <a:schemeClr val="tx1">
              <a:lumMod val="95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2" name="Title 1"/>
          <p:cNvSpPr>
            <a:spLocks noGrp="1"/>
          </p:cNvSpPr>
          <p:nvPr>
            <p:ph type="title"/>
          </p:nvPr>
        </p:nvSpPr>
        <p:spPr/>
        <p:txBody>
          <a:bodyPr/>
          <a:lstStyle/>
          <a:p>
            <a:r>
              <a:rPr lang="en-US" dirty="0" smtClean="0"/>
              <a:t>Simple Operations</a:t>
            </a:r>
            <a:endParaRPr lang="en-US" dirty="0"/>
          </a:p>
        </p:txBody>
      </p:sp>
      <p:sp>
        <p:nvSpPr>
          <p:cNvPr id="3" name="Content Placeholder 2"/>
          <p:cNvSpPr>
            <a:spLocks noGrp="1"/>
          </p:cNvSpPr>
          <p:nvPr>
            <p:ph sz="quarter" idx="10"/>
          </p:nvPr>
        </p:nvSpPr>
        <p:spPr>
          <a:xfrm>
            <a:off x="457200" y="1196018"/>
            <a:ext cx="8077200" cy="685800"/>
          </a:xfrm>
        </p:spPr>
        <p:txBody>
          <a:bodyPr/>
          <a:lstStyle/>
          <a:p>
            <a:pPr indent="0">
              <a:buNone/>
            </a:pPr>
            <a:r>
              <a:rPr lang="en-US" dirty="0" smtClean="0"/>
              <a:t>Split a face</a:t>
            </a:r>
          </a:p>
        </p:txBody>
      </p:sp>
      <p:cxnSp>
        <p:nvCxnSpPr>
          <p:cNvPr id="11" name="Straight Connector 10"/>
          <p:cNvCxnSpPr/>
          <p:nvPr/>
        </p:nvCxnSpPr>
        <p:spPr bwMode="auto">
          <a:xfrm flipV="1">
            <a:off x="5029200" y="2571750"/>
            <a:ext cx="2286000" cy="4572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4" name="Straight Connector 13"/>
          <p:cNvCxnSpPr/>
          <p:nvPr/>
        </p:nvCxnSpPr>
        <p:spPr bwMode="auto">
          <a:xfrm flipV="1">
            <a:off x="7315200" y="1881818"/>
            <a:ext cx="457200" cy="689932"/>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6" name="Straight Connector 15"/>
          <p:cNvCxnSpPr/>
          <p:nvPr/>
        </p:nvCxnSpPr>
        <p:spPr bwMode="auto">
          <a:xfrm flipH="1" flipV="1">
            <a:off x="5943600" y="1657350"/>
            <a:ext cx="1828800" cy="224468"/>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8" name="Straight Connector 17"/>
          <p:cNvCxnSpPr/>
          <p:nvPr/>
        </p:nvCxnSpPr>
        <p:spPr bwMode="auto">
          <a:xfrm flipH="1">
            <a:off x="4572000" y="1657350"/>
            <a:ext cx="1371600" cy="9144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0" name="Straight Connector 19"/>
          <p:cNvCxnSpPr/>
          <p:nvPr/>
        </p:nvCxnSpPr>
        <p:spPr bwMode="auto">
          <a:xfrm>
            <a:off x="4572000" y="2571750"/>
            <a:ext cx="457200" cy="457200"/>
          </a:xfrm>
          <a:prstGeom prst="line">
            <a:avLst/>
          </a:prstGeom>
          <a:solidFill>
            <a:schemeClr val="accent1"/>
          </a:solidFill>
          <a:ln w="9525" cap="flat" cmpd="sng" algn="ctr">
            <a:solidFill>
              <a:schemeClr val="bg1"/>
            </a:solidFill>
            <a:prstDash val="solid"/>
            <a:round/>
            <a:headEnd type="none" w="med" len="med"/>
            <a:tailEnd type="none" w="med" len="med"/>
          </a:ln>
          <a:effectLst/>
        </p:spPr>
      </p:cxnSp>
      <p:sp>
        <p:nvSpPr>
          <p:cNvPr id="29" name="Oval 28"/>
          <p:cNvSpPr/>
          <p:nvPr/>
        </p:nvSpPr>
        <p:spPr bwMode="auto">
          <a:xfrm>
            <a:off x="6311358" y="2713600"/>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1" name="Oval 30"/>
          <p:cNvSpPr/>
          <p:nvPr/>
        </p:nvSpPr>
        <p:spPr bwMode="auto">
          <a:xfrm>
            <a:off x="6463758" y="1677014"/>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3" name="Oval 32"/>
          <p:cNvSpPr/>
          <p:nvPr/>
        </p:nvSpPr>
        <p:spPr bwMode="auto">
          <a:xfrm>
            <a:off x="7267570" y="2519357"/>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5" name="Oval 34"/>
          <p:cNvSpPr/>
          <p:nvPr/>
        </p:nvSpPr>
        <p:spPr bwMode="auto">
          <a:xfrm>
            <a:off x="7715244" y="1838320"/>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6" name="Oval 35"/>
          <p:cNvSpPr/>
          <p:nvPr/>
        </p:nvSpPr>
        <p:spPr bwMode="auto">
          <a:xfrm>
            <a:off x="5886454" y="1614493"/>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8" name="Oval 37"/>
          <p:cNvSpPr/>
          <p:nvPr/>
        </p:nvSpPr>
        <p:spPr bwMode="auto">
          <a:xfrm>
            <a:off x="4543422" y="2519367"/>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9" name="Oval 38"/>
          <p:cNvSpPr/>
          <p:nvPr/>
        </p:nvSpPr>
        <p:spPr bwMode="auto">
          <a:xfrm>
            <a:off x="4981580" y="2976567"/>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44" name="Straight Connector 43"/>
          <p:cNvCxnSpPr/>
          <p:nvPr/>
        </p:nvCxnSpPr>
        <p:spPr bwMode="auto">
          <a:xfrm flipV="1">
            <a:off x="5057774" y="2672962"/>
            <a:ext cx="1262063" cy="260306"/>
          </a:xfrm>
          <a:prstGeom prst="line">
            <a:avLst/>
          </a:prstGeom>
          <a:solidFill>
            <a:schemeClr val="accent1"/>
          </a:solidFill>
          <a:ln w="0" cap="flat" cmpd="sng" algn="ctr">
            <a:solidFill>
              <a:srgbClr val="00B050"/>
            </a:solidFill>
            <a:prstDash val="solid"/>
            <a:round/>
            <a:headEnd type="none" w="med" len="med"/>
            <a:tailEnd type="triangle" w="med" len="lg"/>
          </a:ln>
          <a:effectLst/>
        </p:spPr>
      </p:cxnSp>
      <p:grpSp>
        <p:nvGrpSpPr>
          <p:cNvPr id="4" name="Group 3"/>
          <p:cNvGrpSpPr/>
          <p:nvPr/>
        </p:nvGrpSpPr>
        <p:grpSpPr>
          <a:xfrm>
            <a:off x="6310322" y="1678038"/>
            <a:ext cx="247650" cy="1131836"/>
            <a:chOff x="6629400" y="1668514"/>
            <a:chExt cx="247650" cy="1131836"/>
          </a:xfrm>
        </p:grpSpPr>
        <p:sp>
          <p:nvSpPr>
            <p:cNvPr id="40" name="Oval 39"/>
            <p:cNvSpPr/>
            <p:nvPr/>
          </p:nvSpPr>
          <p:spPr bwMode="auto">
            <a:xfrm>
              <a:off x="6629400" y="2705100"/>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43" name="Oval 42"/>
            <p:cNvSpPr/>
            <p:nvPr/>
          </p:nvSpPr>
          <p:spPr bwMode="auto">
            <a:xfrm>
              <a:off x="6781800" y="1668514"/>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sp>
        <p:nvSpPr>
          <p:cNvPr id="72" name="Content Placeholder 2"/>
          <p:cNvSpPr txBox="1">
            <a:spLocks/>
          </p:cNvSpPr>
          <p:nvPr/>
        </p:nvSpPr>
        <p:spPr>
          <a:xfrm>
            <a:off x="6066261" y="2783628"/>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latin typeface="Courier New" pitchFamily="49" charset="0"/>
                <a:cs typeface="Courier New" pitchFamily="49" charset="0"/>
              </a:rPr>
              <a:t>vert1</a:t>
            </a:r>
          </a:p>
          <a:p>
            <a:pPr indent="0">
              <a:buFont typeface="Verdana" pitchFamily="34" charset="0"/>
              <a:buNone/>
            </a:pPr>
            <a:endParaRPr lang="en-US" sz="1600" b="1" dirty="0" smtClean="0">
              <a:latin typeface="Courier New" pitchFamily="49" charset="0"/>
              <a:cs typeface="Courier New" pitchFamily="49" charset="0"/>
            </a:endParaRPr>
          </a:p>
        </p:txBody>
      </p:sp>
      <p:sp>
        <p:nvSpPr>
          <p:cNvPr id="73" name="Content Placeholder 2"/>
          <p:cNvSpPr txBox="1">
            <a:spLocks/>
          </p:cNvSpPr>
          <p:nvPr/>
        </p:nvSpPr>
        <p:spPr>
          <a:xfrm>
            <a:off x="6172200" y="1340272"/>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latin typeface="Courier New" pitchFamily="49" charset="0"/>
                <a:cs typeface="Courier New" pitchFamily="49" charset="0"/>
              </a:rPr>
              <a:t>vert2</a:t>
            </a:r>
          </a:p>
          <a:p>
            <a:pPr indent="0">
              <a:buFont typeface="Verdana" pitchFamily="34" charset="0"/>
              <a:buNone/>
            </a:pPr>
            <a:endParaRPr lang="en-US" sz="1600" b="1" dirty="0" smtClean="0">
              <a:latin typeface="Courier New" pitchFamily="49" charset="0"/>
              <a:cs typeface="Courier New" pitchFamily="49" charset="0"/>
            </a:endParaRPr>
          </a:p>
        </p:txBody>
      </p:sp>
      <p:sp>
        <p:nvSpPr>
          <p:cNvPr id="74" name="Content Placeholder 2"/>
          <p:cNvSpPr txBox="1">
            <a:spLocks/>
          </p:cNvSpPr>
          <p:nvPr/>
        </p:nvSpPr>
        <p:spPr>
          <a:xfrm>
            <a:off x="381000" y="1733550"/>
            <a:ext cx="5562600" cy="1290642"/>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 </a:t>
            </a:r>
            <a:r>
              <a:rPr lang="en-US" sz="1600" b="1" dirty="0" smtClean="0">
                <a:solidFill>
                  <a:srgbClr val="00B050"/>
                </a:solidFill>
                <a:latin typeface="Courier New" pitchFamily="49" charset="0"/>
                <a:cs typeface="Courier New" pitchFamily="49" charset="0"/>
              </a:rPr>
              <a:t>edge1 </a:t>
            </a:r>
            <a:r>
              <a:rPr lang="en-US" sz="1600" dirty="0" smtClean="0">
                <a:latin typeface="Courier New" pitchFamily="49" charset="0"/>
                <a:cs typeface="Courier New" pitchFamily="49" charset="0"/>
              </a:rPr>
              <a:t>= </a:t>
            </a:r>
            <a:r>
              <a:rPr lang="en-US" sz="1600" b="1" dirty="0" smtClean="0">
                <a:latin typeface="Courier New" pitchFamily="49" charset="0"/>
                <a:cs typeface="Courier New" pitchFamily="49" charset="0"/>
              </a:rPr>
              <a:t>vert1</a:t>
            </a:r>
            <a:r>
              <a:rPr lang="en-US" sz="1600" dirty="0" smtClean="0">
                <a:latin typeface="Courier New" pitchFamily="49" charset="0"/>
                <a:cs typeface="Courier New" pitchFamily="49" charset="0"/>
              </a:rPr>
              <a:t>.halfEdge;</a:t>
            </a:r>
          </a:p>
          <a:p>
            <a:pPr indent="0">
              <a:buNone/>
            </a:pPr>
            <a:r>
              <a:rPr lang="en-US" sz="1600" b="1" dirty="0" err="1">
                <a:solidFill>
                  <a:srgbClr val="002060"/>
                </a:solidFill>
                <a:latin typeface="Courier New" pitchFamily="49" charset="0"/>
                <a:cs typeface="Courier New" pitchFamily="49" charset="0"/>
              </a:rPr>
              <a:t>HalfEdge</a:t>
            </a:r>
            <a:r>
              <a:rPr lang="en-US" sz="1600" b="1" dirty="0">
                <a:solidFill>
                  <a:srgbClr val="002060"/>
                </a:solidFill>
                <a:latin typeface="Courier New" pitchFamily="49" charset="0"/>
                <a:cs typeface="Courier New" pitchFamily="49" charset="0"/>
              </a:rPr>
              <a:t> </a:t>
            </a:r>
            <a:r>
              <a:rPr lang="en-US" sz="1600" b="1" dirty="0">
                <a:solidFill>
                  <a:srgbClr val="FF0000"/>
                </a:solidFill>
                <a:latin typeface="Courier New" pitchFamily="49" charset="0"/>
                <a:cs typeface="Courier New" pitchFamily="49" charset="0"/>
              </a:rPr>
              <a:t>edge2 </a:t>
            </a:r>
            <a:r>
              <a:rPr lang="en-US" sz="1600" dirty="0">
                <a:latin typeface="Courier New" pitchFamily="49" charset="0"/>
                <a:cs typeface="Courier New" pitchFamily="49" charset="0"/>
              </a:rPr>
              <a:t>= </a:t>
            </a:r>
            <a:r>
              <a:rPr lang="en-US" sz="1600" b="1" dirty="0" smtClean="0">
                <a:solidFill>
                  <a:srgbClr val="00B050"/>
                </a:solidFill>
                <a:latin typeface="Courier New" pitchFamily="49" charset="0"/>
                <a:cs typeface="Courier New" pitchFamily="49" charset="0"/>
              </a:rPr>
              <a:t>edge1</a:t>
            </a:r>
            <a:r>
              <a:rPr lang="en-US" sz="1600" dirty="0" smtClean="0">
                <a:latin typeface="Courier New" pitchFamily="49" charset="0"/>
                <a:cs typeface="Courier New" pitchFamily="49" charset="0"/>
              </a:rPr>
              <a:t>.next</a:t>
            </a:r>
            <a:r>
              <a:rPr lang="en-US" sz="1600" dirty="0" smtClean="0">
                <a:solidFill>
                  <a:srgbClr val="002060"/>
                </a:solidFill>
                <a:latin typeface="Courier New" pitchFamily="49" charset="0"/>
                <a:cs typeface="Courier New" pitchFamily="49" charset="0"/>
              </a:rPr>
              <a:t>;</a:t>
            </a:r>
            <a:endParaRPr lang="en-US" sz="1600" b="1" dirty="0">
              <a:solidFill>
                <a:srgbClr val="002060"/>
              </a:solidFill>
              <a:latin typeface="Courier New" pitchFamily="49" charset="0"/>
              <a:cs typeface="Courier New" pitchFamily="49" charset="0"/>
            </a:endParaRPr>
          </a:p>
          <a:p>
            <a:pPr indent="0">
              <a:buNone/>
            </a:pPr>
            <a:r>
              <a:rPr lang="en-US" sz="1600" b="1" dirty="0" err="1">
                <a:solidFill>
                  <a:srgbClr val="002060"/>
                </a:solidFill>
                <a:latin typeface="Courier New" pitchFamily="49" charset="0"/>
                <a:cs typeface="Courier New" pitchFamily="49" charset="0"/>
              </a:rPr>
              <a:t>HalfEdge</a:t>
            </a:r>
            <a:r>
              <a:rPr lang="en-US" sz="1600" b="1" dirty="0">
                <a:solidFill>
                  <a:srgbClr val="002060"/>
                </a:solidFill>
                <a:latin typeface="Courier New" pitchFamily="49" charset="0"/>
                <a:cs typeface="Courier New" pitchFamily="49" charset="0"/>
              </a:rPr>
              <a:t> </a:t>
            </a:r>
            <a:r>
              <a:rPr lang="en-US" sz="1600" b="1" dirty="0" smtClean="0">
                <a:solidFill>
                  <a:srgbClr val="00B0F0"/>
                </a:solidFill>
                <a:latin typeface="Courier New" pitchFamily="49" charset="0"/>
                <a:cs typeface="Courier New" pitchFamily="49" charset="0"/>
              </a:rPr>
              <a:t>edge3</a:t>
            </a:r>
            <a:r>
              <a:rPr lang="en-US" sz="1600" b="1" dirty="0" smtClean="0">
                <a:solidFill>
                  <a:srgbClr val="00B050"/>
                </a:solidFill>
                <a:latin typeface="Courier New" pitchFamily="49" charset="0"/>
                <a:cs typeface="Courier New" pitchFamily="49" charset="0"/>
              </a:rPr>
              <a:t> </a:t>
            </a:r>
            <a:r>
              <a:rPr lang="en-US" sz="1600" dirty="0">
                <a:latin typeface="Courier New" pitchFamily="49" charset="0"/>
                <a:cs typeface="Courier New" pitchFamily="49" charset="0"/>
              </a:rPr>
              <a:t>= </a:t>
            </a:r>
            <a:r>
              <a:rPr lang="en-US" sz="1600" b="1" dirty="0" smtClean="0">
                <a:latin typeface="Courier New" pitchFamily="49" charset="0"/>
                <a:cs typeface="Courier New" pitchFamily="49" charset="0"/>
              </a:rPr>
              <a:t>vert2</a:t>
            </a:r>
            <a:r>
              <a:rPr lang="en-US" sz="1600" dirty="0" smtClean="0">
                <a:latin typeface="Courier New" pitchFamily="49" charset="0"/>
                <a:cs typeface="Courier New" pitchFamily="49" charset="0"/>
              </a:rPr>
              <a:t>.halfEdge</a:t>
            </a:r>
            <a:r>
              <a:rPr lang="en-US" sz="1600" dirty="0">
                <a:latin typeface="Courier New" pitchFamily="49" charset="0"/>
                <a:cs typeface="Courier New" pitchFamily="49" charset="0"/>
              </a:rPr>
              <a:t>;</a:t>
            </a:r>
          </a:p>
          <a:p>
            <a:pPr indent="0">
              <a:buNone/>
            </a:pPr>
            <a:r>
              <a:rPr lang="en-US" sz="1600" b="1" dirty="0" err="1">
                <a:solidFill>
                  <a:srgbClr val="002060"/>
                </a:solidFill>
                <a:latin typeface="Courier New" pitchFamily="49" charset="0"/>
                <a:cs typeface="Courier New" pitchFamily="49" charset="0"/>
              </a:rPr>
              <a:t>HalfEdge</a:t>
            </a:r>
            <a:r>
              <a:rPr lang="en-US" sz="1600" b="1" dirty="0">
                <a:solidFill>
                  <a:srgbClr val="002060"/>
                </a:solidFill>
                <a:latin typeface="Courier New" pitchFamily="49" charset="0"/>
                <a:cs typeface="Courier New" pitchFamily="49" charset="0"/>
              </a:rPr>
              <a:t> </a:t>
            </a:r>
            <a:r>
              <a:rPr lang="en-US" sz="1600" b="1" dirty="0" smtClean="0">
                <a:solidFill>
                  <a:srgbClr val="FFC000"/>
                </a:solidFill>
                <a:latin typeface="Courier New" pitchFamily="49" charset="0"/>
                <a:cs typeface="Courier New" pitchFamily="49" charset="0"/>
              </a:rPr>
              <a:t>edge4</a:t>
            </a:r>
            <a:r>
              <a:rPr lang="en-US" sz="1600" b="1" dirty="0" smtClean="0">
                <a:solidFill>
                  <a:srgbClr val="FF0000"/>
                </a:solidFill>
                <a:latin typeface="Courier New" pitchFamily="49" charset="0"/>
                <a:cs typeface="Courier New" pitchFamily="49" charset="0"/>
              </a:rPr>
              <a:t> </a:t>
            </a:r>
            <a:r>
              <a:rPr lang="en-US" sz="1600" dirty="0">
                <a:latin typeface="Courier New" pitchFamily="49" charset="0"/>
                <a:cs typeface="Courier New" pitchFamily="49" charset="0"/>
              </a:rPr>
              <a:t>= </a:t>
            </a:r>
            <a:r>
              <a:rPr lang="en-US" sz="1600" b="1" dirty="0" smtClean="0">
                <a:solidFill>
                  <a:srgbClr val="00B0F0"/>
                </a:solidFill>
                <a:latin typeface="Courier New" pitchFamily="49" charset="0"/>
                <a:cs typeface="Courier New" pitchFamily="49" charset="0"/>
              </a:rPr>
              <a:t>edge3</a:t>
            </a:r>
            <a:r>
              <a:rPr lang="en-US" sz="1600" dirty="0" smtClean="0">
                <a:latin typeface="Courier New" pitchFamily="49" charset="0"/>
                <a:cs typeface="Courier New" pitchFamily="49" charset="0"/>
              </a:rPr>
              <a:t>.next</a:t>
            </a:r>
            <a:r>
              <a:rPr lang="en-US" sz="1600" dirty="0">
                <a:solidFill>
                  <a:srgbClr val="002060"/>
                </a:solidFill>
                <a:latin typeface="Courier New" pitchFamily="49" charset="0"/>
                <a:cs typeface="Courier New" pitchFamily="49" charset="0"/>
              </a:rPr>
              <a:t>;</a:t>
            </a:r>
            <a:endParaRPr lang="en-US" sz="1600" b="1" dirty="0">
              <a:solidFill>
                <a:srgbClr val="002060"/>
              </a:solidFill>
              <a:latin typeface="Courier New" pitchFamily="49" charset="0"/>
              <a:cs typeface="Courier New" pitchFamily="49" charset="0"/>
            </a:endParaRPr>
          </a:p>
          <a:p>
            <a:pPr indent="0">
              <a:buNone/>
            </a:pPr>
            <a:endParaRPr lang="en-US" sz="1600" b="1" dirty="0">
              <a:solidFill>
                <a:srgbClr val="002060"/>
              </a:solidFill>
              <a:latin typeface="Courier New" pitchFamily="49" charset="0"/>
              <a:cs typeface="Courier New" pitchFamily="49" charset="0"/>
            </a:endParaRPr>
          </a:p>
        </p:txBody>
      </p:sp>
      <p:cxnSp>
        <p:nvCxnSpPr>
          <p:cNvPr id="30" name="Straight Connector 29"/>
          <p:cNvCxnSpPr/>
          <p:nvPr/>
        </p:nvCxnSpPr>
        <p:spPr bwMode="auto">
          <a:xfrm flipV="1">
            <a:off x="6430315" y="2482137"/>
            <a:ext cx="803923" cy="165814"/>
          </a:xfrm>
          <a:prstGeom prst="line">
            <a:avLst/>
          </a:prstGeom>
          <a:solidFill>
            <a:schemeClr val="accent1"/>
          </a:solidFill>
          <a:ln w="0" cap="flat" cmpd="sng" algn="ctr">
            <a:solidFill>
              <a:srgbClr val="FF0000"/>
            </a:solidFill>
            <a:prstDash val="solid"/>
            <a:round/>
            <a:headEnd type="none" w="med" len="med"/>
            <a:tailEnd type="triangle" w="med" len="lg"/>
          </a:ln>
          <a:effectLst/>
        </p:spPr>
      </p:cxnSp>
      <p:cxnSp>
        <p:nvCxnSpPr>
          <p:cNvPr id="32" name="Straight Connector 31"/>
          <p:cNvCxnSpPr/>
          <p:nvPr/>
        </p:nvCxnSpPr>
        <p:spPr bwMode="auto">
          <a:xfrm flipH="1" flipV="1">
            <a:off x="6609042" y="1819275"/>
            <a:ext cx="985454" cy="123825"/>
          </a:xfrm>
          <a:prstGeom prst="line">
            <a:avLst/>
          </a:prstGeom>
          <a:solidFill>
            <a:schemeClr val="accent1"/>
          </a:solidFill>
          <a:ln w="0" cap="flat" cmpd="sng" algn="ctr">
            <a:solidFill>
              <a:srgbClr val="00B0F0"/>
            </a:solidFill>
            <a:prstDash val="solid"/>
            <a:round/>
            <a:headEnd type="none" w="med" len="med"/>
            <a:tailEnd type="triangle" w="med" len="lg"/>
          </a:ln>
          <a:effectLst/>
        </p:spPr>
      </p:cxnSp>
      <p:cxnSp>
        <p:nvCxnSpPr>
          <p:cNvPr id="34" name="Straight Connector 33"/>
          <p:cNvCxnSpPr/>
          <p:nvPr/>
        </p:nvCxnSpPr>
        <p:spPr bwMode="auto">
          <a:xfrm flipH="1" flipV="1">
            <a:off x="5957884" y="1741192"/>
            <a:ext cx="457204" cy="57450"/>
          </a:xfrm>
          <a:prstGeom prst="line">
            <a:avLst/>
          </a:prstGeom>
          <a:solidFill>
            <a:schemeClr val="accent1"/>
          </a:solidFill>
          <a:ln w="0" cap="flat" cmpd="sng" algn="ctr">
            <a:solidFill>
              <a:srgbClr val="FFC000"/>
            </a:solidFill>
            <a:prstDash val="solid"/>
            <a:round/>
            <a:headEnd type="none" w="med" len="med"/>
            <a:tailEnd type="triangle" w="med" len="lg"/>
          </a:ln>
          <a:effectLst/>
        </p:spPr>
      </p:cxnSp>
      <p:cxnSp>
        <p:nvCxnSpPr>
          <p:cNvPr id="37" name="Straight Connector 36"/>
          <p:cNvCxnSpPr/>
          <p:nvPr/>
        </p:nvCxnSpPr>
        <p:spPr bwMode="auto">
          <a:xfrm flipV="1">
            <a:off x="6338884" y="1795463"/>
            <a:ext cx="128588" cy="876300"/>
          </a:xfrm>
          <a:prstGeom prst="line">
            <a:avLst/>
          </a:prstGeom>
          <a:solidFill>
            <a:schemeClr val="accent1"/>
          </a:solidFill>
          <a:ln w="19050" cap="flat" cmpd="sng" algn="ctr">
            <a:solidFill>
              <a:srgbClr val="7030A0"/>
            </a:solidFill>
            <a:prstDash val="solid"/>
            <a:round/>
            <a:headEnd type="none" w="med" len="med"/>
            <a:tailEnd type="triangle" w="med" len="lg"/>
          </a:ln>
          <a:effectLst/>
        </p:spPr>
      </p:cxnSp>
      <p:sp>
        <p:nvSpPr>
          <p:cNvPr id="41" name="Content Placeholder 2"/>
          <p:cNvSpPr txBox="1">
            <a:spLocks/>
          </p:cNvSpPr>
          <p:nvPr/>
        </p:nvSpPr>
        <p:spPr>
          <a:xfrm>
            <a:off x="381000" y="2892459"/>
            <a:ext cx="5562600" cy="376242"/>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 </a:t>
            </a:r>
            <a:r>
              <a:rPr lang="en-US" sz="1600" b="1" dirty="0" err="1" smtClean="0">
                <a:solidFill>
                  <a:srgbClr val="7030A0"/>
                </a:solidFill>
                <a:latin typeface="Courier New" pitchFamily="49" charset="0"/>
                <a:cs typeface="Courier New" pitchFamily="49" charset="0"/>
              </a:rPr>
              <a:t>newEdge</a:t>
            </a:r>
            <a:r>
              <a:rPr lang="en-US" sz="1600" b="1" dirty="0" smtClean="0">
                <a:solidFill>
                  <a:srgbClr val="00B050"/>
                </a:solidFill>
                <a:latin typeface="Courier New" pitchFamily="49" charset="0"/>
                <a:cs typeface="Courier New" pitchFamily="49" charset="0"/>
              </a:rPr>
              <a:t> </a:t>
            </a:r>
            <a:r>
              <a:rPr lang="en-US" sz="1600" dirty="0" smtClean="0">
                <a:latin typeface="Courier New" pitchFamily="49" charset="0"/>
                <a:cs typeface="Courier New" pitchFamily="49" charset="0"/>
              </a:rPr>
              <a:t>= new </a:t>
            </a:r>
            <a:r>
              <a:rPr lang="en-US" sz="1600" dirty="0" err="1" smtClean="0">
                <a:latin typeface="Courier New" pitchFamily="49" charset="0"/>
                <a:cs typeface="Courier New" pitchFamily="49" charset="0"/>
              </a:rPr>
              <a:t>HalfEdge</a:t>
            </a:r>
            <a:r>
              <a:rPr lang="en-US" sz="1600" dirty="0" smtClean="0">
                <a:latin typeface="Courier New" pitchFamily="49" charset="0"/>
                <a:cs typeface="Courier New" pitchFamily="49" charset="0"/>
              </a:rPr>
              <a:t>;</a:t>
            </a:r>
          </a:p>
          <a:p>
            <a:pPr indent="0">
              <a:buNone/>
            </a:pPr>
            <a:endParaRPr lang="en-US" sz="1600" b="1" dirty="0">
              <a:solidFill>
                <a:srgbClr val="002060"/>
              </a:solidFill>
              <a:latin typeface="Courier New" pitchFamily="49" charset="0"/>
              <a:cs typeface="Courier New" pitchFamily="49" charset="0"/>
            </a:endParaRPr>
          </a:p>
        </p:txBody>
      </p:sp>
      <p:sp>
        <p:nvSpPr>
          <p:cNvPr id="47" name="Content Placeholder 2"/>
          <p:cNvSpPr txBox="1">
            <a:spLocks/>
          </p:cNvSpPr>
          <p:nvPr/>
        </p:nvSpPr>
        <p:spPr>
          <a:xfrm>
            <a:off x="381000" y="3486150"/>
            <a:ext cx="4676774" cy="1752600"/>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00B050"/>
                </a:solidFill>
                <a:latin typeface="Courier New" pitchFamily="49" charset="0"/>
                <a:cs typeface="Courier New" pitchFamily="49" charset="0"/>
              </a:rPr>
              <a:t>edge1</a:t>
            </a:r>
            <a:r>
              <a:rPr lang="en-US" sz="1600" dirty="0" smtClean="0">
                <a:latin typeface="Courier New" pitchFamily="49" charset="0"/>
                <a:cs typeface="Courier New" pitchFamily="49" charset="0"/>
              </a:rPr>
              <a:t>.next = </a:t>
            </a:r>
            <a:r>
              <a:rPr lang="en-US" sz="1600" b="1" dirty="0" err="1" smtClean="0">
                <a:solidFill>
                  <a:srgbClr val="7030A0"/>
                </a:solidFill>
                <a:latin typeface="Courier New" pitchFamily="49" charset="0"/>
                <a:cs typeface="Courier New" pitchFamily="49" charset="0"/>
              </a:rPr>
              <a:t>newEdge</a:t>
            </a:r>
            <a:r>
              <a:rPr lang="en-US" sz="1600" dirty="0" smtClean="0">
                <a:latin typeface="Courier New" pitchFamily="49" charset="0"/>
                <a:cs typeface="Courier New" pitchFamily="49" charset="0"/>
              </a:rPr>
              <a:t>;</a:t>
            </a:r>
          </a:p>
          <a:p>
            <a:pPr indent="0">
              <a:buFont typeface="Verdana" pitchFamily="34" charset="0"/>
              <a:buNone/>
            </a:pPr>
            <a:r>
              <a:rPr lang="en-US" sz="1600" b="1" dirty="0" err="1" smtClean="0">
                <a:solidFill>
                  <a:srgbClr val="7030A0"/>
                </a:solidFill>
                <a:latin typeface="Courier New" pitchFamily="49" charset="0"/>
                <a:cs typeface="Courier New" pitchFamily="49" charset="0"/>
              </a:rPr>
              <a:t>newEdge</a:t>
            </a:r>
            <a:r>
              <a:rPr lang="en-US" sz="1600" dirty="0" err="1" smtClean="0">
                <a:latin typeface="Courier New" pitchFamily="49" charset="0"/>
                <a:cs typeface="Courier New" pitchFamily="49" charset="0"/>
              </a:rPr>
              <a:t>.next</a:t>
            </a:r>
            <a:r>
              <a:rPr lang="en-US" sz="1600" dirty="0" smtClean="0">
                <a:latin typeface="Courier New" pitchFamily="49" charset="0"/>
                <a:cs typeface="Courier New" pitchFamily="49" charset="0"/>
              </a:rPr>
              <a:t> = </a:t>
            </a:r>
            <a:r>
              <a:rPr lang="en-US" sz="1600" b="1" dirty="0" smtClean="0">
                <a:solidFill>
                  <a:srgbClr val="FFC000"/>
                </a:solidFill>
                <a:latin typeface="Courier New" pitchFamily="49" charset="0"/>
                <a:cs typeface="Courier New" pitchFamily="49" charset="0"/>
              </a:rPr>
              <a:t>edge4</a:t>
            </a:r>
            <a:r>
              <a:rPr lang="en-US" sz="1600" dirty="0" smtClean="0">
                <a:latin typeface="Courier New" pitchFamily="49" charset="0"/>
                <a:cs typeface="Courier New" pitchFamily="49" charset="0"/>
              </a:rPr>
              <a:t>;</a:t>
            </a:r>
          </a:p>
          <a:p>
            <a:pPr indent="0">
              <a:buFont typeface="Verdana" pitchFamily="34" charset="0"/>
              <a:buNone/>
            </a:pPr>
            <a:r>
              <a:rPr lang="en-US" sz="1600" b="1" dirty="0" err="1" smtClean="0">
                <a:solidFill>
                  <a:srgbClr val="7030A0"/>
                </a:solidFill>
                <a:latin typeface="Courier New" pitchFamily="49" charset="0"/>
                <a:cs typeface="Courier New" pitchFamily="49" charset="0"/>
              </a:rPr>
              <a:t>newEdge</a:t>
            </a:r>
            <a:r>
              <a:rPr lang="en-US" sz="1600" dirty="0" err="1" smtClean="0">
                <a:latin typeface="Courier New" pitchFamily="49" charset="0"/>
                <a:cs typeface="Courier New" pitchFamily="49" charset="0"/>
              </a:rPr>
              <a:t>.face</a:t>
            </a:r>
            <a:r>
              <a:rPr lang="en-US" sz="1600" dirty="0" smtClean="0">
                <a:latin typeface="Courier New" pitchFamily="49" charset="0"/>
                <a:cs typeface="Courier New" pitchFamily="49" charset="0"/>
              </a:rPr>
              <a:t> = </a:t>
            </a:r>
            <a:r>
              <a:rPr lang="en-US" sz="1600" b="1" dirty="0" smtClean="0">
                <a:solidFill>
                  <a:srgbClr val="00B050"/>
                </a:solidFill>
                <a:latin typeface="Courier New" pitchFamily="49" charset="0"/>
                <a:cs typeface="Courier New" pitchFamily="49" charset="0"/>
              </a:rPr>
              <a:t>edge1</a:t>
            </a:r>
            <a:r>
              <a:rPr lang="en-US" sz="1600" dirty="0" smtClean="0">
                <a:latin typeface="Courier New" pitchFamily="49" charset="0"/>
                <a:cs typeface="Courier New" pitchFamily="49" charset="0"/>
              </a:rPr>
              <a:t>.face;</a:t>
            </a:r>
          </a:p>
          <a:p>
            <a:pPr indent="0">
              <a:buNone/>
            </a:pPr>
            <a:r>
              <a:rPr lang="en-US" sz="1600" b="1" dirty="0" err="1">
                <a:solidFill>
                  <a:srgbClr val="7030A0"/>
                </a:solidFill>
                <a:latin typeface="Courier New" pitchFamily="49" charset="0"/>
                <a:cs typeface="Courier New" pitchFamily="49" charset="0"/>
              </a:rPr>
              <a:t>newEdge</a:t>
            </a:r>
            <a:r>
              <a:rPr lang="en-US" sz="1600" dirty="0" err="1">
                <a:latin typeface="Courier New" pitchFamily="49" charset="0"/>
                <a:cs typeface="Courier New" pitchFamily="49" charset="0"/>
              </a:rPr>
              <a:t>.endPt</a:t>
            </a:r>
            <a:r>
              <a:rPr lang="en-US" sz="1600" dirty="0">
                <a:latin typeface="Courier New" pitchFamily="49" charset="0"/>
                <a:cs typeface="Courier New" pitchFamily="49" charset="0"/>
              </a:rPr>
              <a:t> = </a:t>
            </a:r>
            <a:r>
              <a:rPr lang="en-US" sz="1600" b="1" dirty="0">
                <a:latin typeface="Courier New" pitchFamily="49" charset="0"/>
                <a:cs typeface="Courier New" pitchFamily="49" charset="0"/>
              </a:rPr>
              <a:t>vert2</a:t>
            </a:r>
            <a:r>
              <a:rPr lang="en-US" sz="1600" dirty="0" smtClean="0">
                <a:latin typeface="Courier New" pitchFamily="49" charset="0"/>
                <a:cs typeface="Courier New" pitchFamily="49" charset="0"/>
              </a:rPr>
              <a:t>;</a:t>
            </a:r>
          </a:p>
          <a:p>
            <a:pPr indent="0">
              <a:buNone/>
            </a:pPr>
            <a:r>
              <a:rPr lang="en-US" sz="1600" b="1" dirty="0" smtClean="0">
                <a:solidFill>
                  <a:srgbClr val="00B050"/>
                </a:solidFill>
                <a:latin typeface="Courier New" pitchFamily="49" charset="0"/>
                <a:cs typeface="Courier New" pitchFamily="49" charset="0"/>
              </a:rPr>
              <a:t>edge1</a:t>
            </a:r>
            <a:r>
              <a:rPr lang="en-US" sz="1600" dirty="0" smtClean="0">
                <a:latin typeface="Courier New" pitchFamily="49" charset="0"/>
                <a:cs typeface="Courier New" pitchFamily="49" charset="0"/>
              </a:rPr>
              <a:t>.face.halfEdge = </a:t>
            </a:r>
            <a:r>
              <a:rPr lang="en-US" sz="1600" b="1" dirty="0" smtClean="0">
                <a:solidFill>
                  <a:srgbClr val="00B050"/>
                </a:solidFill>
                <a:latin typeface="Courier New" pitchFamily="49" charset="0"/>
                <a:cs typeface="Courier New" pitchFamily="49" charset="0"/>
              </a:rPr>
              <a:t>edge1</a:t>
            </a:r>
            <a:r>
              <a:rPr lang="en-US" sz="1600" dirty="0" smtClean="0">
                <a:latin typeface="Courier New" pitchFamily="49" charset="0"/>
                <a:cs typeface="Courier New" pitchFamily="49" charset="0"/>
              </a:rPr>
              <a:t>;</a:t>
            </a:r>
            <a:endParaRPr lang="en-US" sz="1600" dirty="0">
              <a:latin typeface="Courier New" pitchFamily="49" charset="0"/>
              <a:cs typeface="Courier New" pitchFamily="49" charset="0"/>
            </a:endParaRPr>
          </a:p>
          <a:p>
            <a:pPr indent="0">
              <a:buFont typeface="Verdana" pitchFamily="34" charset="0"/>
              <a:buNone/>
            </a:pPr>
            <a:endParaRPr lang="en-US" sz="1600" dirty="0" smtClean="0">
              <a:latin typeface="Courier New" pitchFamily="49" charset="0"/>
              <a:cs typeface="Courier New" pitchFamily="49" charset="0"/>
            </a:endParaRPr>
          </a:p>
        </p:txBody>
      </p:sp>
    </p:spTree>
    <p:extLst>
      <p:ext uri="{BB962C8B-B14F-4D97-AF65-F5344CB8AC3E}">
        <p14:creationId xmlns:p14="http://schemas.microsoft.com/office/powerpoint/2010/main" val="268203241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p:nvPr/>
        </p:nvSpPr>
        <p:spPr bwMode="auto">
          <a:xfrm>
            <a:off x="4581525" y="1662113"/>
            <a:ext cx="1933575" cy="1366837"/>
          </a:xfrm>
          <a:custGeom>
            <a:avLst/>
            <a:gdLst>
              <a:gd name="connsiteX0" fmla="*/ 1362075 w 1933575"/>
              <a:gd name="connsiteY0" fmla="*/ 0 h 1366837"/>
              <a:gd name="connsiteX1" fmla="*/ 0 w 1933575"/>
              <a:gd name="connsiteY1" fmla="*/ 904875 h 1366837"/>
              <a:gd name="connsiteX2" fmla="*/ 452438 w 1933575"/>
              <a:gd name="connsiteY2" fmla="*/ 1366837 h 1366837"/>
              <a:gd name="connsiteX3" fmla="*/ 1766888 w 1933575"/>
              <a:gd name="connsiteY3" fmla="*/ 1104900 h 1366837"/>
              <a:gd name="connsiteX4" fmla="*/ 1933575 w 1933575"/>
              <a:gd name="connsiteY4" fmla="*/ 66675 h 1366837"/>
              <a:gd name="connsiteX5" fmla="*/ 1362075 w 1933575"/>
              <a:gd name="connsiteY5" fmla="*/ 0 h 1366837"/>
              <a:gd name="connsiteX0" fmla="*/ 1362075 w 1933575"/>
              <a:gd name="connsiteY0" fmla="*/ 0 h 1366837"/>
              <a:gd name="connsiteX1" fmla="*/ 0 w 1933575"/>
              <a:gd name="connsiteY1" fmla="*/ 904875 h 1366837"/>
              <a:gd name="connsiteX2" fmla="*/ 452438 w 1933575"/>
              <a:gd name="connsiteY2" fmla="*/ 1366837 h 1366837"/>
              <a:gd name="connsiteX3" fmla="*/ 1785938 w 1933575"/>
              <a:gd name="connsiteY3" fmla="*/ 1095375 h 1366837"/>
              <a:gd name="connsiteX4" fmla="*/ 1933575 w 1933575"/>
              <a:gd name="connsiteY4" fmla="*/ 66675 h 1366837"/>
              <a:gd name="connsiteX5" fmla="*/ 1362075 w 1933575"/>
              <a:gd name="connsiteY5" fmla="*/ 0 h 1366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33575" h="1366837">
                <a:moveTo>
                  <a:pt x="1362075" y="0"/>
                </a:moveTo>
                <a:lnTo>
                  <a:pt x="0" y="904875"/>
                </a:lnTo>
                <a:lnTo>
                  <a:pt x="452438" y="1366837"/>
                </a:lnTo>
                <a:lnTo>
                  <a:pt x="1785938" y="1095375"/>
                </a:lnTo>
                <a:lnTo>
                  <a:pt x="1933575" y="66675"/>
                </a:lnTo>
                <a:lnTo>
                  <a:pt x="1362075" y="0"/>
                </a:lnTo>
                <a:close/>
              </a:path>
            </a:pathLst>
          </a:custGeom>
          <a:solidFill>
            <a:schemeClr val="tx1">
              <a:lumMod val="95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2" name="Title 1"/>
          <p:cNvSpPr>
            <a:spLocks noGrp="1"/>
          </p:cNvSpPr>
          <p:nvPr>
            <p:ph type="title"/>
          </p:nvPr>
        </p:nvSpPr>
        <p:spPr/>
        <p:txBody>
          <a:bodyPr/>
          <a:lstStyle/>
          <a:p>
            <a:r>
              <a:rPr lang="en-US" dirty="0" smtClean="0"/>
              <a:t>Simple Operations</a:t>
            </a:r>
            <a:endParaRPr lang="en-US" dirty="0"/>
          </a:p>
        </p:txBody>
      </p:sp>
      <p:sp>
        <p:nvSpPr>
          <p:cNvPr id="3" name="Content Placeholder 2"/>
          <p:cNvSpPr>
            <a:spLocks noGrp="1"/>
          </p:cNvSpPr>
          <p:nvPr>
            <p:ph sz="quarter" idx="10"/>
          </p:nvPr>
        </p:nvSpPr>
        <p:spPr>
          <a:xfrm>
            <a:off x="457200" y="1196018"/>
            <a:ext cx="8077200" cy="685800"/>
          </a:xfrm>
        </p:spPr>
        <p:txBody>
          <a:bodyPr/>
          <a:lstStyle/>
          <a:p>
            <a:pPr indent="0">
              <a:buNone/>
            </a:pPr>
            <a:r>
              <a:rPr lang="en-US" dirty="0" smtClean="0"/>
              <a:t>Split a face</a:t>
            </a:r>
          </a:p>
        </p:txBody>
      </p:sp>
      <p:cxnSp>
        <p:nvCxnSpPr>
          <p:cNvPr id="11" name="Straight Connector 10"/>
          <p:cNvCxnSpPr/>
          <p:nvPr/>
        </p:nvCxnSpPr>
        <p:spPr bwMode="auto">
          <a:xfrm flipV="1">
            <a:off x="5029200" y="2571750"/>
            <a:ext cx="2286000" cy="4572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4" name="Straight Connector 13"/>
          <p:cNvCxnSpPr/>
          <p:nvPr/>
        </p:nvCxnSpPr>
        <p:spPr bwMode="auto">
          <a:xfrm flipV="1">
            <a:off x="7315200" y="1881818"/>
            <a:ext cx="457200" cy="689932"/>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6" name="Straight Connector 15"/>
          <p:cNvCxnSpPr/>
          <p:nvPr/>
        </p:nvCxnSpPr>
        <p:spPr bwMode="auto">
          <a:xfrm flipH="1" flipV="1">
            <a:off x="5943600" y="1657350"/>
            <a:ext cx="1828800" cy="224468"/>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8" name="Straight Connector 17"/>
          <p:cNvCxnSpPr/>
          <p:nvPr/>
        </p:nvCxnSpPr>
        <p:spPr bwMode="auto">
          <a:xfrm flipH="1">
            <a:off x="4572000" y="1657350"/>
            <a:ext cx="1371600" cy="9144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0" name="Straight Connector 19"/>
          <p:cNvCxnSpPr/>
          <p:nvPr/>
        </p:nvCxnSpPr>
        <p:spPr bwMode="auto">
          <a:xfrm>
            <a:off x="4572000" y="2571750"/>
            <a:ext cx="457200" cy="457200"/>
          </a:xfrm>
          <a:prstGeom prst="line">
            <a:avLst/>
          </a:prstGeom>
          <a:solidFill>
            <a:schemeClr val="accent1"/>
          </a:solidFill>
          <a:ln w="9525" cap="flat" cmpd="sng" algn="ctr">
            <a:solidFill>
              <a:schemeClr val="bg1"/>
            </a:solidFill>
            <a:prstDash val="solid"/>
            <a:round/>
            <a:headEnd type="none" w="med" len="med"/>
            <a:tailEnd type="none" w="med" len="med"/>
          </a:ln>
          <a:effectLst/>
        </p:spPr>
      </p:cxnSp>
      <p:sp>
        <p:nvSpPr>
          <p:cNvPr id="29" name="Oval 28"/>
          <p:cNvSpPr/>
          <p:nvPr/>
        </p:nvSpPr>
        <p:spPr bwMode="auto">
          <a:xfrm>
            <a:off x="6311358" y="2713600"/>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1" name="Oval 30"/>
          <p:cNvSpPr/>
          <p:nvPr/>
        </p:nvSpPr>
        <p:spPr bwMode="auto">
          <a:xfrm>
            <a:off x="6463758" y="1677014"/>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3" name="Oval 32"/>
          <p:cNvSpPr/>
          <p:nvPr/>
        </p:nvSpPr>
        <p:spPr bwMode="auto">
          <a:xfrm>
            <a:off x="7267570" y="2519357"/>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5" name="Oval 34"/>
          <p:cNvSpPr/>
          <p:nvPr/>
        </p:nvSpPr>
        <p:spPr bwMode="auto">
          <a:xfrm>
            <a:off x="7715244" y="1838320"/>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6" name="Oval 35"/>
          <p:cNvSpPr/>
          <p:nvPr/>
        </p:nvSpPr>
        <p:spPr bwMode="auto">
          <a:xfrm>
            <a:off x="5886454" y="1614493"/>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8" name="Oval 37"/>
          <p:cNvSpPr/>
          <p:nvPr/>
        </p:nvSpPr>
        <p:spPr bwMode="auto">
          <a:xfrm>
            <a:off x="4543422" y="2519367"/>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9" name="Oval 38"/>
          <p:cNvSpPr/>
          <p:nvPr/>
        </p:nvSpPr>
        <p:spPr bwMode="auto">
          <a:xfrm>
            <a:off x="4981580" y="2976567"/>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44" name="Straight Connector 43"/>
          <p:cNvCxnSpPr/>
          <p:nvPr/>
        </p:nvCxnSpPr>
        <p:spPr bwMode="auto">
          <a:xfrm flipV="1">
            <a:off x="5057774" y="2672962"/>
            <a:ext cx="1262063" cy="260306"/>
          </a:xfrm>
          <a:prstGeom prst="line">
            <a:avLst/>
          </a:prstGeom>
          <a:solidFill>
            <a:schemeClr val="accent1"/>
          </a:solidFill>
          <a:ln w="0" cap="flat" cmpd="sng" algn="ctr">
            <a:solidFill>
              <a:srgbClr val="00B050"/>
            </a:solidFill>
            <a:prstDash val="solid"/>
            <a:round/>
            <a:headEnd type="none" w="med" len="med"/>
            <a:tailEnd type="triangle" w="med" len="lg"/>
          </a:ln>
          <a:effectLst/>
        </p:spPr>
      </p:cxnSp>
      <p:grpSp>
        <p:nvGrpSpPr>
          <p:cNvPr id="4" name="Group 3"/>
          <p:cNvGrpSpPr/>
          <p:nvPr/>
        </p:nvGrpSpPr>
        <p:grpSpPr>
          <a:xfrm>
            <a:off x="6310322" y="1678038"/>
            <a:ext cx="247650" cy="1131836"/>
            <a:chOff x="6629400" y="1668514"/>
            <a:chExt cx="247650" cy="1131836"/>
          </a:xfrm>
        </p:grpSpPr>
        <p:sp>
          <p:nvSpPr>
            <p:cNvPr id="40" name="Oval 39"/>
            <p:cNvSpPr/>
            <p:nvPr/>
          </p:nvSpPr>
          <p:spPr bwMode="auto">
            <a:xfrm>
              <a:off x="6629400" y="2705100"/>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43" name="Oval 42"/>
            <p:cNvSpPr/>
            <p:nvPr/>
          </p:nvSpPr>
          <p:spPr bwMode="auto">
            <a:xfrm>
              <a:off x="6781800" y="1668514"/>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sp>
        <p:nvSpPr>
          <p:cNvPr id="72" name="Content Placeholder 2"/>
          <p:cNvSpPr txBox="1">
            <a:spLocks/>
          </p:cNvSpPr>
          <p:nvPr/>
        </p:nvSpPr>
        <p:spPr>
          <a:xfrm>
            <a:off x="6066261" y="2783628"/>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latin typeface="Courier New" pitchFamily="49" charset="0"/>
                <a:cs typeface="Courier New" pitchFamily="49" charset="0"/>
              </a:rPr>
              <a:t>vert1</a:t>
            </a:r>
          </a:p>
          <a:p>
            <a:pPr indent="0">
              <a:buFont typeface="Verdana" pitchFamily="34" charset="0"/>
              <a:buNone/>
            </a:pPr>
            <a:endParaRPr lang="en-US" sz="1600" b="1" dirty="0" smtClean="0">
              <a:latin typeface="Courier New" pitchFamily="49" charset="0"/>
              <a:cs typeface="Courier New" pitchFamily="49" charset="0"/>
            </a:endParaRPr>
          </a:p>
        </p:txBody>
      </p:sp>
      <p:sp>
        <p:nvSpPr>
          <p:cNvPr id="73" name="Content Placeholder 2"/>
          <p:cNvSpPr txBox="1">
            <a:spLocks/>
          </p:cNvSpPr>
          <p:nvPr/>
        </p:nvSpPr>
        <p:spPr>
          <a:xfrm>
            <a:off x="6172200" y="1340272"/>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latin typeface="Courier New" pitchFamily="49" charset="0"/>
                <a:cs typeface="Courier New" pitchFamily="49" charset="0"/>
              </a:rPr>
              <a:t>vert2</a:t>
            </a:r>
          </a:p>
          <a:p>
            <a:pPr indent="0">
              <a:buFont typeface="Verdana" pitchFamily="34" charset="0"/>
              <a:buNone/>
            </a:pPr>
            <a:endParaRPr lang="en-US" sz="1600" b="1" dirty="0" smtClean="0">
              <a:latin typeface="Courier New" pitchFamily="49" charset="0"/>
              <a:cs typeface="Courier New" pitchFamily="49" charset="0"/>
            </a:endParaRPr>
          </a:p>
        </p:txBody>
      </p:sp>
      <p:cxnSp>
        <p:nvCxnSpPr>
          <p:cNvPr id="30" name="Straight Connector 29"/>
          <p:cNvCxnSpPr/>
          <p:nvPr/>
        </p:nvCxnSpPr>
        <p:spPr bwMode="auto">
          <a:xfrm flipV="1">
            <a:off x="6430315" y="2482137"/>
            <a:ext cx="803923" cy="165814"/>
          </a:xfrm>
          <a:prstGeom prst="line">
            <a:avLst/>
          </a:prstGeom>
          <a:solidFill>
            <a:schemeClr val="accent1"/>
          </a:solidFill>
          <a:ln w="0" cap="flat" cmpd="sng" algn="ctr">
            <a:solidFill>
              <a:srgbClr val="FF0000"/>
            </a:solidFill>
            <a:prstDash val="solid"/>
            <a:round/>
            <a:headEnd type="none" w="med" len="med"/>
            <a:tailEnd type="triangle" w="med" len="lg"/>
          </a:ln>
          <a:effectLst/>
        </p:spPr>
      </p:cxnSp>
      <p:cxnSp>
        <p:nvCxnSpPr>
          <p:cNvPr id="32" name="Straight Connector 31"/>
          <p:cNvCxnSpPr/>
          <p:nvPr/>
        </p:nvCxnSpPr>
        <p:spPr bwMode="auto">
          <a:xfrm flipH="1" flipV="1">
            <a:off x="6609042" y="1819275"/>
            <a:ext cx="985454" cy="123825"/>
          </a:xfrm>
          <a:prstGeom prst="line">
            <a:avLst/>
          </a:prstGeom>
          <a:solidFill>
            <a:schemeClr val="accent1"/>
          </a:solidFill>
          <a:ln w="0" cap="flat" cmpd="sng" algn="ctr">
            <a:solidFill>
              <a:srgbClr val="00B0F0"/>
            </a:solidFill>
            <a:prstDash val="solid"/>
            <a:round/>
            <a:headEnd type="none" w="med" len="med"/>
            <a:tailEnd type="triangle" w="med" len="lg"/>
          </a:ln>
          <a:effectLst/>
        </p:spPr>
      </p:cxnSp>
      <p:cxnSp>
        <p:nvCxnSpPr>
          <p:cNvPr id="34" name="Straight Connector 33"/>
          <p:cNvCxnSpPr/>
          <p:nvPr/>
        </p:nvCxnSpPr>
        <p:spPr bwMode="auto">
          <a:xfrm flipH="1" flipV="1">
            <a:off x="5957884" y="1741192"/>
            <a:ext cx="457204" cy="57450"/>
          </a:xfrm>
          <a:prstGeom prst="line">
            <a:avLst/>
          </a:prstGeom>
          <a:solidFill>
            <a:schemeClr val="accent1"/>
          </a:solidFill>
          <a:ln w="0" cap="flat" cmpd="sng" algn="ctr">
            <a:solidFill>
              <a:srgbClr val="FFC000"/>
            </a:solidFill>
            <a:prstDash val="solid"/>
            <a:round/>
            <a:headEnd type="none" w="med" len="med"/>
            <a:tailEnd type="triangle" w="med" len="lg"/>
          </a:ln>
          <a:effectLst/>
        </p:spPr>
      </p:cxnSp>
      <p:cxnSp>
        <p:nvCxnSpPr>
          <p:cNvPr id="37" name="Straight Connector 36"/>
          <p:cNvCxnSpPr/>
          <p:nvPr/>
        </p:nvCxnSpPr>
        <p:spPr bwMode="auto">
          <a:xfrm flipV="1">
            <a:off x="6338884" y="1795463"/>
            <a:ext cx="128588" cy="876300"/>
          </a:xfrm>
          <a:prstGeom prst="line">
            <a:avLst/>
          </a:prstGeom>
          <a:solidFill>
            <a:schemeClr val="accent1"/>
          </a:solidFill>
          <a:ln w="19050" cap="flat" cmpd="sng" algn="ctr">
            <a:solidFill>
              <a:srgbClr val="7030A0"/>
            </a:solidFill>
            <a:prstDash val="solid"/>
            <a:round/>
            <a:headEnd type="none" w="med" len="med"/>
            <a:tailEnd type="triangle" w="med" len="lg"/>
          </a:ln>
          <a:effectLst/>
        </p:spPr>
      </p:cxnSp>
      <p:sp>
        <p:nvSpPr>
          <p:cNvPr id="41" name="Content Placeholder 2"/>
          <p:cNvSpPr txBox="1">
            <a:spLocks/>
          </p:cNvSpPr>
          <p:nvPr/>
        </p:nvSpPr>
        <p:spPr>
          <a:xfrm>
            <a:off x="381000" y="1738308"/>
            <a:ext cx="5562600" cy="376242"/>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 </a:t>
            </a:r>
            <a:r>
              <a:rPr lang="en-US" sz="1600" b="1" dirty="0" smtClean="0">
                <a:solidFill>
                  <a:srgbClr val="918E00"/>
                </a:solidFill>
                <a:latin typeface="Courier New" pitchFamily="49" charset="0"/>
                <a:cs typeface="Courier New" pitchFamily="49" charset="0"/>
              </a:rPr>
              <a:t>newEd2</a:t>
            </a:r>
            <a:r>
              <a:rPr lang="en-US" sz="1600" b="1" dirty="0" smtClean="0">
                <a:solidFill>
                  <a:srgbClr val="00B050"/>
                </a:solidFill>
                <a:latin typeface="Courier New" pitchFamily="49" charset="0"/>
                <a:cs typeface="Courier New" pitchFamily="49" charset="0"/>
              </a:rPr>
              <a:t> </a:t>
            </a:r>
            <a:r>
              <a:rPr lang="en-US" sz="1600" dirty="0" smtClean="0">
                <a:latin typeface="Courier New" pitchFamily="49" charset="0"/>
                <a:cs typeface="Courier New" pitchFamily="49" charset="0"/>
              </a:rPr>
              <a:t>= new </a:t>
            </a:r>
            <a:r>
              <a:rPr lang="en-US" sz="1600" dirty="0" err="1" smtClean="0">
                <a:latin typeface="Courier New" pitchFamily="49" charset="0"/>
                <a:cs typeface="Courier New" pitchFamily="49" charset="0"/>
              </a:rPr>
              <a:t>HalfEdge</a:t>
            </a:r>
            <a:r>
              <a:rPr lang="en-US" sz="1600" dirty="0" smtClean="0">
                <a:latin typeface="Courier New" pitchFamily="49" charset="0"/>
                <a:cs typeface="Courier New" pitchFamily="49" charset="0"/>
              </a:rPr>
              <a:t>;</a:t>
            </a:r>
          </a:p>
          <a:p>
            <a:pPr indent="0">
              <a:buNone/>
            </a:pPr>
            <a:endParaRPr lang="en-US" sz="1600" b="1" dirty="0">
              <a:solidFill>
                <a:srgbClr val="002060"/>
              </a:solidFill>
              <a:latin typeface="Courier New" pitchFamily="49" charset="0"/>
              <a:cs typeface="Courier New" pitchFamily="49" charset="0"/>
            </a:endParaRPr>
          </a:p>
        </p:txBody>
      </p:sp>
      <p:sp>
        <p:nvSpPr>
          <p:cNvPr id="42" name="Content Placeholder 2"/>
          <p:cNvSpPr txBox="1">
            <a:spLocks/>
          </p:cNvSpPr>
          <p:nvPr/>
        </p:nvSpPr>
        <p:spPr>
          <a:xfrm rot="16677399">
            <a:off x="5987202" y="1833146"/>
            <a:ext cx="1336288" cy="376242"/>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918E00"/>
                </a:solidFill>
                <a:latin typeface="Courier New" pitchFamily="49" charset="0"/>
                <a:cs typeface="Courier New" pitchFamily="49" charset="0"/>
              </a:rPr>
              <a:t>newEd2</a:t>
            </a:r>
            <a:endParaRPr lang="en-US" sz="1600" dirty="0" smtClean="0">
              <a:latin typeface="Courier New" pitchFamily="49" charset="0"/>
              <a:cs typeface="Courier New" pitchFamily="49" charset="0"/>
            </a:endParaRPr>
          </a:p>
        </p:txBody>
      </p:sp>
      <p:cxnSp>
        <p:nvCxnSpPr>
          <p:cNvPr id="45" name="Straight Connector 44"/>
          <p:cNvCxnSpPr/>
          <p:nvPr/>
        </p:nvCxnSpPr>
        <p:spPr bwMode="auto">
          <a:xfrm flipV="1">
            <a:off x="6434128" y="1809742"/>
            <a:ext cx="128588" cy="876300"/>
          </a:xfrm>
          <a:prstGeom prst="line">
            <a:avLst/>
          </a:prstGeom>
          <a:solidFill>
            <a:schemeClr val="accent1"/>
          </a:solidFill>
          <a:ln w="19050" cap="flat" cmpd="sng" algn="ctr">
            <a:solidFill>
              <a:srgbClr val="A4A000"/>
            </a:solidFill>
            <a:prstDash val="solid"/>
            <a:round/>
            <a:headEnd type="triangle" w="med" len="lg"/>
            <a:tailEnd type="none" w="med" len="lg"/>
          </a:ln>
          <a:effectLst/>
        </p:spPr>
      </p:cxnSp>
      <p:sp>
        <p:nvSpPr>
          <p:cNvPr id="46" name="Content Placeholder 2"/>
          <p:cNvSpPr txBox="1">
            <a:spLocks/>
          </p:cNvSpPr>
          <p:nvPr/>
        </p:nvSpPr>
        <p:spPr>
          <a:xfrm>
            <a:off x="381000" y="2343150"/>
            <a:ext cx="3733800" cy="838200"/>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918E00"/>
                </a:solidFill>
                <a:latin typeface="Courier New" pitchFamily="49" charset="0"/>
                <a:cs typeface="Courier New" pitchFamily="49" charset="0"/>
              </a:rPr>
              <a:t>newEd2</a:t>
            </a:r>
            <a:r>
              <a:rPr lang="en-US" sz="1600" dirty="0" smtClean="0">
                <a:latin typeface="Courier New" pitchFamily="49" charset="0"/>
                <a:cs typeface="Courier New" pitchFamily="49" charset="0"/>
              </a:rPr>
              <a:t>.next = </a:t>
            </a:r>
            <a:r>
              <a:rPr lang="en-US" sz="1600" b="1" dirty="0" smtClean="0">
                <a:solidFill>
                  <a:srgbClr val="FF0000"/>
                </a:solidFill>
                <a:latin typeface="Courier New" pitchFamily="49" charset="0"/>
                <a:cs typeface="Courier New" pitchFamily="49" charset="0"/>
              </a:rPr>
              <a:t>edge2</a:t>
            </a:r>
            <a:r>
              <a:rPr lang="en-US" sz="1600" dirty="0" smtClean="0">
                <a:latin typeface="Courier New" pitchFamily="49" charset="0"/>
                <a:cs typeface="Courier New" pitchFamily="49" charset="0"/>
              </a:rPr>
              <a:t>;</a:t>
            </a:r>
          </a:p>
          <a:p>
            <a:pPr indent="0">
              <a:buNone/>
            </a:pPr>
            <a:r>
              <a:rPr lang="en-US" sz="1600" b="1" dirty="0" smtClean="0">
                <a:solidFill>
                  <a:srgbClr val="918E00"/>
                </a:solidFill>
                <a:latin typeface="Courier New" pitchFamily="49" charset="0"/>
                <a:cs typeface="Courier New" pitchFamily="49" charset="0"/>
              </a:rPr>
              <a:t>newEd2</a:t>
            </a:r>
            <a:r>
              <a:rPr lang="en-US" sz="1600" dirty="0" smtClean="0">
                <a:latin typeface="Courier New" pitchFamily="49" charset="0"/>
                <a:cs typeface="Courier New" pitchFamily="49" charset="0"/>
              </a:rPr>
              <a:t>.endPt </a:t>
            </a:r>
            <a:r>
              <a:rPr lang="en-US" sz="1600" dirty="0">
                <a:latin typeface="Courier New" pitchFamily="49" charset="0"/>
                <a:cs typeface="Courier New" pitchFamily="49" charset="0"/>
              </a:rPr>
              <a:t>= </a:t>
            </a:r>
            <a:r>
              <a:rPr lang="en-US" sz="1600" b="1" dirty="0" smtClean="0">
                <a:latin typeface="Courier New" pitchFamily="49" charset="0"/>
                <a:cs typeface="Courier New" pitchFamily="49" charset="0"/>
              </a:rPr>
              <a:t>vert1</a:t>
            </a:r>
            <a:r>
              <a:rPr lang="en-US" sz="1600" dirty="0" smtClean="0">
                <a:latin typeface="Courier New" pitchFamily="49" charset="0"/>
                <a:cs typeface="Courier New" pitchFamily="49" charset="0"/>
              </a:rPr>
              <a:t>;</a:t>
            </a:r>
            <a:endParaRPr lang="en-US" sz="1600" dirty="0">
              <a:latin typeface="Courier New" pitchFamily="49" charset="0"/>
              <a:cs typeface="Courier New" pitchFamily="49" charset="0"/>
            </a:endParaRPr>
          </a:p>
          <a:p>
            <a:pPr indent="0">
              <a:buFont typeface="Verdana" pitchFamily="34" charset="0"/>
              <a:buNone/>
            </a:pPr>
            <a:r>
              <a:rPr lang="en-US" sz="1600" b="1" dirty="0" smtClean="0">
                <a:solidFill>
                  <a:srgbClr val="00B0F0"/>
                </a:solidFill>
                <a:latin typeface="Courier New" pitchFamily="49" charset="0"/>
                <a:cs typeface="Courier New" pitchFamily="49" charset="0"/>
              </a:rPr>
              <a:t>edge3</a:t>
            </a:r>
            <a:r>
              <a:rPr lang="en-US" sz="1600" dirty="0" smtClean="0">
                <a:latin typeface="Courier New" pitchFamily="49" charset="0"/>
                <a:cs typeface="Courier New" pitchFamily="49" charset="0"/>
              </a:rPr>
              <a:t>.next = </a:t>
            </a:r>
            <a:r>
              <a:rPr lang="en-US" sz="1600" b="1" dirty="0" smtClean="0">
                <a:solidFill>
                  <a:srgbClr val="918E00"/>
                </a:solidFill>
                <a:latin typeface="Courier New" pitchFamily="49" charset="0"/>
                <a:cs typeface="Courier New" pitchFamily="49" charset="0"/>
              </a:rPr>
              <a:t>newEd2</a:t>
            </a:r>
            <a:r>
              <a:rPr lang="en-US" sz="1600" dirty="0" smtClean="0">
                <a:latin typeface="Courier New" pitchFamily="49" charset="0"/>
                <a:cs typeface="Courier New" pitchFamily="49" charset="0"/>
              </a:rPr>
              <a:t>;</a:t>
            </a:r>
          </a:p>
        </p:txBody>
      </p:sp>
      <p:sp>
        <p:nvSpPr>
          <p:cNvPr id="48" name="Content Placeholder 2"/>
          <p:cNvSpPr txBox="1">
            <a:spLocks/>
          </p:cNvSpPr>
          <p:nvPr/>
        </p:nvSpPr>
        <p:spPr>
          <a:xfrm>
            <a:off x="381000" y="3486150"/>
            <a:ext cx="3733800" cy="838200"/>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7030A0"/>
                </a:solidFill>
                <a:latin typeface="Courier New" pitchFamily="49" charset="0"/>
                <a:cs typeface="Courier New" pitchFamily="49" charset="0"/>
              </a:rPr>
              <a:t>newEdge</a:t>
            </a:r>
            <a:r>
              <a:rPr lang="en-US" sz="1600" dirty="0" err="1" smtClean="0">
                <a:latin typeface="Courier New" pitchFamily="49" charset="0"/>
                <a:cs typeface="Courier New" pitchFamily="49" charset="0"/>
              </a:rPr>
              <a:t>.opposite</a:t>
            </a:r>
            <a:r>
              <a:rPr lang="en-US" sz="1600" dirty="0" smtClean="0">
                <a:latin typeface="Courier New" pitchFamily="49" charset="0"/>
                <a:cs typeface="Courier New" pitchFamily="49" charset="0"/>
              </a:rPr>
              <a:t> = </a:t>
            </a:r>
            <a:r>
              <a:rPr lang="en-US" sz="1600" b="1" dirty="0" smtClean="0">
                <a:solidFill>
                  <a:srgbClr val="918E00"/>
                </a:solidFill>
                <a:latin typeface="Courier New" pitchFamily="49" charset="0"/>
                <a:cs typeface="Courier New" pitchFamily="49" charset="0"/>
              </a:rPr>
              <a:t>newEd2;</a:t>
            </a:r>
          </a:p>
          <a:p>
            <a:pPr indent="0">
              <a:buFont typeface="Verdana" pitchFamily="34" charset="0"/>
              <a:buNone/>
            </a:pPr>
            <a:r>
              <a:rPr lang="en-US" sz="1600" b="1" dirty="0" smtClean="0">
                <a:solidFill>
                  <a:srgbClr val="918E00"/>
                </a:solidFill>
                <a:latin typeface="Courier New" pitchFamily="49" charset="0"/>
                <a:cs typeface="Courier New" pitchFamily="49" charset="0"/>
              </a:rPr>
              <a:t>newEd2</a:t>
            </a:r>
            <a:r>
              <a:rPr lang="en-US" sz="1600" dirty="0" smtClean="0">
                <a:latin typeface="Courier New" pitchFamily="49" charset="0"/>
                <a:cs typeface="Courier New" pitchFamily="49" charset="0"/>
              </a:rPr>
              <a:t>.opposite = </a:t>
            </a:r>
            <a:r>
              <a:rPr lang="en-US" sz="1600" b="1" dirty="0" err="1" smtClean="0">
                <a:solidFill>
                  <a:srgbClr val="7030A0"/>
                </a:solidFill>
                <a:latin typeface="Courier New" pitchFamily="49" charset="0"/>
                <a:cs typeface="Courier New" pitchFamily="49" charset="0"/>
              </a:rPr>
              <a:t>newEdge</a:t>
            </a:r>
            <a:r>
              <a:rPr lang="en-US" sz="1600" b="1" dirty="0" smtClean="0">
                <a:solidFill>
                  <a:srgbClr val="918E00"/>
                </a:solidFill>
                <a:latin typeface="Courier New" pitchFamily="49" charset="0"/>
                <a:cs typeface="Courier New" pitchFamily="49" charset="0"/>
              </a:rPr>
              <a:t>;</a:t>
            </a:r>
            <a:endParaRPr lang="en-US" sz="1600" dirty="0" smtClean="0">
              <a:latin typeface="Courier New" pitchFamily="49" charset="0"/>
              <a:cs typeface="Courier New" pitchFamily="49" charset="0"/>
            </a:endParaRPr>
          </a:p>
        </p:txBody>
      </p:sp>
    </p:spTree>
    <p:extLst>
      <p:ext uri="{BB962C8B-B14F-4D97-AF65-F5344CB8AC3E}">
        <p14:creationId xmlns:p14="http://schemas.microsoft.com/office/powerpoint/2010/main" val="806047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49"/>
          <p:cNvSpPr/>
          <p:nvPr/>
        </p:nvSpPr>
        <p:spPr bwMode="auto">
          <a:xfrm>
            <a:off x="6356774" y="1724017"/>
            <a:ext cx="1414462" cy="1047750"/>
          </a:xfrm>
          <a:custGeom>
            <a:avLst/>
            <a:gdLst>
              <a:gd name="connsiteX0" fmla="*/ 1362075 w 1933575"/>
              <a:gd name="connsiteY0" fmla="*/ 0 h 1366837"/>
              <a:gd name="connsiteX1" fmla="*/ 0 w 1933575"/>
              <a:gd name="connsiteY1" fmla="*/ 904875 h 1366837"/>
              <a:gd name="connsiteX2" fmla="*/ 452438 w 1933575"/>
              <a:gd name="connsiteY2" fmla="*/ 1366837 h 1366837"/>
              <a:gd name="connsiteX3" fmla="*/ 1766888 w 1933575"/>
              <a:gd name="connsiteY3" fmla="*/ 1104900 h 1366837"/>
              <a:gd name="connsiteX4" fmla="*/ 1933575 w 1933575"/>
              <a:gd name="connsiteY4" fmla="*/ 66675 h 1366837"/>
              <a:gd name="connsiteX5" fmla="*/ 1362075 w 1933575"/>
              <a:gd name="connsiteY5" fmla="*/ 0 h 1366837"/>
              <a:gd name="connsiteX0" fmla="*/ 1362075 w 1933575"/>
              <a:gd name="connsiteY0" fmla="*/ 0 h 1366837"/>
              <a:gd name="connsiteX1" fmla="*/ 0 w 1933575"/>
              <a:gd name="connsiteY1" fmla="*/ 904875 h 1366837"/>
              <a:gd name="connsiteX2" fmla="*/ 452438 w 1933575"/>
              <a:gd name="connsiteY2" fmla="*/ 1366837 h 1366837"/>
              <a:gd name="connsiteX3" fmla="*/ 1785938 w 1933575"/>
              <a:gd name="connsiteY3" fmla="*/ 1095375 h 1366837"/>
              <a:gd name="connsiteX4" fmla="*/ 1933575 w 1933575"/>
              <a:gd name="connsiteY4" fmla="*/ 66675 h 1366837"/>
              <a:gd name="connsiteX5" fmla="*/ 1362075 w 1933575"/>
              <a:gd name="connsiteY5" fmla="*/ 0 h 1366837"/>
              <a:gd name="connsiteX0" fmla="*/ 1362075 w 1933575"/>
              <a:gd name="connsiteY0" fmla="*/ 0 h 1366837"/>
              <a:gd name="connsiteX1" fmla="*/ 0 w 1933575"/>
              <a:gd name="connsiteY1" fmla="*/ 904875 h 1366837"/>
              <a:gd name="connsiteX2" fmla="*/ 452438 w 1933575"/>
              <a:gd name="connsiteY2" fmla="*/ 1366837 h 1366837"/>
              <a:gd name="connsiteX3" fmla="*/ 1933575 w 1933575"/>
              <a:gd name="connsiteY3" fmla="*/ 66675 h 1366837"/>
              <a:gd name="connsiteX4" fmla="*/ 1362075 w 1933575"/>
              <a:gd name="connsiteY4" fmla="*/ 0 h 1366837"/>
              <a:gd name="connsiteX0" fmla="*/ 1704975 w 1933575"/>
              <a:gd name="connsiteY0" fmla="*/ 0 h 2176462"/>
              <a:gd name="connsiteX1" fmla="*/ 0 w 1933575"/>
              <a:gd name="connsiteY1" fmla="*/ 1714500 h 2176462"/>
              <a:gd name="connsiteX2" fmla="*/ 452438 w 1933575"/>
              <a:gd name="connsiteY2" fmla="*/ 2176462 h 2176462"/>
              <a:gd name="connsiteX3" fmla="*/ 1933575 w 1933575"/>
              <a:gd name="connsiteY3" fmla="*/ 876300 h 2176462"/>
              <a:gd name="connsiteX4" fmla="*/ 1704975 w 1933575"/>
              <a:gd name="connsiteY4" fmla="*/ 0 h 2176462"/>
              <a:gd name="connsiteX0" fmla="*/ 1252537 w 1481137"/>
              <a:gd name="connsiteY0" fmla="*/ 152400 h 2328862"/>
              <a:gd name="connsiteX1" fmla="*/ 0 w 1481137"/>
              <a:gd name="connsiteY1" fmla="*/ 0 h 2328862"/>
              <a:gd name="connsiteX2" fmla="*/ 0 w 1481137"/>
              <a:gd name="connsiteY2" fmla="*/ 2328862 h 2328862"/>
              <a:gd name="connsiteX3" fmla="*/ 1481137 w 1481137"/>
              <a:gd name="connsiteY3" fmla="*/ 1028700 h 2328862"/>
              <a:gd name="connsiteX4" fmla="*/ 1252537 w 1481137"/>
              <a:gd name="connsiteY4" fmla="*/ 152400 h 2328862"/>
              <a:gd name="connsiteX0" fmla="*/ 1252537 w 1252537"/>
              <a:gd name="connsiteY0" fmla="*/ 152400 h 2328862"/>
              <a:gd name="connsiteX1" fmla="*/ 0 w 1252537"/>
              <a:gd name="connsiteY1" fmla="*/ 0 h 2328862"/>
              <a:gd name="connsiteX2" fmla="*/ 0 w 1252537"/>
              <a:gd name="connsiteY2" fmla="*/ 2328862 h 2328862"/>
              <a:gd name="connsiteX3" fmla="*/ 795337 w 1252537"/>
              <a:gd name="connsiteY3" fmla="*/ 847725 h 2328862"/>
              <a:gd name="connsiteX4" fmla="*/ 1252537 w 1252537"/>
              <a:gd name="connsiteY4" fmla="*/ 152400 h 2328862"/>
              <a:gd name="connsiteX0" fmla="*/ 1414462 w 1414462"/>
              <a:gd name="connsiteY0" fmla="*/ 152400 h 1047750"/>
              <a:gd name="connsiteX1" fmla="*/ 161925 w 1414462"/>
              <a:gd name="connsiteY1" fmla="*/ 0 h 1047750"/>
              <a:gd name="connsiteX2" fmla="*/ 0 w 1414462"/>
              <a:gd name="connsiteY2" fmla="*/ 1047750 h 1047750"/>
              <a:gd name="connsiteX3" fmla="*/ 957262 w 1414462"/>
              <a:gd name="connsiteY3" fmla="*/ 847725 h 1047750"/>
              <a:gd name="connsiteX4" fmla="*/ 1414462 w 1414462"/>
              <a:gd name="connsiteY4" fmla="*/ 152400 h 1047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462" h="1047750">
                <a:moveTo>
                  <a:pt x="1414462" y="152400"/>
                </a:moveTo>
                <a:lnTo>
                  <a:pt x="161925" y="0"/>
                </a:lnTo>
                <a:lnTo>
                  <a:pt x="0" y="1047750"/>
                </a:lnTo>
                <a:lnTo>
                  <a:pt x="957262" y="847725"/>
                </a:lnTo>
                <a:lnTo>
                  <a:pt x="1414462" y="152400"/>
                </a:lnTo>
                <a:close/>
              </a:path>
            </a:pathLst>
          </a:custGeom>
          <a:solidFill>
            <a:srgbClr val="FFFFCC"/>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5" name="Freeform 4"/>
          <p:cNvSpPr/>
          <p:nvPr/>
        </p:nvSpPr>
        <p:spPr bwMode="auto">
          <a:xfrm>
            <a:off x="4581525" y="1662113"/>
            <a:ext cx="1933575" cy="1366837"/>
          </a:xfrm>
          <a:custGeom>
            <a:avLst/>
            <a:gdLst>
              <a:gd name="connsiteX0" fmla="*/ 1362075 w 1933575"/>
              <a:gd name="connsiteY0" fmla="*/ 0 h 1366837"/>
              <a:gd name="connsiteX1" fmla="*/ 0 w 1933575"/>
              <a:gd name="connsiteY1" fmla="*/ 904875 h 1366837"/>
              <a:gd name="connsiteX2" fmla="*/ 452438 w 1933575"/>
              <a:gd name="connsiteY2" fmla="*/ 1366837 h 1366837"/>
              <a:gd name="connsiteX3" fmla="*/ 1766888 w 1933575"/>
              <a:gd name="connsiteY3" fmla="*/ 1104900 h 1366837"/>
              <a:gd name="connsiteX4" fmla="*/ 1933575 w 1933575"/>
              <a:gd name="connsiteY4" fmla="*/ 66675 h 1366837"/>
              <a:gd name="connsiteX5" fmla="*/ 1362075 w 1933575"/>
              <a:gd name="connsiteY5" fmla="*/ 0 h 1366837"/>
              <a:gd name="connsiteX0" fmla="*/ 1362075 w 1933575"/>
              <a:gd name="connsiteY0" fmla="*/ 0 h 1366837"/>
              <a:gd name="connsiteX1" fmla="*/ 0 w 1933575"/>
              <a:gd name="connsiteY1" fmla="*/ 904875 h 1366837"/>
              <a:gd name="connsiteX2" fmla="*/ 452438 w 1933575"/>
              <a:gd name="connsiteY2" fmla="*/ 1366837 h 1366837"/>
              <a:gd name="connsiteX3" fmla="*/ 1785938 w 1933575"/>
              <a:gd name="connsiteY3" fmla="*/ 1095375 h 1366837"/>
              <a:gd name="connsiteX4" fmla="*/ 1933575 w 1933575"/>
              <a:gd name="connsiteY4" fmla="*/ 66675 h 1366837"/>
              <a:gd name="connsiteX5" fmla="*/ 1362075 w 1933575"/>
              <a:gd name="connsiteY5" fmla="*/ 0 h 1366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33575" h="1366837">
                <a:moveTo>
                  <a:pt x="1362075" y="0"/>
                </a:moveTo>
                <a:lnTo>
                  <a:pt x="0" y="904875"/>
                </a:lnTo>
                <a:lnTo>
                  <a:pt x="452438" y="1366837"/>
                </a:lnTo>
                <a:lnTo>
                  <a:pt x="1785938" y="1095375"/>
                </a:lnTo>
                <a:lnTo>
                  <a:pt x="1933575" y="66675"/>
                </a:lnTo>
                <a:lnTo>
                  <a:pt x="1362075" y="0"/>
                </a:lnTo>
                <a:close/>
              </a:path>
            </a:pathLst>
          </a:custGeom>
          <a:solidFill>
            <a:schemeClr val="tx1">
              <a:lumMod val="95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2" name="Title 1"/>
          <p:cNvSpPr>
            <a:spLocks noGrp="1"/>
          </p:cNvSpPr>
          <p:nvPr>
            <p:ph type="title"/>
          </p:nvPr>
        </p:nvSpPr>
        <p:spPr/>
        <p:txBody>
          <a:bodyPr/>
          <a:lstStyle/>
          <a:p>
            <a:r>
              <a:rPr lang="en-US" dirty="0" smtClean="0"/>
              <a:t>Simple Operations</a:t>
            </a:r>
            <a:endParaRPr lang="en-US" dirty="0"/>
          </a:p>
        </p:txBody>
      </p:sp>
      <p:sp>
        <p:nvSpPr>
          <p:cNvPr id="3" name="Content Placeholder 2"/>
          <p:cNvSpPr>
            <a:spLocks noGrp="1"/>
          </p:cNvSpPr>
          <p:nvPr>
            <p:ph sz="quarter" idx="10"/>
          </p:nvPr>
        </p:nvSpPr>
        <p:spPr>
          <a:xfrm>
            <a:off x="457200" y="1196018"/>
            <a:ext cx="8077200" cy="685800"/>
          </a:xfrm>
        </p:spPr>
        <p:txBody>
          <a:bodyPr/>
          <a:lstStyle/>
          <a:p>
            <a:pPr indent="0">
              <a:buNone/>
            </a:pPr>
            <a:r>
              <a:rPr lang="en-US" dirty="0" smtClean="0"/>
              <a:t>Split a face</a:t>
            </a:r>
          </a:p>
        </p:txBody>
      </p:sp>
      <p:cxnSp>
        <p:nvCxnSpPr>
          <p:cNvPr id="11" name="Straight Connector 10"/>
          <p:cNvCxnSpPr/>
          <p:nvPr/>
        </p:nvCxnSpPr>
        <p:spPr bwMode="auto">
          <a:xfrm flipV="1">
            <a:off x="5029200" y="2571750"/>
            <a:ext cx="2286000" cy="4572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4" name="Straight Connector 13"/>
          <p:cNvCxnSpPr/>
          <p:nvPr/>
        </p:nvCxnSpPr>
        <p:spPr bwMode="auto">
          <a:xfrm flipV="1">
            <a:off x="7315200" y="1881818"/>
            <a:ext cx="457200" cy="689932"/>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6" name="Straight Connector 15"/>
          <p:cNvCxnSpPr/>
          <p:nvPr/>
        </p:nvCxnSpPr>
        <p:spPr bwMode="auto">
          <a:xfrm flipH="1" flipV="1">
            <a:off x="5943600" y="1657350"/>
            <a:ext cx="1828800" cy="224468"/>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8" name="Straight Connector 17"/>
          <p:cNvCxnSpPr/>
          <p:nvPr/>
        </p:nvCxnSpPr>
        <p:spPr bwMode="auto">
          <a:xfrm flipH="1">
            <a:off x="4572000" y="1657350"/>
            <a:ext cx="1371600" cy="9144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0" name="Straight Connector 19"/>
          <p:cNvCxnSpPr/>
          <p:nvPr/>
        </p:nvCxnSpPr>
        <p:spPr bwMode="auto">
          <a:xfrm>
            <a:off x="4572000" y="2571750"/>
            <a:ext cx="457200" cy="457200"/>
          </a:xfrm>
          <a:prstGeom prst="line">
            <a:avLst/>
          </a:prstGeom>
          <a:solidFill>
            <a:schemeClr val="accent1"/>
          </a:solidFill>
          <a:ln w="9525" cap="flat" cmpd="sng" algn="ctr">
            <a:solidFill>
              <a:schemeClr val="bg1"/>
            </a:solidFill>
            <a:prstDash val="solid"/>
            <a:round/>
            <a:headEnd type="none" w="med" len="med"/>
            <a:tailEnd type="none" w="med" len="med"/>
          </a:ln>
          <a:effectLst/>
        </p:spPr>
      </p:cxnSp>
      <p:sp>
        <p:nvSpPr>
          <p:cNvPr id="29" name="Oval 28"/>
          <p:cNvSpPr/>
          <p:nvPr/>
        </p:nvSpPr>
        <p:spPr bwMode="auto">
          <a:xfrm>
            <a:off x="6311358" y="2713600"/>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1" name="Oval 30"/>
          <p:cNvSpPr/>
          <p:nvPr/>
        </p:nvSpPr>
        <p:spPr bwMode="auto">
          <a:xfrm>
            <a:off x="6463758" y="1677014"/>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3" name="Oval 32"/>
          <p:cNvSpPr/>
          <p:nvPr/>
        </p:nvSpPr>
        <p:spPr bwMode="auto">
          <a:xfrm>
            <a:off x="7267570" y="2519357"/>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5" name="Oval 34"/>
          <p:cNvSpPr/>
          <p:nvPr/>
        </p:nvSpPr>
        <p:spPr bwMode="auto">
          <a:xfrm>
            <a:off x="7715244" y="1838320"/>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6" name="Oval 35"/>
          <p:cNvSpPr/>
          <p:nvPr/>
        </p:nvSpPr>
        <p:spPr bwMode="auto">
          <a:xfrm>
            <a:off x="5886454" y="1614493"/>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8" name="Oval 37"/>
          <p:cNvSpPr/>
          <p:nvPr/>
        </p:nvSpPr>
        <p:spPr bwMode="auto">
          <a:xfrm>
            <a:off x="4543422" y="2519367"/>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9" name="Oval 38"/>
          <p:cNvSpPr/>
          <p:nvPr/>
        </p:nvSpPr>
        <p:spPr bwMode="auto">
          <a:xfrm>
            <a:off x="4981580" y="2976567"/>
            <a:ext cx="95250" cy="9525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44" name="Straight Connector 43"/>
          <p:cNvCxnSpPr/>
          <p:nvPr/>
        </p:nvCxnSpPr>
        <p:spPr bwMode="auto">
          <a:xfrm flipV="1">
            <a:off x="5057774" y="2672962"/>
            <a:ext cx="1262063" cy="260306"/>
          </a:xfrm>
          <a:prstGeom prst="line">
            <a:avLst/>
          </a:prstGeom>
          <a:solidFill>
            <a:schemeClr val="accent1"/>
          </a:solidFill>
          <a:ln w="0" cap="flat" cmpd="sng" algn="ctr">
            <a:solidFill>
              <a:srgbClr val="00B050"/>
            </a:solidFill>
            <a:prstDash val="solid"/>
            <a:round/>
            <a:headEnd type="none" w="med" len="med"/>
            <a:tailEnd type="triangle" w="med" len="lg"/>
          </a:ln>
          <a:effectLst/>
        </p:spPr>
      </p:cxnSp>
      <p:grpSp>
        <p:nvGrpSpPr>
          <p:cNvPr id="4" name="Group 3"/>
          <p:cNvGrpSpPr/>
          <p:nvPr/>
        </p:nvGrpSpPr>
        <p:grpSpPr>
          <a:xfrm>
            <a:off x="6310322" y="1678038"/>
            <a:ext cx="247650" cy="1131836"/>
            <a:chOff x="6629400" y="1668514"/>
            <a:chExt cx="247650" cy="1131836"/>
          </a:xfrm>
        </p:grpSpPr>
        <p:sp>
          <p:nvSpPr>
            <p:cNvPr id="40" name="Oval 39"/>
            <p:cNvSpPr/>
            <p:nvPr/>
          </p:nvSpPr>
          <p:spPr bwMode="auto">
            <a:xfrm>
              <a:off x="6629400" y="2705100"/>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43" name="Oval 42"/>
            <p:cNvSpPr/>
            <p:nvPr/>
          </p:nvSpPr>
          <p:spPr bwMode="auto">
            <a:xfrm>
              <a:off x="6781800" y="1668514"/>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sp>
        <p:nvSpPr>
          <p:cNvPr id="72" name="Content Placeholder 2"/>
          <p:cNvSpPr txBox="1">
            <a:spLocks/>
          </p:cNvSpPr>
          <p:nvPr/>
        </p:nvSpPr>
        <p:spPr>
          <a:xfrm>
            <a:off x="6066261" y="2783628"/>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latin typeface="Courier New" pitchFamily="49" charset="0"/>
                <a:cs typeface="Courier New" pitchFamily="49" charset="0"/>
              </a:rPr>
              <a:t>vert1</a:t>
            </a:r>
          </a:p>
          <a:p>
            <a:pPr indent="0">
              <a:buFont typeface="Verdana" pitchFamily="34" charset="0"/>
              <a:buNone/>
            </a:pPr>
            <a:endParaRPr lang="en-US" sz="1600" b="1" dirty="0" smtClean="0">
              <a:latin typeface="Courier New" pitchFamily="49" charset="0"/>
              <a:cs typeface="Courier New" pitchFamily="49" charset="0"/>
            </a:endParaRPr>
          </a:p>
        </p:txBody>
      </p:sp>
      <p:sp>
        <p:nvSpPr>
          <p:cNvPr id="73" name="Content Placeholder 2"/>
          <p:cNvSpPr txBox="1">
            <a:spLocks/>
          </p:cNvSpPr>
          <p:nvPr/>
        </p:nvSpPr>
        <p:spPr>
          <a:xfrm>
            <a:off x="6172200" y="1340272"/>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latin typeface="Courier New" pitchFamily="49" charset="0"/>
                <a:cs typeface="Courier New" pitchFamily="49" charset="0"/>
              </a:rPr>
              <a:t>vert2</a:t>
            </a:r>
          </a:p>
          <a:p>
            <a:pPr indent="0">
              <a:buFont typeface="Verdana" pitchFamily="34" charset="0"/>
              <a:buNone/>
            </a:pPr>
            <a:endParaRPr lang="en-US" sz="1600" b="1" dirty="0" smtClean="0">
              <a:latin typeface="Courier New" pitchFamily="49" charset="0"/>
              <a:cs typeface="Courier New" pitchFamily="49" charset="0"/>
            </a:endParaRPr>
          </a:p>
        </p:txBody>
      </p:sp>
      <p:cxnSp>
        <p:nvCxnSpPr>
          <p:cNvPr id="30" name="Straight Connector 29"/>
          <p:cNvCxnSpPr/>
          <p:nvPr/>
        </p:nvCxnSpPr>
        <p:spPr bwMode="auto">
          <a:xfrm flipV="1">
            <a:off x="6430315" y="2482137"/>
            <a:ext cx="803923" cy="165814"/>
          </a:xfrm>
          <a:prstGeom prst="line">
            <a:avLst/>
          </a:prstGeom>
          <a:solidFill>
            <a:schemeClr val="accent1"/>
          </a:solidFill>
          <a:ln w="0" cap="flat" cmpd="sng" algn="ctr">
            <a:solidFill>
              <a:srgbClr val="FF0000"/>
            </a:solidFill>
            <a:prstDash val="solid"/>
            <a:round/>
            <a:headEnd type="none" w="med" len="med"/>
            <a:tailEnd type="triangle" w="med" len="lg"/>
          </a:ln>
          <a:effectLst/>
        </p:spPr>
      </p:cxnSp>
      <p:cxnSp>
        <p:nvCxnSpPr>
          <p:cNvPr id="32" name="Straight Connector 31"/>
          <p:cNvCxnSpPr/>
          <p:nvPr/>
        </p:nvCxnSpPr>
        <p:spPr bwMode="auto">
          <a:xfrm flipH="1" flipV="1">
            <a:off x="6609042" y="1819275"/>
            <a:ext cx="985454" cy="123825"/>
          </a:xfrm>
          <a:prstGeom prst="line">
            <a:avLst/>
          </a:prstGeom>
          <a:solidFill>
            <a:schemeClr val="accent1"/>
          </a:solidFill>
          <a:ln w="0" cap="flat" cmpd="sng" algn="ctr">
            <a:solidFill>
              <a:srgbClr val="00B0F0"/>
            </a:solidFill>
            <a:prstDash val="solid"/>
            <a:round/>
            <a:headEnd type="none" w="med" len="med"/>
            <a:tailEnd type="triangle" w="med" len="lg"/>
          </a:ln>
          <a:effectLst/>
        </p:spPr>
      </p:cxnSp>
      <p:cxnSp>
        <p:nvCxnSpPr>
          <p:cNvPr id="34" name="Straight Connector 33"/>
          <p:cNvCxnSpPr/>
          <p:nvPr/>
        </p:nvCxnSpPr>
        <p:spPr bwMode="auto">
          <a:xfrm flipH="1" flipV="1">
            <a:off x="5957884" y="1741192"/>
            <a:ext cx="457204" cy="57450"/>
          </a:xfrm>
          <a:prstGeom prst="line">
            <a:avLst/>
          </a:prstGeom>
          <a:solidFill>
            <a:schemeClr val="accent1"/>
          </a:solidFill>
          <a:ln w="0" cap="flat" cmpd="sng" algn="ctr">
            <a:solidFill>
              <a:srgbClr val="FFC000"/>
            </a:solidFill>
            <a:prstDash val="solid"/>
            <a:round/>
            <a:headEnd type="none" w="med" len="med"/>
            <a:tailEnd type="triangle" w="med" len="lg"/>
          </a:ln>
          <a:effectLst/>
        </p:spPr>
      </p:cxnSp>
      <p:cxnSp>
        <p:nvCxnSpPr>
          <p:cNvPr id="37" name="Straight Connector 36"/>
          <p:cNvCxnSpPr/>
          <p:nvPr/>
        </p:nvCxnSpPr>
        <p:spPr bwMode="auto">
          <a:xfrm flipV="1">
            <a:off x="6338884" y="1795463"/>
            <a:ext cx="128588" cy="876300"/>
          </a:xfrm>
          <a:prstGeom prst="line">
            <a:avLst/>
          </a:prstGeom>
          <a:solidFill>
            <a:schemeClr val="accent1"/>
          </a:solidFill>
          <a:ln w="19050" cap="flat" cmpd="sng" algn="ctr">
            <a:solidFill>
              <a:srgbClr val="7030A0"/>
            </a:solidFill>
            <a:prstDash val="solid"/>
            <a:round/>
            <a:headEnd type="none" w="med" len="med"/>
            <a:tailEnd type="triangle" w="med" len="lg"/>
          </a:ln>
          <a:effectLst/>
        </p:spPr>
      </p:cxnSp>
      <p:cxnSp>
        <p:nvCxnSpPr>
          <p:cNvPr id="45" name="Straight Connector 44"/>
          <p:cNvCxnSpPr/>
          <p:nvPr/>
        </p:nvCxnSpPr>
        <p:spPr bwMode="auto">
          <a:xfrm flipV="1">
            <a:off x="6434128" y="1809742"/>
            <a:ext cx="128588" cy="876300"/>
          </a:xfrm>
          <a:prstGeom prst="line">
            <a:avLst/>
          </a:prstGeom>
          <a:solidFill>
            <a:schemeClr val="accent1"/>
          </a:solidFill>
          <a:ln w="19050" cap="flat" cmpd="sng" algn="ctr">
            <a:solidFill>
              <a:srgbClr val="A4A000"/>
            </a:solidFill>
            <a:prstDash val="solid"/>
            <a:round/>
            <a:headEnd type="triangle" w="med" len="lg"/>
            <a:tailEnd type="none" w="med" len="lg"/>
          </a:ln>
          <a:effectLst/>
        </p:spPr>
      </p:cxnSp>
      <p:sp>
        <p:nvSpPr>
          <p:cNvPr id="46" name="Content Placeholder 2"/>
          <p:cNvSpPr txBox="1">
            <a:spLocks/>
          </p:cNvSpPr>
          <p:nvPr/>
        </p:nvSpPr>
        <p:spPr>
          <a:xfrm>
            <a:off x="381000" y="1883569"/>
            <a:ext cx="3733800" cy="688181"/>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latin typeface="Courier New" pitchFamily="49" charset="0"/>
                <a:cs typeface="Courier New" pitchFamily="49" charset="0"/>
              </a:rPr>
              <a:t>newFace</a:t>
            </a:r>
            <a:r>
              <a:rPr lang="en-US" sz="1600" b="1" dirty="0" smtClean="0">
                <a:solidFill>
                  <a:srgbClr val="918E00"/>
                </a:solidFill>
                <a:latin typeface="Courier New" pitchFamily="49" charset="0"/>
                <a:cs typeface="Courier New" pitchFamily="49" charset="0"/>
              </a:rPr>
              <a:t> </a:t>
            </a:r>
            <a:r>
              <a:rPr lang="en-US" sz="1600" dirty="0" smtClean="0">
                <a:latin typeface="Courier New" pitchFamily="49" charset="0"/>
                <a:cs typeface="Courier New" pitchFamily="49" charset="0"/>
              </a:rPr>
              <a:t>= new </a:t>
            </a:r>
            <a:r>
              <a:rPr lang="en-US" sz="1600" dirty="0" err="1" smtClean="0">
                <a:latin typeface="Courier New" pitchFamily="49" charset="0"/>
                <a:cs typeface="Courier New" pitchFamily="49" charset="0"/>
              </a:rPr>
              <a:t>HalfEdgeFace</a:t>
            </a:r>
            <a:endParaRPr lang="en-US" sz="1600" dirty="0" smtClean="0">
              <a:latin typeface="Courier New" pitchFamily="49" charset="0"/>
              <a:cs typeface="Courier New" pitchFamily="49" charset="0"/>
            </a:endParaRPr>
          </a:p>
          <a:p>
            <a:pPr indent="0">
              <a:buFont typeface="Verdana" pitchFamily="34" charset="0"/>
              <a:buNone/>
            </a:pPr>
            <a:r>
              <a:rPr lang="en-US" sz="1600" b="1" dirty="0" err="1" smtClean="0">
                <a:latin typeface="Courier New" pitchFamily="49" charset="0"/>
                <a:cs typeface="Courier New" pitchFamily="49" charset="0"/>
              </a:rPr>
              <a:t>newFace</a:t>
            </a:r>
            <a:r>
              <a:rPr lang="en-US" sz="1600" dirty="0" err="1" smtClean="0">
                <a:latin typeface="Courier New" pitchFamily="49" charset="0"/>
                <a:cs typeface="Courier New" pitchFamily="49" charset="0"/>
              </a:rPr>
              <a:t>.halfEdge</a:t>
            </a:r>
            <a:r>
              <a:rPr lang="en-US" sz="1600" dirty="0" smtClean="0">
                <a:latin typeface="Courier New" pitchFamily="49" charset="0"/>
                <a:cs typeface="Courier New" pitchFamily="49" charset="0"/>
              </a:rPr>
              <a:t> = </a:t>
            </a:r>
            <a:r>
              <a:rPr lang="en-US" sz="1600" b="1" dirty="0" smtClean="0">
                <a:solidFill>
                  <a:srgbClr val="FF0000"/>
                </a:solidFill>
                <a:latin typeface="Courier New" pitchFamily="49" charset="0"/>
                <a:cs typeface="Courier New" pitchFamily="49" charset="0"/>
              </a:rPr>
              <a:t>edge2</a:t>
            </a:r>
            <a:r>
              <a:rPr lang="en-US" sz="1600" dirty="0" smtClean="0">
                <a:latin typeface="Courier New" pitchFamily="49" charset="0"/>
                <a:cs typeface="Courier New" pitchFamily="49" charset="0"/>
              </a:rPr>
              <a:t>;</a:t>
            </a:r>
          </a:p>
        </p:txBody>
      </p:sp>
      <p:sp>
        <p:nvSpPr>
          <p:cNvPr id="47" name="Content Placeholder 2"/>
          <p:cNvSpPr txBox="1">
            <a:spLocks/>
          </p:cNvSpPr>
          <p:nvPr/>
        </p:nvSpPr>
        <p:spPr>
          <a:xfrm>
            <a:off x="304800" y="2571750"/>
            <a:ext cx="5562600" cy="2133600"/>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endParaRPr lang="en-US" sz="1600" dirty="0" smtClean="0">
              <a:latin typeface="Courier New" pitchFamily="49" charset="0"/>
              <a:cs typeface="Courier New" pitchFamily="49" charset="0"/>
            </a:endParaRPr>
          </a:p>
          <a:p>
            <a:pPr indent="0">
              <a:buFont typeface="Verdana" pitchFamily="34" charset="0"/>
              <a:buNone/>
              <a:tabLst>
                <a:tab pos="231775" algn="l"/>
              </a:tabLst>
            </a:pPr>
            <a:r>
              <a:rPr lang="en-US" sz="1600" dirty="0" err="1" smtClean="0">
                <a:latin typeface="Courier New" pitchFamily="49" charset="0"/>
                <a:cs typeface="Courier New" pitchFamily="49" charset="0"/>
              </a:rPr>
              <a:t>HalfEdge</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a:t>
            </a:r>
            <a:r>
              <a:rPr lang="en-US" sz="1600" b="1" dirty="0" smtClean="0">
                <a:solidFill>
                  <a:srgbClr val="FF0000"/>
                </a:solidFill>
                <a:latin typeface="Courier New" pitchFamily="49" charset="0"/>
                <a:cs typeface="Courier New" pitchFamily="49" charset="0"/>
              </a:rPr>
              <a:t>edge2</a:t>
            </a:r>
            <a:r>
              <a:rPr lang="en-US" sz="1600" dirty="0" smtClean="0">
                <a:latin typeface="Courier New" pitchFamily="49" charset="0"/>
                <a:cs typeface="Courier New" pitchFamily="49" charset="0"/>
              </a:rPr>
              <a:t>;</a:t>
            </a:r>
          </a:p>
          <a:p>
            <a:pPr indent="0">
              <a:buFont typeface="Verdana" pitchFamily="34" charset="0"/>
              <a:buNone/>
              <a:tabLst>
                <a:tab pos="231775" algn="l"/>
              </a:tabLst>
            </a:pPr>
            <a:r>
              <a:rPr lang="en-US" sz="1600" dirty="0" smtClean="0">
                <a:latin typeface="Courier New" pitchFamily="49" charset="0"/>
                <a:cs typeface="Courier New" pitchFamily="49" charset="0"/>
              </a:rPr>
              <a:t>do {</a:t>
            </a:r>
          </a:p>
          <a:p>
            <a:pPr indent="0">
              <a:buFont typeface="Verdana" pitchFamily="34" charset="0"/>
              <a:buNone/>
              <a:tabLst>
                <a:tab pos="231775" algn="l"/>
                <a:tab pos="461963"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-&gt;face = </a:t>
            </a:r>
            <a:r>
              <a:rPr lang="en-US" sz="1600" b="1" dirty="0" err="1" smtClean="0">
                <a:latin typeface="Courier New" pitchFamily="49" charset="0"/>
                <a:cs typeface="Courier New" pitchFamily="49" charset="0"/>
              </a:rPr>
              <a:t>newFace</a:t>
            </a:r>
            <a:r>
              <a:rPr lang="en-US" sz="1600" dirty="0" smtClean="0">
                <a:latin typeface="Courier New" pitchFamily="49" charset="0"/>
                <a:cs typeface="Courier New" pitchFamily="49" charset="0"/>
              </a:rPr>
              <a:t>;</a:t>
            </a:r>
          </a:p>
          <a:p>
            <a:pPr indent="0">
              <a:buNone/>
              <a:tabLst>
                <a:tab pos="231775" algn="l"/>
                <a:tab pos="461963" algn="l"/>
              </a:tabLst>
            </a:pP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-&gt;next;</a:t>
            </a:r>
          </a:p>
          <a:p>
            <a:pPr indent="0">
              <a:buNone/>
              <a:tabLst>
                <a:tab pos="231775" algn="l"/>
                <a:tab pos="461963" algn="l"/>
              </a:tabLst>
            </a:pP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while (</a:t>
            </a:r>
            <a:r>
              <a:rPr lang="en-US" sz="1600" dirty="0" err="1">
                <a:latin typeface="Courier New" pitchFamily="49" charset="0"/>
                <a:cs typeface="Courier New" pitchFamily="49" charset="0"/>
              </a:rPr>
              <a:t>curEdge</a:t>
            </a:r>
            <a:r>
              <a:rPr lang="en-US" sz="1600" dirty="0" smtClean="0">
                <a:latin typeface="Courier New" pitchFamily="49" charset="0"/>
                <a:cs typeface="Courier New" pitchFamily="49" charset="0"/>
              </a:rPr>
              <a:t> != </a:t>
            </a:r>
            <a:r>
              <a:rPr lang="en-US" sz="1600" b="1" dirty="0" smtClean="0">
                <a:solidFill>
                  <a:srgbClr val="FF0000"/>
                </a:solidFill>
                <a:latin typeface="Courier New" pitchFamily="49" charset="0"/>
                <a:cs typeface="Courier New" pitchFamily="49" charset="0"/>
              </a:rPr>
              <a:t>edge2</a:t>
            </a:r>
            <a:r>
              <a:rPr lang="en-US" sz="1600" dirty="0" smtClean="0">
                <a:latin typeface="Courier New" pitchFamily="49" charset="0"/>
                <a:cs typeface="Courier New" pitchFamily="49" charset="0"/>
              </a:rPr>
              <a:t>);</a:t>
            </a:r>
          </a:p>
        </p:txBody>
      </p:sp>
      <p:sp>
        <p:nvSpPr>
          <p:cNvPr id="51" name="Content Placeholder 2"/>
          <p:cNvSpPr txBox="1">
            <a:spLocks/>
          </p:cNvSpPr>
          <p:nvPr/>
        </p:nvSpPr>
        <p:spPr>
          <a:xfrm>
            <a:off x="6514281" y="2015402"/>
            <a:ext cx="1305859" cy="459581"/>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latin typeface="Courier New" pitchFamily="49" charset="0"/>
                <a:cs typeface="Courier New" pitchFamily="49" charset="0"/>
              </a:rPr>
              <a:t>newFace</a:t>
            </a:r>
            <a:endParaRPr lang="en-US" sz="1600" dirty="0" smtClean="0">
              <a:latin typeface="Courier New" pitchFamily="49" charset="0"/>
              <a:cs typeface="Courier New" pitchFamily="49" charset="0"/>
            </a:endParaRPr>
          </a:p>
        </p:txBody>
      </p:sp>
      <p:sp>
        <p:nvSpPr>
          <p:cNvPr id="41" name="TextBox 40"/>
          <p:cNvSpPr txBox="1"/>
          <p:nvPr/>
        </p:nvSpPr>
        <p:spPr>
          <a:xfrm>
            <a:off x="5349800" y="3943350"/>
            <a:ext cx="2444836" cy="646331"/>
          </a:xfrm>
          <a:prstGeom prst="rect">
            <a:avLst/>
          </a:prstGeom>
          <a:noFill/>
        </p:spPr>
        <p:txBody>
          <a:bodyPr wrap="none" rtlCol="0">
            <a:spAutoFit/>
          </a:bodyPr>
          <a:lstStyle/>
          <a:p>
            <a:pPr algn="ctr"/>
            <a:r>
              <a:rPr lang="en-US" sz="1800" dirty="0" smtClean="0">
                <a:solidFill>
                  <a:schemeClr val="bg1"/>
                </a:solidFill>
              </a:rPr>
              <a:t>Triangulation Demo</a:t>
            </a:r>
          </a:p>
          <a:p>
            <a:pPr algn="ctr"/>
            <a:r>
              <a:rPr lang="en-US" sz="1800" dirty="0" smtClean="0">
                <a:solidFill>
                  <a:schemeClr val="bg1"/>
                </a:solidFill>
              </a:rPr>
              <a:t>Part 3</a:t>
            </a:r>
          </a:p>
        </p:txBody>
      </p:sp>
    </p:spTree>
    <p:extLst>
      <p:ext uri="{BB962C8B-B14F-4D97-AF65-F5344CB8AC3E}">
        <p14:creationId xmlns:p14="http://schemas.microsoft.com/office/powerpoint/2010/main" val="1646322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7" grpId="0"/>
      <p:bldP spid="51" grpId="0"/>
      <p:bldP spid="41"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Related Operations</a:t>
            </a:r>
            <a:endParaRPr lang="en-US" dirty="0"/>
          </a:p>
        </p:txBody>
      </p:sp>
      <p:sp>
        <p:nvSpPr>
          <p:cNvPr id="8" name="Content Placeholder 7"/>
          <p:cNvSpPr>
            <a:spLocks noGrp="1"/>
          </p:cNvSpPr>
          <p:nvPr>
            <p:ph sz="quarter" idx="10"/>
          </p:nvPr>
        </p:nvSpPr>
        <p:spPr/>
        <p:txBody>
          <a:bodyPr/>
          <a:lstStyle/>
          <a:p>
            <a:r>
              <a:rPr lang="en-US" dirty="0" smtClean="0"/>
              <a:t>Cut off an ear/triangle</a:t>
            </a:r>
          </a:p>
          <a:p>
            <a:pPr lvl="1"/>
            <a:r>
              <a:rPr lang="en-US" dirty="0" smtClean="0"/>
              <a:t>Exactly same as split face</a:t>
            </a:r>
          </a:p>
          <a:p>
            <a:pPr lvl="1"/>
            <a:r>
              <a:rPr lang="en-US" dirty="0" smtClean="0"/>
              <a:t>Apply recursively to triangulate face</a:t>
            </a:r>
          </a:p>
          <a:p>
            <a:r>
              <a:rPr lang="en-US" dirty="0" smtClean="0"/>
              <a:t>Insert auxiliary edge</a:t>
            </a:r>
          </a:p>
          <a:p>
            <a:pPr lvl="1"/>
            <a:r>
              <a:rPr lang="en-US" dirty="0" smtClean="0"/>
              <a:t>Connect inner and outer loops to support holes in faces</a:t>
            </a:r>
            <a:endParaRPr lang="en-US" dirty="0"/>
          </a:p>
        </p:txBody>
      </p:sp>
      <p:grpSp>
        <p:nvGrpSpPr>
          <p:cNvPr id="18" name="Group 17"/>
          <p:cNvGrpSpPr/>
          <p:nvPr/>
        </p:nvGrpSpPr>
        <p:grpSpPr>
          <a:xfrm>
            <a:off x="6882162" y="971550"/>
            <a:ext cx="2033238" cy="2029424"/>
            <a:chOff x="6882162" y="971550"/>
            <a:chExt cx="2033238" cy="2029424"/>
          </a:xfrm>
        </p:grpSpPr>
        <p:sp>
          <p:nvSpPr>
            <p:cNvPr id="3" name="Oval 2"/>
            <p:cNvSpPr/>
            <p:nvPr/>
          </p:nvSpPr>
          <p:spPr bwMode="auto">
            <a:xfrm>
              <a:off x="6984381" y="1071862"/>
              <a:ext cx="1828800" cy="1828800"/>
            </a:xfrm>
            <a:prstGeom prst="ellipse">
              <a:avLst/>
            </a:prstGeom>
            <a:solidFill>
              <a:schemeClr val="tx2">
                <a:lumMod val="60000"/>
                <a:lumOff val="40000"/>
              </a:schemeClr>
            </a:solidFill>
            <a:ln w="19050" cap="flat" cmpd="sng" algn="ctr">
              <a:solidFill>
                <a:schemeClr val="bg1">
                  <a:lumMod val="75000"/>
                </a:schemeClr>
              </a:solidFill>
              <a:prstDash val="solid"/>
              <a:round/>
              <a:headEnd type="none" w="med" len="med"/>
              <a:tailEnd type="none" w="med" len="med"/>
            </a:ln>
            <a:effectLst/>
          </p:spPr>
          <p:txBody>
            <a:bodyPr rtlCol="0" anchor="ctr"/>
            <a:lstStyle/>
            <a:p>
              <a:pPr algn="ctr"/>
              <a:endParaRPr lang="en-US"/>
            </a:p>
          </p:txBody>
        </p:sp>
        <p:sp>
          <p:nvSpPr>
            <p:cNvPr id="5" name="Oval 4"/>
            <p:cNvSpPr/>
            <p:nvPr/>
          </p:nvSpPr>
          <p:spPr bwMode="auto">
            <a:xfrm>
              <a:off x="7289181" y="1376662"/>
              <a:ext cx="1219200" cy="1219200"/>
            </a:xfrm>
            <a:prstGeom prst="ellipse">
              <a:avLst/>
            </a:prstGeom>
            <a:solidFill>
              <a:schemeClr val="tx1"/>
            </a:solidFill>
            <a:ln w="19050" cap="flat" cmpd="sng" algn="ctr">
              <a:solidFill>
                <a:schemeClr val="bg1">
                  <a:lumMod val="75000"/>
                </a:schemeClr>
              </a:solidFill>
              <a:prstDash val="solid"/>
              <a:round/>
              <a:headEnd type="none" w="med" len="med"/>
              <a:tailEnd type="none" w="med" len="med"/>
            </a:ln>
            <a:effectLst/>
          </p:spPr>
          <p:txBody>
            <a:bodyPr rtlCol="0" anchor="ctr"/>
            <a:lstStyle/>
            <a:p>
              <a:pPr algn="ctr"/>
              <a:endParaRPr lang="en-US"/>
            </a:p>
          </p:txBody>
        </p:sp>
        <p:sp>
          <p:nvSpPr>
            <p:cNvPr id="4" name="Arc 3"/>
            <p:cNvSpPr/>
            <p:nvPr/>
          </p:nvSpPr>
          <p:spPr bwMode="auto">
            <a:xfrm>
              <a:off x="7383037" y="1471485"/>
              <a:ext cx="1031489" cy="1029555"/>
            </a:xfrm>
            <a:prstGeom prst="arc">
              <a:avLst>
                <a:gd name="adj1" fmla="val 16200000"/>
                <a:gd name="adj2" fmla="val 67150"/>
              </a:avLst>
            </a:prstGeom>
            <a:noFill/>
            <a:ln w="0" cap="flat" cmpd="sng" algn="ctr">
              <a:solidFill>
                <a:schemeClr val="bg1"/>
              </a:solidFill>
              <a:prstDash val="solid"/>
              <a:round/>
              <a:headEnd type="none" w="med" len="med"/>
              <a:tailEnd type="arrow" w="med" len="med"/>
            </a:ln>
            <a:effectLst/>
          </p:spPr>
          <p:txBody>
            <a:bodyPr rtlCol="0" anchor="ctr"/>
            <a:lstStyle/>
            <a:p>
              <a:pPr algn="ctr"/>
              <a:endParaRPr lang="en-US"/>
            </a:p>
          </p:txBody>
        </p:sp>
        <p:sp>
          <p:nvSpPr>
            <p:cNvPr id="7" name="Arc 6"/>
            <p:cNvSpPr/>
            <p:nvPr/>
          </p:nvSpPr>
          <p:spPr bwMode="auto">
            <a:xfrm>
              <a:off x="6882162" y="971550"/>
              <a:ext cx="2033238" cy="2029424"/>
            </a:xfrm>
            <a:prstGeom prst="arc">
              <a:avLst>
                <a:gd name="adj1" fmla="val 16200000"/>
                <a:gd name="adj2" fmla="val 67150"/>
              </a:avLst>
            </a:prstGeom>
            <a:noFill/>
            <a:ln w="0" cap="flat" cmpd="sng" algn="ctr">
              <a:solidFill>
                <a:schemeClr val="bg1"/>
              </a:solidFill>
              <a:prstDash val="solid"/>
              <a:round/>
              <a:headEnd type="arrow" w="med" len="med"/>
              <a:tailEnd type="none" w="med" len="med"/>
            </a:ln>
            <a:effectLst/>
          </p:spPr>
          <p:txBody>
            <a:bodyPr rtlCol="0" anchor="ctr"/>
            <a:lstStyle/>
            <a:p>
              <a:pPr algn="ctr"/>
              <a:endParaRPr lang="en-US"/>
            </a:p>
          </p:txBody>
        </p:sp>
      </p:grpSp>
      <p:grpSp>
        <p:nvGrpSpPr>
          <p:cNvPr id="17" name="Group 16"/>
          <p:cNvGrpSpPr/>
          <p:nvPr/>
        </p:nvGrpSpPr>
        <p:grpSpPr>
          <a:xfrm>
            <a:off x="7806551" y="2595862"/>
            <a:ext cx="180973" cy="304800"/>
            <a:chOff x="7806551" y="2595862"/>
            <a:chExt cx="180973" cy="304800"/>
          </a:xfrm>
        </p:grpSpPr>
        <p:cxnSp>
          <p:nvCxnSpPr>
            <p:cNvPr id="9" name="Straight Connector 8"/>
            <p:cNvCxnSpPr>
              <a:stCxn id="5" idx="4"/>
              <a:endCxn id="3" idx="4"/>
            </p:cNvCxnSpPr>
            <p:nvPr/>
          </p:nvCxnSpPr>
          <p:spPr bwMode="auto">
            <a:xfrm>
              <a:off x="7898781" y="2595862"/>
              <a:ext cx="0" cy="304800"/>
            </a:xfrm>
            <a:prstGeom prst="line">
              <a:avLst/>
            </a:prstGeom>
            <a:solidFill>
              <a:schemeClr val="accent1"/>
            </a:solidFill>
            <a:ln w="50800" cap="flat" cmpd="sng" algn="ctr">
              <a:solidFill>
                <a:schemeClr val="bg1"/>
              </a:solidFill>
              <a:prstDash val="solid"/>
              <a:round/>
              <a:headEnd type="none" w="med" len="med"/>
              <a:tailEnd type="none" w="med" len="med"/>
            </a:ln>
            <a:effectLst/>
          </p:spPr>
        </p:cxnSp>
        <p:cxnSp>
          <p:nvCxnSpPr>
            <p:cNvPr id="12" name="Straight Connector 11"/>
            <p:cNvCxnSpPr/>
            <p:nvPr/>
          </p:nvCxnSpPr>
          <p:spPr bwMode="auto">
            <a:xfrm>
              <a:off x="7987524" y="2639349"/>
              <a:ext cx="0" cy="213691"/>
            </a:xfrm>
            <a:prstGeom prst="line">
              <a:avLst/>
            </a:prstGeom>
            <a:solidFill>
              <a:schemeClr val="accent1"/>
            </a:solidFill>
            <a:ln w="0" cap="flat" cmpd="sng" algn="ctr">
              <a:solidFill>
                <a:schemeClr val="bg1"/>
              </a:solidFill>
              <a:prstDash val="solid"/>
              <a:round/>
              <a:headEnd type="none" w="med" len="med"/>
              <a:tailEnd type="arrow" w="med" len="med"/>
            </a:ln>
            <a:effectLst/>
          </p:spPr>
        </p:cxnSp>
        <p:cxnSp>
          <p:nvCxnSpPr>
            <p:cNvPr id="15" name="Straight Connector 14"/>
            <p:cNvCxnSpPr/>
            <p:nvPr/>
          </p:nvCxnSpPr>
          <p:spPr bwMode="auto">
            <a:xfrm>
              <a:off x="7806551" y="2625064"/>
              <a:ext cx="0" cy="213691"/>
            </a:xfrm>
            <a:prstGeom prst="line">
              <a:avLst/>
            </a:prstGeom>
            <a:solidFill>
              <a:schemeClr val="accent1"/>
            </a:solidFill>
            <a:ln w="0" cap="flat" cmpd="sng" algn="ctr">
              <a:solidFill>
                <a:schemeClr val="bg1"/>
              </a:solidFill>
              <a:prstDash val="solid"/>
              <a:round/>
              <a:headEnd type="arrow" w="med" len="med"/>
              <a:tailEnd type="none" w="med" len="med"/>
            </a:ln>
            <a:effectLst/>
          </p:spPr>
        </p:cxnSp>
      </p:grpSp>
    </p:spTree>
    <p:extLst>
      <p:ext uri="{BB962C8B-B14F-4D97-AF65-F5344CB8AC3E}">
        <p14:creationId xmlns:p14="http://schemas.microsoft.com/office/powerpoint/2010/main" val="2486722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z="3200" dirty="0" smtClean="0">
                <a:ea typeface="ヒラギノ角ゴ Pro W3" pitchFamily="48" charset="-128"/>
                <a:cs typeface="ヒラギノ角ゴ Pro W3" pitchFamily="48" charset="-128"/>
              </a:rPr>
              <a:t>What Else Can We Do?</a:t>
            </a:r>
          </a:p>
        </p:txBody>
      </p:sp>
      <p:sp>
        <p:nvSpPr>
          <p:cNvPr id="13315" name="Content Placeholder 2"/>
          <p:cNvSpPr>
            <a:spLocks noGrp="1"/>
          </p:cNvSpPr>
          <p:nvPr>
            <p:ph sz="quarter" idx="10"/>
          </p:nvPr>
        </p:nvSpPr>
        <p:spPr/>
        <p:txBody>
          <a:bodyPr/>
          <a:lstStyle/>
          <a:p>
            <a:pPr eaLnBrk="1" hangingPunct="1"/>
            <a:r>
              <a:rPr lang="en-US" dirty="0" smtClean="0">
                <a:ea typeface="ヒラギノ角ゴ Pro W3" pitchFamily="48" charset="-128"/>
                <a:cs typeface="ヒラギノ角ゴ Pro W3" pitchFamily="48" charset="-128"/>
              </a:rPr>
              <a:t>Split a mesh in half with a cutting plane</a:t>
            </a:r>
          </a:p>
          <a:p>
            <a:pPr lvl="1" eaLnBrk="1" hangingPunct="1"/>
            <a:r>
              <a:rPr lang="en-US" dirty="0" smtClean="0">
                <a:ea typeface="ヒラギノ角ゴ Pro W3" pitchFamily="48" charset="-128"/>
                <a:cs typeface="ヒラギノ角ゴ Pro W3" pitchFamily="48" charset="-128"/>
              </a:rPr>
              <a:t>Step </a:t>
            </a:r>
            <a:r>
              <a:rPr lang="en-US" dirty="0">
                <a:ea typeface="ヒラギノ角ゴ Pro W3" pitchFamily="48" charset="-128"/>
                <a:cs typeface="ヒラギノ角ゴ Pro W3" pitchFamily="48" charset="-128"/>
              </a:rPr>
              <a:t>1</a:t>
            </a:r>
            <a:r>
              <a:rPr lang="en-US" dirty="0" smtClean="0">
                <a:ea typeface="ヒラギノ角ゴ Pro W3" pitchFamily="48" charset="-128"/>
                <a:cs typeface="ヒラギノ角ゴ Pro W3" pitchFamily="48" charset="-128"/>
              </a:rPr>
              <a:t>: Split edges that cross the plane</a:t>
            </a:r>
          </a:p>
          <a:p>
            <a:pPr lvl="1" eaLnBrk="1" hangingPunct="1"/>
            <a:r>
              <a:rPr lang="en-US" dirty="0" smtClean="0">
                <a:ea typeface="ヒラギノ角ゴ Pro W3" pitchFamily="48" charset="-128"/>
                <a:cs typeface="ヒラギノ角ゴ Pro W3" pitchFamily="48" charset="-128"/>
              </a:rPr>
              <a:t>Step 2: Split faces that share two split edges</a:t>
            </a:r>
          </a:p>
          <a:p>
            <a:pPr lvl="1" eaLnBrk="1" hangingPunct="1"/>
            <a:r>
              <a:rPr lang="en-US" dirty="0" smtClean="0">
                <a:ea typeface="ヒラギノ角ゴ Pro W3" pitchFamily="48" charset="-128"/>
                <a:cs typeface="ヒラギノ角ゴ Pro W3" pitchFamily="48" charset="-128"/>
              </a:rPr>
              <a:t>…</a:t>
            </a:r>
          </a:p>
        </p:txBody>
      </p:sp>
    </p:spTree>
    <p:extLst>
      <p:ext uri="{BB962C8B-B14F-4D97-AF65-F5344CB8AC3E}">
        <p14:creationId xmlns:p14="http://schemas.microsoft.com/office/powerpoint/2010/main" val="3073381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3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3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bwMode="auto">
          <a:xfrm>
            <a:off x="3657600" y="1798240"/>
            <a:ext cx="5213555" cy="1916510"/>
          </a:xfrm>
          <a:custGeom>
            <a:avLst/>
            <a:gdLst>
              <a:gd name="connsiteX0" fmla="*/ 0 w 3156155"/>
              <a:gd name="connsiteY0" fmla="*/ 658762 h 1160207"/>
              <a:gd name="connsiteX1" fmla="*/ 1484671 w 3156155"/>
              <a:gd name="connsiteY1" fmla="*/ 0 h 1160207"/>
              <a:gd name="connsiteX2" fmla="*/ 3156155 w 3156155"/>
              <a:gd name="connsiteY2" fmla="*/ 235975 h 1160207"/>
              <a:gd name="connsiteX3" fmla="*/ 1946787 w 3156155"/>
              <a:gd name="connsiteY3" fmla="*/ 1160207 h 1160207"/>
              <a:gd name="connsiteX4" fmla="*/ 0 w 3156155"/>
              <a:gd name="connsiteY4" fmla="*/ 658762 h 11602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6155" h="1160207">
                <a:moveTo>
                  <a:pt x="0" y="658762"/>
                </a:moveTo>
                <a:lnTo>
                  <a:pt x="1484671" y="0"/>
                </a:lnTo>
                <a:lnTo>
                  <a:pt x="3156155" y="235975"/>
                </a:lnTo>
                <a:lnTo>
                  <a:pt x="1946787" y="1160207"/>
                </a:lnTo>
                <a:lnTo>
                  <a:pt x="0" y="658762"/>
                </a:lnTo>
                <a:close/>
              </a:path>
            </a:pathLst>
          </a:custGeom>
          <a:solidFill>
            <a:schemeClr val="tx1">
              <a:lumMod val="95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2" name="Title 1"/>
          <p:cNvSpPr>
            <a:spLocks noGrp="1"/>
          </p:cNvSpPr>
          <p:nvPr>
            <p:ph type="title"/>
          </p:nvPr>
        </p:nvSpPr>
        <p:spPr/>
        <p:txBody>
          <a:bodyPr/>
          <a:lstStyle/>
          <a:p>
            <a:r>
              <a:rPr lang="en-US" dirty="0" smtClean="0">
                <a:ea typeface="ヒラギノ角ゴ Pro W3" pitchFamily="48" charset="-128"/>
                <a:cs typeface="ヒラギノ角ゴ Pro W3" pitchFamily="48" charset="-128"/>
              </a:rPr>
              <a:t>Intersection of edge and plane</a:t>
            </a:r>
            <a:endParaRPr lang="en-US" dirty="0"/>
          </a:p>
        </p:txBody>
      </p:sp>
      <p:sp>
        <p:nvSpPr>
          <p:cNvPr id="3" name="Content Placeholder 2"/>
          <p:cNvSpPr>
            <a:spLocks noGrp="1"/>
          </p:cNvSpPr>
          <p:nvPr>
            <p:ph sz="quarter" idx="10"/>
          </p:nvPr>
        </p:nvSpPr>
        <p:spPr/>
        <p:txBody>
          <a:bodyPr/>
          <a:lstStyle/>
          <a:p>
            <a:r>
              <a:rPr lang="en-US" dirty="0" smtClean="0"/>
              <a:t>Plane equation</a:t>
            </a:r>
            <a:r>
              <a:rPr lang="en-US" dirty="0"/>
              <a:t/>
            </a:r>
            <a:br>
              <a:rPr lang="en-US" dirty="0"/>
            </a:br>
            <a:r>
              <a:rPr lang="en-US" dirty="0" smtClean="0"/>
              <a:t/>
            </a:r>
            <a:br>
              <a:rPr lang="en-US" dirty="0" smtClean="0"/>
            </a:br>
            <a:endParaRPr lang="en-US" dirty="0" smtClean="0"/>
          </a:p>
          <a:p>
            <a:r>
              <a:rPr lang="en-US" dirty="0" smtClean="0"/>
              <a:t>Line Equation</a:t>
            </a:r>
          </a:p>
        </p:txBody>
      </p:sp>
      <p:graphicFrame>
        <p:nvGraphicFramePr>
          <p:cNvPr id="5" name="Object 4"/>
          <p:cNvGraphicFramePr>
            <a:graphicFrameLocks noChangeAspect="1"/>
          </p:cNvGraphicFramePr>
          <p:nvPr>
            <p:extLst>
              <p:ext uri="{D42A27DB-BD31-4B8C-83A1-F6EECF244321}">
                <p14:modId xmlns:p14="http://schemas.microsoft.com/office/powerpoint/2010/main" val="1059350526"/>
              </p:ext>
            </p:extLst>
          </p:nvPr>
        </p:nvGraphicFramePr>
        <p:xfrm>
          <a:off x="914400" y="2114550"/>
          <a:ext cx="1210235" cy="457200"/>
        </p:xfrm>
        <a:graphic>
          <a:graphicData uri="http://schemas.openxmlformats.org/presentationml/2006/ole">
            <mc:AlternateContent xmlns:mc="http://schemas.openxmlformats.org/markup-compatibility/2006">
              <mc:Choice xmlns:v="urn:schemas-microsoft-com:vml" Requires="v">
                <p:oleObj spid="_x0000_s1353" name="Equation" r:id="rId3" imgW="571320" imgH="215640" progId="Equation.3">
                  <p:embed/>
                </p:oleObj>
              </mc:Choice>
              <mc:Fallback>
                <p:oleObj name="Equation" r:id="rId3" imgW="571320" imgH="215640" progId="Equation.3">
                  <p:embed/>
                  <p:pic>
                    <p:nvPicPr>
                      <p:cNvPr id="0" name=""/>
                      <p:cNvPicPr/>
                      <p:nvPr/>
                    </p:nvPicPr>
                    <p:blipFill>
                      <a:blip r:embed="rId4"/>
                      <a:stretch>
                        <a:fillRect/>
                      </a:stretch>
                    </p:blipFill>
                    <p:spPr>
                      <a:xfrm>
                        <a:off x="914400" y="2114550"/>
                        <a:ext cx="1210235" cy="457200"/>
                      </a:xfrm>
                      <a:prstGeom prst="rect">
                        <a:avLst/>
                      </a:prstGeom>
                    </p:spPr>
                  </p:pic>
                </p:oleObj>
              </mc:Fallback>
            </mc:AlternateContent>
          </a:graphicData>
        </a:graphic>
      </p:graphicFrame>
      <p:grpSp>
        <p:nvGrpSpPr>
          <p:cNvPr id="16" name="Group 15"/>
          <p:cNvGrpSpPr/>
          <p:nvPr/>
        </p:nvGrpSpPr>
        <p:grpSpPr>
          <a:xfrm>
            <a:off x="5257800" y="2307517"/>
            <a:ext cx="377930" cy="430213"/>
            <a:chOff x="5680285" y="2307517"/>
            <a:chExt cx="377930" cy="430213"/>
          </a:xfrm>
        </p:grpSpPr>
        <p:graphicFrame>
          <p:nvGraphicFramePr>
            <p:cNvPr id="12" name="Object 11"/>
            <p:cNvGraphicFramePr>
              <a:graphicFrameLocks noChangeAspect="1"/>
            </p:cNvGraphicFramePr>
            <p:nvPr>
              <p:extLst>
                <p:ext uri="{D42A27DB-BD31-4B8C-83A1-F6EECF244321}">
                  <p14:modId xmlns:p14="http://schemas.microsoft.com/office/powerpoint/2010/main" val="2325841916"/>
                </p:ext>
              </p:extLst>
            </p:nvPr>
          </p:nvGraphicFramePr>
          <p:xfrm>
            <a:off x="5680285" y="2307517"/>
            <a:ext cx="295275" cy="430213"/>
          </p:xfrm>
          <a:graphic>
            <a:graphicData uri="http://schemas.openxmlformats.org/presentationml/2006/ole">
              <mc:AlternateContent xmlns:mc="http://schemas.openxmlformats.org/markup-compatibility/2006">
                <mc:Choice xmlns:v="urn:schemas-microsoft-com:vml" Requires="v">
                  <p:oleObj spid="_x0000_s1354" name="Equation" r:id="rId5" imgW="139680" imgH="203040" progId="Equation.3">
                    <p:embed/>
                  </p:oleObj>
                </mc:Choice>
                <mc:Fallback>
                  <p:oleObj name="Equation" r:id="rId5" imgW="139680" imgH="203040" progId="Equation.3">
                    <p:embed/>
                    <p:pic>
                      <p:nvPicPr>
                        <p:cNvPr id="0" name=""/>
                        <p:cNvPicPr/>
                        <p:nvPr/>
                      </p:nvPicPr>
                      <p:blipFill>
                        <a:blip r:embed="rId6"/>
                        <a:stretch>
                          <a:fillRect/>
                        </a:stretch>
                      </p:blipFill>
                      <p:spPr>
                        <a:xfrm>
                          <a:off x="5680285" y="2307517"/>
                          <a:ext cx="295275" cy="430213"/>
                        </a:xfrm>
                        <a:prstGeom prst="rect">
                          <a:avLst/>
                        </a:prstGeom>
                      </p:spPr>
                    </p:pic>
                  </p:oleObj>
                </mc:Fallback>
              </mc:AlternateContent>
            </a:graphicData>
          </a:graphic>
        </p:graphicFrame>
        <p:grpSp>
          <p:nvGrpSpPr>
            <p:cNvPr id="15" name="Group 14"/>
            <p:cNvGrpSpPr/>
            <p:nvPr/>
          </p:nvGrpSpPr>
          <p:grpSpPr>
            <a:xfrm>
              <a:off x="5962651" y="2524125"/>
              <a:ext cx="95564" cy="100009"/>
              <a:chOff x="5962651" y="2524125"/>
              <a:chExt cx="95564" cy="100009"/>
            </a:xfrm>
          </p:grpSpPr>
          <p:sp>
            <p:nvSpPr>
              <p:cNvPr id="14" name="Oval 13"/>
              <p:cNvSpPr/>
              <p:nvPr/>
            </p:nvSpPr>
            <p:spPr bwMode="auto">
              <a:xfrm>
                <a:off x="5962651" y="2528884"/>
                <a:ext cx="95250" cy="95250"/>
              </a:xfrm>
              <a:prstGeom prst="ellipse">
                <a:avLst/>
              </a:prstGeom>
              <a:noFill/>
              <a:ln w="0" cap="flat" cmpd="sng" algn="ctr">
                <a:solidFill>
                  <a:schemeClr val="tx1">
                    <a:lumMod val="65000"/>
                  </a:schemeClr>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 name="Chord 12"/>
              <p:cNvSpPr/>
              <p:nvPr/>
            </p:nvSpPr>
            <p:spPr bwMode="auto">
              <a:xfrm rot="6900000">
                <a:off x="5962965" y="2524125"/>
                <a:ext cx="95250" cy="95250"/>
              </a:xfrm>
              <a:prstGeom prst="chord">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grpSp>
      <p:grpSp>
        <p:nvGrpSpPr>
          <p:cNvPr id="32" name="Group 31"/>
          <p:cNvGrpSpPr/>
          <p:nvPr/>
        </p:nvGrpSpPr>
        <p:grpSpPr>
          <a:xfrm>
            <a:off x="6172200" y="1428750"/>
            <a:ext cx="290590" cy="890125"/>
            <a:chOff x="6172200" y="1498562"/>
            <a:chExt cx="290590" cy="890125"/>
          </a:xfrm>
        </p:grpSpPr>
        <p:graphicFrame>
          <p:nvGraphicFramePr>
            <p:cNvPr id="11" name="Object 10"/>
            <p:cNvGraphicFramePr>
              <a:graphicFrameLocks noChangeAspect="1"/>
            </p:cNvGraphicFramePr>
            <p:nvPr>
              <p:extLst>
                <p:ext uri="{D42A27DB-BD31-4B8C-83A1-F6EECF244321}">
                  <p14:modId xmlns:p14="http://schemas.microsoft.com/office/powerpoint/2010/main" val="1100061477"/>
                </p:ext>
              </p:extLst>
            </p:nvPr>
          </p:nvGraphicFramePr>
          <p:xfrm>
            <a:off x="6194502" y="1498562"/>
            <a:ext cx="268288" cy="376237"/>
          </p:xfrm>
          <a:graphic>
            <a:graphicData uri="http://schemas.openxmlformats.org/presentationml/2006/ole">
              <mc:AlternateContent xmlns:mc="http://schemas.openxmlformats.org/markup-compatibility/2006">
                <mc:Choice xmlns:v="urn:schemas-microsoft-com:vml" Requires="v">
                  <p:oleObj spid="_x0000_s1355" name="Equation" r:id="rId7" imgW="126720" imgH="177480" progId="Equation.3">
                    <p:embed/>
                  </p:oleObj>
                </mc:Choice>
                <mc:Fallback>
                  <p:oleObj name="Equation" r:id="rId7" imgW="126720" imgH="177480" progId="Equation.3">
                    <p:embed/>
                    <p:pic>
                      <p:nvPicPr>
                        <p:cNvPr id="0" name=""/>
                        <p:cNvPicPr/>
                        <p:nvPr/>
                      </p:nvPicPr>
                      <p:blipFill>
                        <a:blip r:embed="rId8"/>
                        <a:stretch>
                          <a:fillRect/>
                        </a:stretch>
                      </p:blipFill>
                      <p:spPr>
                        <a:xfrm>
                          <a:off x="6194502" y="1498562"/>
                          <a:ext cx="268288" cy="376237"/>
                        </a:xfrm>
                        <a:prstGeom prst="rect">
                          <a:avLst/>
                        </a:prstGeom>
                      </p:spPr>
                    </p:pic>
                  </p:oleObj>
                </mc:Fallback>
              </mc:AlternateContent>
            </a:graphicData>
          </a:graphic>
        </p:graphicFrame>
        <p:cxnSp>
          <p:nvCxnSpPr>
            <p:cNvPr id="17" name="Straight Connector 16"/>
            <p:cNvCxnSpPr/>
            <p:nvPr/>
          </p:nvCxnSpPr>
          <p:spPr bwMode="auto">
            <a:xfrm flipV="1">
              <a:off x="6172200" y="1512387"/>
              <a:ext cx="0" cy="876300"/>
            </a:xfrm>
            <a:prstGeom prst="line">
              <a:avLst/>
            </a:prstGeom>
            <a:solidFill>
              <a:schemeClr val="accent1"/>
            </a:solidFill>
            <a:ln w="19050" cap="flat" cmpd="sng" algn="ctr">
              <a:solidFill>
                <a:srgbClr val="000000"/>
              </a:solidFill>
              <a:prstDash val="solid"/>
              <a:round/>
              <a:headEnd type="none" w="med" len="med"/>
              <a:tailEnd type="triangle" w="med" len="lg"/>
            </a:ln>
            <a:effectLst/>
          </p:spPr>
        </p:cxnSp>
        <p:grpSp>
          <p:nvGrpSpPr>
            <p:cNvPr id="31" name="Group 30"/>
            <p:cNvGrpSpPr>
              <a:grpSpLocks noChangeAspect="1"/>
            </p:cNvGrpSpPr>
            <p:nvPr/>
          </p:nvGrpSpPr>
          <p:grpSpPr>
            <a:xfrm>
              <a:off x="6172200" y="2264850"/>
              <a:ext cx="114300" cy="122904"/>
              <a:chOff x="7086600" y="2800350"/>
              <a:chExt cx="228600" cy="245807"/>
            </a:xfrm>
          </p:grpSpPr>
          <p:cxnSp>
            <p:nvCxnSpPr>
              <p:cNvPr id="25" name="Straight Connector 24"/>
              <p:cNvCxnSpPr/>
              <p:nvPr/>
            </p:nvCxnSpPr>
            <p:spPr bwMode="auto">
              <a:xfrm>
                <a:off x="7086600" y="2800350"/>
                <a:ext cx="228600" cy="0"/>
              </a:xfrm>
              <a:prstGeom prst="line">
                <a:avLst/>
              </a:prstGeom>
              <a:solidFill>
                <a:schemeClr val="accent1"/>
              </a:solidFill>
              <a:ln w="12700" cap="flat" cmpd="sng" algn="ctr">
                <a:solidFill>
                  <a:srgbClr val="000000"/>
                </a:solidFill>
                <a:prstDash val="solid"/>
                <a:round/>
                <a:headEnd type="none" w="med" len="med"/>
                <a:tailEnd type="none" w="med" len="med"/>
              </a:ln>
              <a:effectLst/>
            </p:spPr>
          </p:cxnSp>
          <p:cxnSp>
            <p:nvCxnSpPr>
              <p:cNvPr id="28" name="Straight Connector 27"/>
              <p:cNvCxnSpPr/>
              <p:nvPr/>
            </p:nvCxnSpPr>
            <p:spPr bwMode="auto">
              <a:xfrm>
                <a:off x="7315200" y="2800350"/>
                <a:ext cx="0" cy="245807"/>
              </a:xfrm>
              <a:prstGeom prst="line">
                <a:avLst/>
              </a:prstGeom>
              <a:solidFill>
                <a:schemeClr val="accent1"/>
              </a:solidFill>
              <a:ln w="12700" cap="flat" cmpd="sng" algn="ctr">
                <a:solidFill>
                  <a:srgbClr val="000000"/>
                </a:solidFill>
                <a:prstDash val="solid"/>
                <a:round/>
                <a:headEnd type="none" w="med" len="med"/>
                <a:tailEnd type="none" w="med" len="med"/>
              </a:ln>
              <a:effectLst/>
            </p:spPr>
          </p:cxnSp>
          <p:cxnSp>
            <p:nvCxnSpPr>
              <p:cNvPr id="30" name="Straight Connector 29"/>
              <p:cNvCxnSpPr/>
              <p:nvPr/>
            </p:nvCxnSpPr>
            <p:spPr bwMode="auto">
              <a:xfrm flipH="1">
                <a:off x="7086600" y="3046157"/>
                <a:ext cx="228600" cy="0"/>
              </a:xfrm>
              <a:prstGeom prst="line">
                <a:avLst/>
              </a:prstGeom>
              <a:solidFill>
                <a:schemeClr val="accent1"/>
              </a:solidFill>
              <a:ln w="0" cap="flat" cmpd="sng" algn="ctr">
                <a:solidFill>
                  <a:schemeClr val="tx1">
                    <a:lumMod val="65000"/>
                  </a:schemeClr>
                </a:solidFill>
                <a:prstDash val="solid"/>
                <a:round/>
                <a:headEnd type="none" w="med" len="med"/>
                <a:tailEnd type="none" w="med" len="med"/>
              </a:ln>
              <a:effectLst/>
            </p:spPr>
          </p:cxnSp>
        </p:grpSp>
      </p:grpSp>
      <p:grpSp>
        <p:nvGrpSpPr>
          <p:cNvPr id="47" name="Group 46"/>
          <p:cNvGrpSpPr/>
          <p:nvPr/>
        </p:nvGrpSpPr>
        <p:grpSpPr>
          <a:xfrm>
            <a:off x="6405563" y="1447802"/>
            <a:ext cx="952494" cy="3019420"/>
            <a:chOff x="6405563" y="1447802"/>
            <a:chExt cx="952494" cy="3019420"/>
          </a:xfrm>
        </p:grpSpPr>
        <p:cxnSp>
          <p:nvCxnSpPr>
            <p:cNvPr id="34" name="Straight Connector 33"/>
            <p:cNvCxnSpPr/>
            <p:nvPr/>
          </p:nvCxnSpPr>
          <p:spPr bwMode="auto">
            <a:xfrm flipV="1">
              <a:off x="6462790" y="3667125"/>
              <a:ext cx="215431" cy="733426"/>
            </a:xfrm>
            <a:prstGeom prst="line">
              <a:avLst/>
            </a:prstGeom>
            <a:solidFill>
              <a:schemeClr val="accent1"/>
            </a:solidFill>
            <a:ln w="19050" cap="flat" cmpd="sng" algn="ctr">
              <a:solidFill>
                <a:srgbClr val="00B050"/>
              </a:solidFill>
              <a:prstDash val="solid"/>
              <a:round/>
              <a:headEnd type="none" w="med" len="med"/>
              <a:tailEnd type="none" w="med" len="med"/>
            </a:ln>
            <a:effectLst/>
          </p:spPr>
        </p:cxnSp>
        <p:cxnSp>
          <p:nvCxnSpPr>
            <p:cNvPr id="37" name="Straight Connector 36"/>
            <p:cNvCxnSpPr/>
            <p:nvPr/>
          </p:nvCxnSpPr>
          <p:spPr bwMode="auto">
            <a:xfrm flipV="1">
              <a:off x="6985639" y="1498562"/>
              <a:ext cx="329561" cy="1121975"/>
            </a:xfrm>
            <a:prstGeom prst="line">
              <a:avLst/>
            </a:prstGeom>
            <a:solidFill>
              <a:schemeClr val="accent1"/>
            </a:solidFill>
            <a:ln w="19050" cap="flat" cmpd="sng" algn="ctr">
              <a:solidFill>
                <a:srgbClr val="00B050"/>
              </a:solidFill>
              <a:prstDash val="solid"/>
              <a:round/>
              <a:headEnd type="none" w="med" len="med"/>
              <a:tailEnd type="none" w="med" len="med"/>
            </a:ln>
            <a:effectLst/>
          </p:spPr>
        </p:cxnSp>
        <p:cxnSp>
          <p:nvCxnSpPr>
            <p:cNvPr id="39" name="Straight Connector 38"/>
            <p:cNvCxnSpPr/>
            <p:nvPr/>
          </p:nvCxnSpPr>
          <p:spPr bwMode="auto">
            <a:xfrm flipV="1">
              <a:off x="6679580" y="2628571"/>
              <a:ext cx="302245" cy="1028979"/>
            </a:xfrm>
            <a:prstGeom prst="line">
              <a:avLst/>
            </a:prstGeom>
            <a:solidFill>
              <a:schemeClr val="accent1"/>
            </a:solidFill>
            <a:ln w="0" cap="flat" cmpd="sng" algn="ctr">
              <a:solidFill>
                <a:srgbClr val="00B050"/>
              </a:solidFill>
              <a:prstDash val="dash"/>
              <a:round/>
              <a:headEnd type="none" w="med" len="med"/>
              <a:tailEnd type="none" w="med" len="med"/>
            </a:ln>
            <a:effectLst/>
          </p:spPr>
        </p:cxnSp>
        <p:sp>
          <p:nvSpPr>
            <p:cNvPr id="45" name="Oval 44"/>
            <p:cNvSpPr/>
            <p:nvPr/>
          </p:nvSpPr>
          <p:spPr bwMode="auto">
            <a:xfrm>
              <a:off x="7262807" y="1447802"/>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46" name="Oval 45"/>
            <p:cNvSpPr/>
            <p:nvPr/>
          </p:nvSpPr>
          <p:spPr bwMode="auto">
            <a:xfrm>
              <a:off x="6405563" y="4371972"/>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sp>
        <p:nvSpPr>
          <p:cNvPr id="48" name="Content Placeholder 2"/>
          <p:cNvSpPr txBox="1">
            <a:spLocks/>
          </p:cNvSpPr>
          <p:nvPr/>
        </p:nvSpPr>
        <p:spPr>
          <a:xfrm>
            <a:off x="6506739" y="4250007"/>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latin typeface="Courier New" pitchFamily="49" charset="0"/>
                <a:cs typeface="Courier New" pitchFamily="49" charset="0"/>
              </a:rPr>
              <a:t>v1</a:t>
            </a:r>
          </a:p>
          <a:p>
            <a:pPr indent="0">
              <a:buFont typeface="Verdana" pitchFamily="34" charset="0"/>
              <a:buNone/>
            </a:pPr>
            <a:endParaRPr lang="en-US" sz="1600" b="1" dirty="0" smtClean="0">
              <a:latin typeface="Courier New" pitchFamily="49" charset="0"/>
              <a:cs typeface="Courier New" pitchFamily="49" charset="0"/>
            </a:endParaRPr>
          </a:p>
        </p:txBody>
      </p:sp>
      <p:sp>
        <p:nvSpPr>
          <p:cNvPr id="49" name="Content Placeholder 2"/>
          <p:cNvSpPr txBox="1">
            <a:spLocks/>
          </p:cNvSpPr>
          <p:nvPr/>
        </p:nvSpPr>
        <p:spPr>
          <a:xfrm>
            <a:off x="7359804" y="1328391"/>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latin typeface="Courier New" pitchFamily="49" charset="0"/>
                <a:cs typeface="Courier New" pitchFamily="49" charset="0"/>
              </a:rPr>
              <a:t>v2</a:t>
            </a:r>
          </a:p>
        </p:txBody>
      </p:sp>
      <p:graphicFrame>
        <p:nvGraphicFramePr>
          <p:cNvPr id="50" name="Object 49"/>
          <p:cNvGraphicFramePr>
            <a:graphicFrameLocks noChangeAspect="1"/>
          </p:cNvGraphicFramePr>
          <p:nvPr>
            <p:extLst>
              <p:ext uri="{D42A27DB-BD31-4B8C-83A1-F6EECF244321}">
                <p14:modId xmlns:p14="http://schemas.microsoft.com/office/powerpoint/2010/main" val="4294321683"/>
              </p:ext>
            </p:extLst>
          </p:nvPr>
        </p:nvGraphicFramePr>
        <p:xfrm>
          <a:off x="941388" y="3446463"/>
          <a:ext cx="2716212" cy="538162"/>
        </p:xfrm>
        <a:graphic>
          <a:graphicData uri="http://schemas.openxmlformats.org/presentationml/2006/ole">
            <mc:AlternateContent xmlns:mc="http://schemas.openxmlformats.org/markup-compatibility/2006">
              <mc:Choice xmlns:v="urn:schemas-microsoft-com:vml" Requires="v">
                <p:oleObj spid="_x0000_s1356" name="Equation" r:id="rId9" imgW="1282680" imgH="253800" progId="Equation.3">
                  <p:embed/>
                </p:oleObj>
              </mc:Choice>
              <mc:Fallback>
                <p:oleObj name="Equation" r:id="rId9" imgW="1282680" imgH="253800" progId="Equation.3">
                  <p:embed/>
                  <p:pic>
                    <p:nvPicPr>
                      <p:cNvPr id="0" name=""/>
                      <p:cNvPicPr/>
                      <p:nvPr/>
                    </p:nvPicPr>
                    <p:blipFill>
                      <a:blip r:embed="rId10"/>
                      <a:stretch>
                        <a:fillRect/>
                      </a:stretch>
                    </p:blipFill>
                    <p:spPr>
                      <a:xfrm>
                        <a:off x="941388" y="3446463"/>
                        <a:ext cx="2716212" cy="538162"/>
                      </a:xfrm>
                      <a:prstGeom prst="rect">
                        <a:avLst/>
                      </a:prstGeom>
                    </p:spPr>
                  </p:pic>
                </p:oleObj>
              </mc:Fallback>
            </mc:AlternateContent>
          </a:graphicData>
        </a:graphic>
      </p:graphicFrame>
      <p:sp>
        <p:nvSpPr>
          <p:cNvPr id="51" name="Oval 50"/>
          <p:cNvSpPr/>
          <p:nvPr/>
        </p:nvSpPr>
        <p:spPr bwMode="auto">
          <a:xfrm>
            <a:off x="6934192" y="2571750"/>
            <a:ext cx="95250" cy="95250"/>
          </a:xfrm>
          <a:prstGeom prst="ellipse">
            <a:avLst/>
          </a:prstGeom>
          <a:solidFill>
            <a:srgbClr val="FF0000"/>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2" name="Content Placeholder 2"/>
          <p:cNvSpPr txBox="1">
            <a:spLocks/>
          </p:cNvSpPr>
          <p:nvPr/>
        </p:nvSpPr>
        <p:spPr>
          <a:xfrm>
            <a:off x="6970674" y="2410056"/>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2400" b="1" dirty="0" smtClean="0">
                <a:solidFill>
                  <a:srgbClr val="FF0000"/>
                </a:solidFill>
                <a:latin typeface="Courier New" pitchFamily="49" charset="0"/>
                <a:cs typeface="Courier New" pitchFamily="49" charset="0"/>
              </a:rPr>
              <a:t>?</a:t>
            </a:r>
          </a:p>
          <a:p>
            <a:pPr indent="0">
              <a:buFont typeface="Verdana" pitchFamily="34" charset="0"/>
              <a:buNone/>
            </a:pPr>
            <a:endParaRPr lang="en-US" sz="2400" b="1" dirty="0" smtClean="0">
              <a:solidFill>
                <a:srgbClr val="FF0000"/>
              </a:solidFill>
              <a:latin typeface="Courier New" pitchFamily="49" charset="0"/>
              <a:cs typeface="Courier New" pitchFamily="49" charset="0"/>
            </a:endParaRPr>
          </a:p>
        </p:txBody>
      </p:sp>
    </p:spTree>
    <p:extLst>
      <p:ext uri="{BB962C8B-B14F-4D97-AF65-F5344CB8AC3E}">
        <p14:creationId xmlns:p14="http://schemas.microsoft.com/office/powerpoint/2010/main" val="1228144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1" grpId="0" animBg="1"/>
      <p:bldP spid="5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bwMode="auto">
          <a:xfrm>
            <a:off x="3657600" y="1798240"/>
            <a:ext cx="5213555" cy="1916510"/>
          </a:xfrm>
          <a:custGeom>
            <a:avLst/>
            <a:gdLst>
              <a:gd name="connsiteX0" fmla="*/ 0 w 3156155"/>
              <a:gd name="connsiteY0" fmla="*/ 658762 h 1160207"/>
              <a:gd name="connsiteX1" fmla="*/ 1484671 w 3156155"/>
              <a:gd name="connsiteY1" fmla="*/ 0 h 1160207"/>
              <a:gd name="connsiteX2" fmla="*/ 3156155 w 3156155"/>
              <a:gd name="connsiteY2" fmla="*/ 235975 h 1160207"/>
              <a:gd name="connsiteX3" fmla="*/ 1946787 w 3156155"/>
              <a:gd name="connsiteY3" fmla="*/ 1160207 h 1160207"/>
              <a:gd name="connsiteX4" fmla="*/ 0 w 3156155"/>
              <a:gd name="connsiteY4" fmla="*/ 658762 h 11602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6155" h="1160207">
                <a:moveTo>
                  <a:pt x="0" y="658762"/>
                </a:moveTo>
                <a:lnTo>
                  <a:pt x="1484671" y="0"/>
                </a:lnTo>
                <a:lnTo>
                  <a:pt x="3156155" y="235975"/>
                </a:lnTo>
                <a:lnTo>
                  <a:pt x="1946787" y="1160207"/>
                </a:lnTo>
                <a:lnTo>
                  <a:pt x="0" y="658762"/>
                </a:lnTo>
                <a:close/>
              </a:path>
            </a:pathLst>
          </a:custGeom>
          <a:solidFill>
            <a:schemeClr val="tx1">
              <a:lumMod val="95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2" name="Title 1"/>
          <p:cNvSpPr>
            <a:spLocks noGrp="1"/>
          </p:cNvSpPr>
          <p:nvPr>
            <p:ph type="title"/>
          </p:nvPr>
        </p:nvSpPr>
        <p:spPr/>
        <p:txBody>
          <a:bodyPr/>
          <a:lstStyle/>
          <a:p>
            <a:r>
              <a:rPr lang="en-US" dirty="0" smtClean="0">
                <a:ea typeface="ヒラギノ角ゴ Pro W3" pitchFamily="48" charset="-128"/>
                <a:cs typeface="ヒラギノ角ゴ Pro W3" pitchFamily="48" charset="-128"/>
              </a:rPr>
              <a:t>Intersection of edge and plane</a:t>
            </a:r>
            <a:endParaRPr lang="en-US" dirty="0"/>
          </a:p>
        </p:txBody>
      </p:sp>
      <p:sp>
        <p:nvSpPr>
          <p:cNvPr id="3" name="Content Placeholder 2"/>
          <p:cNvSpPr>
            <a:spLocks noGrp="1"/>
          </p:cNvSpPr>
          <p:nvPr>
            <p:ph sz="quarter" idx="10"/>
          </p:nvPr>
        </p:nvSpPr>
        <p:spPr/>
        <p:txBody>
          <a:bodyPr/>
          <a:lstStyle/>
          <a:p>
            <a:r>
              <a:rPr lang="en-US" dirty="0" smtClean="0"/>
              <a:t>Solve for </a:t>
            </a:r>
            <a:r>
              <a:rPr lang="en-US" i="1" dirty="0" smtClean="0"/>
              <a:t>t</a:t>
            </a:r>
          </a:p>
          <a:p>
            <a:endParaRPr lang="en-US" dirty="0" smtClean="0"/>
          </a:p>
          <a:p>
            <a:endParaRPr lang="en-US" dirty="0"/>
          </a:p>
          <a:p>
            <a:endParaRPr lang="en-US" dirty="0" smtClean="0"/>
          </a:p>
          <a:p>
            <a:endParaRPr lang="en-US" dirty="0"/>
          </a:p>
          <a:p>
            <a:r>
              <a:rPr lang="en-US" dirty="0" smtClean="0"/>
              <a:t>If </a:t>
            </a:r>
            <a:r>
              <a:rPr lang="en-US" i="1" dirty="0" smtClean="0"/>
              <a:t>t</a:t>
            </a:r>
            <a:r>
              <a:rPr lang="en-US" dirty="0" smtClean="0"/>
              <a:t> &gt;= 0 and </a:t>
            </a:r>
            <a:r>
              <a:rPr lang="en-US" i="1" dirty="0" smtClean="0"/>
              <a:t>t</a:t>
            </a:r>
            <a:r>
              <a:rPr lang="en-US" dirty="0" smtClean="0"/>
              <a:t> &lt;= 1</a:t>
            </a:r>
          </a:p>
          <a:p>
            <a:pPr lvl="1"/>
            <a:r>
              <a:rPr lang="en-US" dirty="0" smtClean="0"/>
              <a:t>Edge touches plane</a:t>
            </a:r>
            <a:endParaRPr lang="en-US" dirty="0"/>
          </a:p>
        </p:txBody>
      </p:sp>
      <p:grpSp>
        <p:nvGrpSpPr>
          <p:cNvPr id="16" name="Group 15"/>
          <p:cNvGrpSpPr/>
          <p:nvPr/>
        </p:nvGrpSpPr>
        <p:grpSpPr>
          <a:xfrm>
            <a:off x="5257800" y="2307517"/>
            <a:ext cx="377930" cy="430213"/>
            <a:chOff x="5680285" y="2307517"/>
            <a:chExt cx="377930" cy="430213"/>
          </a:xfrm>
        </p:grpSpPr>
        <p:graphicFrame>
          <p:nvGraphicFramePr>
            <p:cNvPr id="12" name="Object 11"/>
            <p:cNvGraphicFramePr>
              <a:graphicFrameLocks noChangeAspect="1"/>
            </p:cNvGraphicFramePr>
            <p:nvPr>
              <p:extLst>
                <p:ext uri="{D42A27DB-BD31-4B8C-83A1-F6EECF244321}">
                  <p14:modId xmlns:p14="http://schemas.microsoft.com/office/powerpoint/2010/main" val="1905822822"/>
                </p:ext>
              </p:extLst>
            </p:nvPr>
          </p:nvGraphicFramePr>
          <p:xfrm>
            <a:off x="5680285" y="2307517"/>
            <a:ext cx="295275" cy="430213"/>
          </p:xfrm>
          <a:graphic>
            <a:graphicData uri="http://schemas.openxmlformats.org/presentationml/2006/ole">
              <mc:AlternateContent xmlns:mc="http://schemas.openxmlformats.org/markup-compatibility/2006">
                <mc:Choice xmlns:v="urn:schemas-microsoft-com:vml" Requires="v">
                  <p:oleObj spid="_x0000_s2359" name="Equation" r:id="rId3" imgW="139680" imgH="203040" progId="Equation.3">
                    <p:embed/>
                  </p:oleObj>
                </mc:Choice>
                <mc:Fallback>
                  <p:oleObj name="Equation" r:id="rId3" imgW="139680" imgH="203040" progId="Equation.3">
                    <p:embed/>
                    <p:pic>
                      <p:nvPicPr>
                        <p:cNvPr id="0" name=""/>
                        <p:cNvPicPr/>
                        <p:nvPr/>
                      </p:nvPicPr>
                      <p:blipFill>
                        <a:blip r:embed="rId4"/>
                        <a:stretch>
                          <a:fillRect/>
                        </a:stretch>
                      </p:blipFill>
                      <p:spPr>
                        <a:xfrm>
                          <a:off x="5680285" y="2307517"/>
                          <a:ext cx="295275" cy="430213"/>
                        </a:xfrm>
                        <a:prstGeom prst="rect">
                          <a:avLst/>
                        </a:prstGeom>
                      </p:spPr>
                    </p:pic>
                  </p:oleObj>
                </mc:Fallback>
              </mc:AlternateContent>
            </a:graphicData>
          </a:graphic>
        </p:graphicFrame>
        <p:grpSp>
          <p:nvGrpSpPr>
            <p:cNvPr id="15" name="Group 14"/>
            <p:cNvGrpSpPr/>
            <p:nvPr/>
          </p:nvGrpSpPr>
          <p:grpSpPr>
            <a:xfrm>
              <a:off x="5962651" y="2524125"/>
              <a:ext cx="95564" cy="100009"/>
              <a:chOff x="5962651" y="2524125"/>
              <a:chExt cx="95564" cy="100009"/>
            </a:xfrm>
          </p:grpSpPr>
          <p:sp>
            <p:nvSpPr>
              <p:cNvPr id="14" name="Oval 13"/>
              <p:cNvSpPr/>
              <p:nvPr/>
            </p:nvSpPr>
            <p:spPr bwMode="auto">
              <a:xfrm>
                <a:off x="5962651" y="2528884"/>
                <a:ext cx="95250" cy="95250"/>
              </a:xfrm>
              <a:prstGeom prst="ellipse">
                <a:avLst/>
              </a:prstGeom>
              <a:noFill/>
              <a:ln w="0" cap="flat" cmpd="sng" algn="ctr">
                <a:solidFill>
                  <a:schemeClr val="tx1">
                    <a:lumMod val="65000"/>
                  </a:schemeClr>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 name="Chord 12"/>
              <p:cNvSpPr/>
              <p:nvPr/>
            </p:nvSpPr>
            <p:spPr bwMode="auto">
              <a:xfrm rot="6900000">
                <a:off x="5962965" y="2524125"/>
                <a:ext cx="95250" cy="95250"/>
              </a:xfrm>
              <a:prstGeom prst="chord">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grpSp>
      <p:grpSp>
        <p:nvGrpSpPr>
          <p:cNvPr id="32" name="Group 31"/>
          <p:cNvGrpSpPr/>
          <p:nvPr/>
        </p:nvGrpSpPr>
        <p:grpSpPr>
          <a:xfrm>
            <a:off x="6172200" y="1428750"/>
            <a:ext cx="290590" cy="890125"/>
            <a:chOff x="6172200" y="1498562"/>
            <a:chExt cx="290590" cy="890125"/>
          </a:xfrm>
        </p:grpSpPr>
        <p:graphicFrame>
          <p:nvGraphicFramePr>
            <p:cNvPr id="11" name="Object 10"/>
            <p:cNvGraphicFramePr>
              <a:graphicFrameLocks noChangeAspect="1"/>
            </p:cNvGraphicFramePr>
            <p:nvPr>
              <p:extLst>
                <p:ext uri="{D42A27DB-BD31-4B8C-83A1-F6EECF244321}">
                  <p14:modId xmlns:p14="http://schemas.microsoft.com/office/powerpoint/2010/main" val="380693470"/>
                </p:ext>
              </p:extLst>
            </p:nvPr>
          </p:nvGraphicFramePr>
          <p:xfrm>
            <a:off x="6194502" y="1498562"/>
            <a:ext cx="268288" cy="376237"/>
          </p:xfrm>
          <a:graphic>
            <a:graphicData uri="http://schemas.openxmlformats.org/presentationml/2006/ole">
              <mc:AlternateContent xmlns:mc="http://schemas.openxmlformats.org/markup-compatibility/2006">
                <mc:Choice xmlns:v="urn:schemas-microsoft-com:vml" Requires="v">
                  <p:oleObj spid="_x0000_s2360" name="Equation" r:id="rId5" imgW="126720" imgH="177480" progId="Equation.3">
                    <p:embed/>
                  </p:oleObj>
                </mc:Choice>
                <mc:Fallback>
                  <p:oleObj name="Equation" r:id="rId5" imgW="126720" imgH="177480" progId="Equation.3">
                    <p:embed/>
                    <p:pic>
                      <p:nvPicPr>
                        <p:cNvPr id="0" name=""/>
                        <p:cNvPicPr/>
                        <p:nvPr/>
                      </p:nvPicPr>
                      <p:blipFill>
                        <a:blip r:embed="rId6"/>
                        <a:stretch>
                          <a:fillRect/>
                        </a:stretch>
                      </p:blipFill>
                      <p:spPr>
                        <a:xfrm>
                          <a:off x="6194502" y="1498562"/>
                          <a:ext cx="268288" cy="376237"/>
                        </a:xfrm>
                        <a:prstGeom prst="rect">
                          <a:avLst/>
                        </a:prstGeom>
                      </p:spPr>
                    </p:pic>
                  </p:oleObj>
                </mc:Fallback>
              </mc:AlternateContent>
            </a:graphicData>
          </a:graphic>
        </p:graphicFrame>
        <p:cxnSp>
          <p:nvCxnSpPr>
            <p:cNvPr id="17" name="Straight Connector 16"/>
            <p:cNvCxnSpPr/>
            <p:nvPr/>
          </p:nvCxnSpPr>
          <p:spPr bwMode="auto">
            <a:xfrm flipV="1">
              <a:off x="6172200" y="1512387"/>
              <a:ext cx="0" cy="876300"/>
            </a:xfrm>
            <a:prstGeom prst="line">
              <a:avLst/>
            </a:prstGeom>
            <a:solidFill>
              <a:schemeClr val="accent1"/>
            </a:solidFill>
            <a:ln w="19050" cap="flat" cmpd="sng" algn="ctr">
              <a:solidFill>
                <a:srgbClr val="000000"/>
              </a:solidFill>
              <a:prstDash val="solid"/>
              <a:round/>
              <a:headEnd type="none" w="med" len="med"/>
              <a:tailEnd type="triangle" w="med" len="lg"/>
            </a:ln>
            <a:effectLst/>
          </p:spPr>
        </p:cxnSp>
        <p:grpSp>
          <p:nvGrpSpPr>
            <p:cNvPr id="31" name="Group 30"/>
            <p:cNvGrpSpPr>
              <a:grpSpLocks noChangeAspect="1"/>
            </p:cNvGrpSpPr>
            <p:nvPr/>
          </p:nvGrpSpPr>
          <p:grpSpPr>
            <a:xfrm>
              <a:off x="6172200" y="2264850"/>
              <a:ext cx="114300" cy="122904"/>
              <a:chOff x="7086600" y="2800350"/>
              <a:chExt cx="228600" cy="245807"/>
            </a:xfrm>
          </p:grpSpPr>
          <p:cxnSp>
            <p:nvCxnSpPr>
              <p:cNvPr id="25" name="Straight Connector 24"/>
              <p:cNvCxnSpPr/>
              <p:nvPr/>
            </p:nvCxnSpPr>
            <p:spPr bwMode="auto">
              <a:xfrm>
                <a:off x="7086600" y="2800350"/>
                <a:ext cx="228600" cy="0"/>
              </a:xfrm>
              <a:prstGeom prst="line">
                <a:avLst/>
              </a:prstGeom>
              <a:solidFill>
                <a:schemeClr val="accent1"/>
              </a:solidFill>
              <a:ln w="12700" cap="flat" cmpd="sng" algn="ctr">
                <a:solidFill>
                  <a:srgbClr val="000000"/>
                </a:solidFill>
                <a:prstDash val="solid"/>
                <a:round/>
                <a:headEnd type="none" w="med" len="med"/>
                <a:tailEnd type="none" w="med" len="med"/>
              </a:ln>
              <a:effectLst/>
            </p:spPr>
          </p:cxnSp>
          <p:cxnSp>
            <p:nvCxnSpPr>
              <p:cNvPr id="28" name="Straight Connector 27"/>
              <p:cNvCxnSpPr/>
              <p:nvPr/>
            </p:nvCxnSpPr>
            <p:spPr bwMode="auto">
              <a:xfrm>
                <a:off x="7315200" y="2800350"/>
                <a:ext cx="0" cy="245807"/>
              </a:xfrm>
              <a:prstGeom prst="line">
                <a:avLst/>
              </a:prstGeom>
              <a:solidFill>
                <a:schemeClr val="accent1"/>
              </a:solidFill>
              <a:ln w="12700" cap="flat" cmpd="sng" algn="ctr">
                <a:solidFill>
                  <a:srgbClr val="000000"/>
                </a:solidFill>
                <a:prstDash val="solid"/>
                <a:round/>
                <a:headEnd type="none" w="med" len="med"/>
                <a:tailEnd type="none" w="med" len="med"/>
              </a:ln>
              <a:effectLst/>
            </p:spPr>
          </p:cxnSp>
          <p:cxnSp>
            <p:nvCxnSpPr>
              <p:cNvPr id="30" name="Straight Connector 29"/>
              <p:cNvCxnSpPr/>
              <p:nvPr/>
            </p:nvCxnSpPr>
            <p:spPr bwMode="auto">
              <a:xfrm flipH="1">
                <a:off x="7086600" y="3046157"/>
                <a:ext cx="228600" cy="0"/>
              </a:xfrm>
              <a:prstGeom prst="line">
                <a:avLst/>
              </a:prstGeom>
              <a:solidFill>
                <a:schemeClr val="accent1"/>
              </a:solidFill>
              <a:ln w="0" cap="flat" cmpd="sng" algn="ctr">
                <a:solidFill>
                  <a:schemeClr val="tx1">
                    <a:lumMod val="65000"/>
                  </a:schemeClr>
                </a:solidFill>
                <a:prstDash val="solid"/>
                <a:round/>
                <a:headEnd type="none" w="med" len="med"/>
                <a:tailEnd type="none" w="med" len="med"/>
              </a:ln>
              <a:effectLst/>
            </p:spPr>
          </p:cxnSp>
        </p:grpSp>
      </p:grpSp>
      <p:grpSp>
        <p:nvGrpSpPr>
          <p:cNvPr id="47" name="Group 46"/>
          <p:cNvGrpSpPr/>
          <p:nvPr/>
        </p:nvGrpSpPr>
        <p:grpSpPr>
          <a:xfrm>
            <a:off x="6405563" y="1447802"/>
            <a:ext cx="952494" cy="3019420"/>
            <a:chOff x="6405563" y="1447802"/>
            <a:chExt cx="952494" cy="3019420"/>
          </a:xfrm>
        </p:grpSpPr>
        <p:cxnSp>
          <p:nvCxnSpPr>
            <p:cNvPr id="34" name="Straight Connector 33"/>
            <p:cNvCxnSpPr/>
            <p:nvPr/>
          </p:nvCxnSpPr>
          <p:spPr bwMode="auto">
            <a:xfrm flipV="1">
              <a:off x="6462790" y="3667125"/>
              <a:ext cx="215431" cy="733426"/>
            </a:xfrm>
            <a:prstGeom prst="line">
              <a:avLst/>
            </a:prstGeom>
            <a:solidFill>
              <a:schemeClr val="accent1"/>
            </a:solidFill>
            <a:ln w="19050" cap="flat" cmpd="sng" algn="ctr">
              <a:solidFill>
                <a:srgbClr val="00B050"/>
              </a:solidFill>
              <a:prstDash val="solid"/>
              <a:round/>
              <a:headEnd type="none" w="med" len="med"/>
              <a:tailEnd type="none" w="med" len="med"/>
            </a:ln>
            <a:effectLst/>
          </p:spPr>
        </p:cxnSp>
        <p:cxnSp>
          <p:nvCxnSpPr>
            <p:cNvPr id="37" name="Straight Connector 36"/>
            <p:cNvCxnSpPr/>
            <p:nvPr/>
          </p:nvCxnSpPr>
          <p:spPr bwMode="auto">
            <a:xfrm flipV="1">
              <a:off x="6985639" y="1498562"/>
              <a:ext cx="329561" cy="1121975"/>
            </a:xfrm>
            <a:prstGeom prst="line">
              <a:avLst/>
            </a:prstGeom>
            <a:solidFill>
              <a:schemeClr val="accent1"/>
            </a:solidFill>
            <a:ln w="19050" cap="flat" cmpd="sng" algn="ctr">
              <a:solidFill>
                <a:srgbClr val="00B050"/>
              </a:solidFill>
              <a:prstDash val="solid"/>
              <a:round/>
              <a:headEnd type="none" w="med" len="med"/>
              <a:tailEnd type="none" w="med" len="med"/>
            </a:ln>
            <a:effectLst/>
          </p:spPr>
        </p:cxnSp>
        <p:cxnSp>
          <p:nvCxnSpPr>
            <p:cNvPr id="39" name="Straight Connector 38"/>
            <p:cNvCxnSpPr/>
            <p:nvPr/>
          </p:nvCxnSpPr>
          <p:spPr bwMode="auto">
            <a:xfrm flipV="1">
              <a:off x="6679580" y="2628571"/>
              <a:ext cx="302245" cy="1028979"/>
            </a:xfrm>
            <a:prstGeom prst="line">
              <a:avLst/>
            </a:prstGeom>
            <a:solidFill>
              <a:schemeClr val="accent1"/>
            </a:solidFill>
            <a:ln w="0" cap="flat" cmpd="sng" algn="ctr">
              <a:solidFill>
                <a:srgbClr val="00B050"/>
              </a:solidFill>
              <a:prstDash val="dash"/>
              <a:round/>
              <a:headEnd type="none" w="med" len="med"/>
              <a:tailEnd type="none" w="med" len="med"/>
            </a:ln>
            <a:effectLst/>
          </p:spPr>
        </p:cxnSp>
        <p:sp>
          <p:nvSpPr>
            <p:cNvPr id="45" name="Oval 44"/>
            <p:cNvSpPr/>
            <p:nvPr/>
          </p:nvSpPr>
          <p:spPr bwMode="auto">
            <a:xfrm>
              <a:off x="7262807" y="1447802"/>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46" name="Oval 45"/>
            <p:cNvSpPr/>
            <p:nvPr/>
          </p:nvSpPr>
          <p:spPr bwMode="auto">
            <a:xfrm>
              <a:off x="6405563" y="4371972"/>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sp>
        <p:nvSpPr>
          <p:cNvPr id="48" name="Content Placeholder 2"/>
          <p:cNvSpPr txBox="1">
            <a:spLocks/>
          </p:cNvSpPr>
          <p:nvPr/>
        </p:nvSpPr>
        <p:spPr>
          <a:xfrm>
            <a:off x="6506739" y="4250007"/>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latin typeface="Courier New" pitchFamily="49" charset="0"/>
                <a:cs typeface="Courier New" pitchFamily="49" charset="0"/>
              </a:rPr>
              <a:t>v1</a:t>
            </a:r>
          </a:p>
          <a:p>
            <a:pPr indent="0">
              <a:buFont typeface="Verdana" pitchFamily="34" charset="0"/>
              <a:buNone/>
            </a:pPr>
            <a:endParaRPr lang="en-US" sz="1600" b="1" dirty="0" smtClean="0">
              <a:latin typeface="Courier New" pitchFamily="49" charset="0"/>
              <a:cs typeface="Courier New" pitchFamily="49" charset="0"/>
            </a:endParaRPr>
          </a:p>
        </p:txBody>
      </p:sp>
      <p:sp>
        <p:nvSpPr>
          <p:cNvPr id="49" name="Content Placeholder 2"/>
          <p:cNvSpPr txBox="1">
            <a:spLocks/>
          </p:cNvSpPr>
          <p:nvPr/>
        </p:nvSpPr>
        <p:spPr>
          <a:xfrm>
            <a:off x="7359804" y="1328391"/>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latin typeface="Courier New" pitchFamily="49" charset="0"/>
                <a:cs typeface="Courier New" pitchFamily="49" charset="0"/>
              </a:rPr>
              <a:t>v2</a:t>
            </a:r>
          </a:p>
        </p:txBody>
      </p:sp>
      <p:graphicFrame>
        <p:nvGraphicFramePr>
          <p:cNvPr id="50" name="Object 49"/>
          <p:cNvGraphicFramePr>
            <a:graphicFrameLocks noChangeAspect="1"/>
          </p:cNvGraphicFramePr>
          <p:nvPr>
            <p:extLst>
              <p:ext uri="{D42A27DB-BD31-4B8C-83A1-F6EECF244321}">
                <p14:modId xmlns:p14="http://schemas.microsoft.com/office/powerpoint/2010/main" val="426832296"/>
              </p:ext>
            </p:extLst>
          </p:nvPr>
        </p:nvGraphicFramePr>
        <p:xfrm>
          <a:off x="808038" y="2114550"/>
          <a:ext cx="3333750" cy="1909763"/>
        </p:xfrm>
        <a:graphic>
          <a:graphicData uri="http://schemas.openxmlformats.org/presentationml/2006/ole">
            <mc:AlternateContent xmlns:mc="http://schemas.openxmlformats.org/markup-compatibility/2006">
              <mc:Choice xmlns:v="urn:schemas-microsoft-com:vml" Requires="v">
                <p:oleObj spid="_x0000_s2361" name="Equation" r:id="rId7" imgW="1574640" imgH="901440" progId="Equation.3">
                  <p:embed/>
                </p:oleObj>
              </mc:Choice>
              <mc:Fallback>
                <p:oleObj name="Equation" r:id="rId7" imgW="1574640" imgH="901440" progId="Equation.3">
                  <p:embed/>
                  <p:pic>
                    <p:nvPicPr>
                      <p:cNvPr id="0" name=""/>
                      <p:cNvPicPr/>
                      <p:nvPr/>
                    </p:nvPicPr>
                    <p:blipFill>
                      <a:blip r:embed="rId8"/>
                      <a:stretch>
                        <a:fillRect/>
                      </a:stretch>
                    </p:blipFill>
                    <p:spPr>
                      <a:xfrm>
                        <a:off x="808038" y="2114550"/>
                        <a:ext cx="3333750" cy="1909763"/>
                      </a:xfrm>
                      <a:prstGeom prst="rect">
                        <a:avLst/>
                      </a:prstGeom>
                    </p:spPr>
                  </p:pic>
                </p:oleObj>
              </mc:Fallback>
            </mc:AlternateContent>
          </a:graphicData>
        </a:graphic>
      </p:graphicFrame>
      <p:sp>
        <p:nvSpPr>
          <p:cNvPr id="51" name="Oval 50"/>
          <p:cNvSpPr/>
          <p:nvPr/>
        </p:nvSpPr>
        <p:spPr bwMode="auto">
          <a:xfrm>
            <a:off x="6934192" y="2571750"/>
            <a:ext cx="95250" cy="95250"/>
          </a:xfrm>
          <a:prstGeom prst="ellipse">
            <a:avLst/>
          </a:prstGeom>
          <a:solidFill>
            <a:srgbClr val="FF0000"/>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711718561"/>
              </p:ext>
            </p:extLst>
          </p:nvPr>
        </p:nvGraphicFramePr>
        <p:xfrm>
          <a:off x="7052491" y="2408100"/>
          <a:ext cx="563563" cy="538163"/>
        </p:xfrm>
        <a:graphic>
          <a:graphicData uri="http://schemas.openxmlformats.org/presentationml/2006/ole">
            <mc:AlternateContent xmlns:mc="http://schemas.openxmlformats.org/markup-compatibility/2006">
              <mc:Choice xmlns:v="urn:schemas-microsoft-com:vml" Requires="v">
                <p:oleObj spid="_x0000_s2362" name="Equation" r:id="rId9" imgW="266400" imgH="253800" progId="Equation.3">
                  <p:embed/>
                </p:oleObj>
              </mc:Choice>
              <mc:Fallback>
                <p:oleObj name="Equation" r:id="rId9" imgW="266400" imgH="253800" progId="Equation.3">
                  <p:embed/>
                  <p:pic>
                    <p:nvPicPr>
                      <p:cNvPr id="0" name="Object 4"/>
                      <p:cNvPicPr>
                        <a:picLocks noChangeAspect="1" noChangeArrowheads="1"/>
                      </p:cNvPicPr>
                      <p:nvPr/>
                    </p:nvPicPr>
                    <p:blipFill>
                      <a:blip r:embed="rId10"/>
                      <a:srcRect/>
                      <a:stretch>
                        <a:fillRect/>
                      </a:stretch>
                    </p:blipFill>
                    <p:spPr bwMode="auto">
                      <a:xfrm>
                        <a:off x="7052491" y="2408100"/>
                        <a:ext cx="563563"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819438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grhodes\AppData\Local\Microsoft\Windows\Temporary Internet Files\Content.IE5\9YYMXEVA\MC900433856[1].png"/>
          <p:cNvPicPr>
            <a:picLocks noChangeAspect="1" noChangeArrowheads="1"/>
          </p:cNvPicPr>
          <p:nvPr/>
        </p:nvPicPr>
        <p:blipFill>
          <a:blip r:embed="rId2"/>
          <a:srcRect/>
          <a:stretch>
            <a:fillRect/>
          </a:stretch>
        </p:blipFill>
        <p:spPr bwMode="auto">
          <a:xfrm>
            <a:off x="2044566" y="2889384"/>
            <a:ext cx="1828572" cy="1828572"/>
          </a:xfrm>
          <a:prstGeom prst="rect">
            <a:avLst/>
          </a:prstGeom>
          <a:noFill/>
        </p:spPr>
      </p:pic>
      <p:sp>
        <p:nvSpPr>
          <p:cNvPr id="22" name="Rectangle 21"/>
          <p:cNvSpPr/>
          <p:nvPr/>
        </p:nvSpPr>
        <p:spPr bwMode="auto">
          <a:xfrm>
            <a:off x="1981200" y="2952750"/>
            <a:ext cx="2209800" cy="1828800"/>
          </a:xfrm>
          <a:prstGeom prst="rect">
            <a:avLst/>
          </a:prstGeom>
          <a:solidFill>
            <a:schemeClr val="tx1">
              <a:alpha val="43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314" name="Title 1"/>
          <p:cNvSpPr>
            <a:spLocks noGrp="1"/>
          </p:cNvSpPr>
          <p:nvPr>
            <p:ph type="title"/>
          </p:nvPr>
        </p:nvSpPr>
        <p:spPr>
          <a:xfrm>
            <a:off x="533400" y="660400"/>
            <a:ext cx="8077200" cy="781050"/>
          </a:xfrm>
        </p:spPr>
        <p:txBody>
          <a:bodyPr/>
          <a:lstStyle/>
          <a:p>
            <a:pPr eaLnBrk="1" hangingPunct="1"/>
            <a:r>
              <a:rPr lang="en-US" sz="3200" dirty="0" smtClean="0">
                <a:ea typeface="ヒラギノ角ゴ Pro W3" pitchFamily="48" charset="-128"/>
                <a:cs typeface="ヒラギノ角ゴ Pro W3" pitchFamily="48" charset="-128"/>
              </a:rPr>
              <a:t>Some Perspective</a:t>
            </a:r>
          </a:p>
        </p:txBody>
      </p:sp>
      <p:sp>
        <p:nvSpPr>
          <p:cNvPr id="13315" name="Content Placeholder 2"/>
          <p:cNvSpPr>
            <a:spLocks noGrp="1"/>
          </p:cNvSpPr>
          <p:nvPr>
            <p:ph sz="quarter" idx="10"/>
          </p:nvPr>
        </p:nvSpPr>
        <p:spPr>
          <a:xfrm>
            <a:off x="533400" y="1504950"/>
            <a:ext cx="8077200" cy="1371600"/>
          </a:xfrm>
        </p:spPr>
        <p:txBody>
          <a:bodyPr/>
          <a:lstStyle/>
          <a:p>
            <a:pPr eaLnBrk="1" hangingPunct="1"/>
            <a:r>
              <a:rPr lang="en-US" dirty="0" smtClean="0">
                <a:ea typeface="ヒラギノ角ゴ Pro W3" pitchFamily="48" charset="-128"/>
                <a:cs typeface="ヒラギノ角ゴ Pro W3" pitchFamily="48" charset="-128"/>
              </a:rPr>
              <a:t>Game levels are usually made of meshes</a:t>
            </a:r>
          </a:p>
          <a:p>
            <a:pPr lvl="1" eaLnBrk="1" hangingPunct="1"/>
            <a:r>
              <a:rPr lang="en-US" dirty="0" smtClean="0">
                <a:ea typeface="ヒラギノ角ゴ Pro W3" pitchFamily="48" charset="-128"/>
                <a:cs typeface="ヒラギノ角ゴ Pro W3" pitchFamily="48" charset="-128"/>
              </a:rPr>
              <a:t>Typically made of triangles</a:t>
            </a:r>
          </a:p>
          <a:p>
            <a:pPr lvl="1" eaLnBrk="1" hangingPunct="1"/>
            <a:r>
              <a:rPr lang="en-US" dirty="0" smtClean="0">
                <a:ea typeface="ヒラギノ角ゴ Pro W3" pitchFamily="48" charset="-128"/>
                <a:cs typeface="ヒラギノ角ゴ Pro W3" pitchFamily="48" charset="-128"/>
              </a:rPr>
              <a:t>Indexed triangle meshes</a:t>
            </a:r>
          </a:p>
          <a:p>
            <a:pPr eaLnBrk="1" hangingPunct="1"/>
            <a:endParaRPr lang="en-US" dirty="0" smtClean="0">
              <a:ea typeface="ヒラギノ角ゴ Pro W3" pitchFamily="48" charset="-128"/>
              <a:cs typeface="ヒラギノ角ゴ Pro W3" pitchFamily="48" charset="-128"/>
            </a:endParaRPr>
          </a:p>
        </p:txBody>
      </p:sp>
      <p:sp>
        <p:nvSpPr>
          <p:cNvPr id="4" name="Oval 3"/>
          <p:cNvSpPr/>
          <p:nvPr/>
        </p:nvSpPr>
        <p:spPr bwMode="auto">
          <a:xfrm>
            <a:off x="3009766" y="4464184"/>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 name="Oval 4"/>
          <p:cNvSpPr/>
          <p:nvPr/>
        </p:nvSpPr>
        <p:spPr bwMode="auto">
          <a:xfrm>
            <a:off x="2273166" y="3651384"/>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6" name="Oval 5"/>
          <p:cNvSpPr/>
          <p:nvPr/>
        </p:nvSpPr>
        <p:spPr bwMode="auto">
          <a:xfrm>
            <a:off x="2273166" y="4280034"/>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8" name="Oval 7"/>
          <p:cNvSpPr/>
          <p:nvPr/>
        </p:nvSpPr>
        <p:spPr bwMode="auto">
          <a:xfrm>
            <a:off x="2622416" y="3182564"/>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9" name="Oval 8"/>
          <p:cNvSpPr/>
          <p:nvPr/>
        </p:nvSpPr>
        <p:spPr bwMode="auto">
          <a:xfrm>
            <a:off x="3012942" y="3816484"/>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0" name="Oval 9"/>
          <p:cNvSpPr/>
          <p:nvPr/>
        </p:nvSpPr>
        <p:spPr bwMode="auto">
          <a:xfrm>
            <a:off x="3644766" y="4102234"/>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8" name="Oval 17"/>
          <p:cNvSpPr/>
          <p:nvPr/>
        </p:nvSpPr>
        <p:spPr bwMode="auto">
          <a:xfrm>
            <a:off x="3308216" y="317196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9" name="Oval 18"/>
          <p:cNvSpPr/>
          <p:nvPr/>
        </p:nvSpPr>
        <p:spPr bwMode="auto">
          <a:xfrm>
            <a:off x="3644766" y="3613284"/>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aphicFrame>
        <p:nvGraphicFramePr>
          <p:cNvPr id="24" name="Table 23"/>
          <p:cNvGraphicFramePr>
            <a:graphicFrameLocks noGrp="1"/>
          </p:cNvGraphicFramePr>
          <p:nvPr/>
        </p:nvGraphicFramePr>
        <p:xfrm>
          <a:off x="5867400" y="1962150"/>
          <a:ext cx="2675255" cy="3048000"/>
        </p:xfrm>
        <a:graphic>
          <a:graphicData uri="http://schemas.openxmlformats.org/drawingml/2006/table">
            <a:tbl>
              <a:tblPr firstRow="1" bandRow="1">
                <a:tableStyleId>{8A107856-5554-42FB-B03E-39F5DBC370BA}</a:tableStyleId>
              </a:tblPr>
              <a:tblGrid>
                <a:gridCol w="304800"/>
                <a:gridCol w="2370455"/>
              </a:tblGrid>
              <a:tr h="133350">
                <a:tc>
                  <a:txBody>
                    <a:bodyPr/>
                    <a:lstStyle/>
                    <a:p>
                      <a:r>
                        <a:rPr lang="en-US" sz="1400" b="0" dirty="0" smtClean="0">
                          <a:solidFill>
                            <a:schemeClr val="bg1"/>
                          </a:solidFill>
                        </a:rPr>
                        <a:t>0</a:t>
                      </a:r>
                      <a:endParaRPr lang="en-US" sz="1400" b="0" dirty="0">
                        <a:solidFill>
                          <a:schemeClr val="bg1"/>
                        </a:solidFill>
                      </a:endParaRPr>
                    </a:p>
                  </a:txBody>
                  <a:tcPr/>
                </a:tc>
                <a:tc>
                  <a:txBody>
                    <a:bodyPr/>
                    <a:lstStyle/>
                    <a:p>
                      <a:r>
                        <a:rPr lang="en-US" sz="1400" b="0" dirty="0" smtClean="0">
                          <a:solidFill>
                            <a:schemeClr val="bg1"/>
                          </a:solidFill>
                        </a:rPr>
                        <a:t>&lt;-.5,</a:t>
                      </a:r>
                      <a:r>
                        <a:rPr lang="en-US" sz="1400" b="0" baseline="0" dirty="0" smtClean="0">
                          <a:solidFill>
                            <a:schemeClr val="bg1"/>
                          </a:solidFill>
                        </a:rPr>
                        <a:t> 0, 0&gt;</a:t>
                      </a:r>
                      <a:endParaRPr lang="en-US" sz="1400" b="0" dirty="0">
                        <a:solidFill>
                          <a:schemeClr val="bg1"/>
                        </a:solidFill>
                      </a:endParaRPr>
                    </a:p>
                  </a:txBody>
                  <a:tcPr/>
                </a:tc>
              </a:tr>
              <a:tr h="133350">
                <a:tc>
                  <a:txBody>
                    <a:bodyPr/>
                    <a:lstStyle/>
                    <a:p>
                      <a:r>
                        <a:rPr lang="en-US" sz="1400" dirty="0" smtClean="0">
                          <a:solidFill>
                            <a:schemeClr val="bg1"/>
                          </a:solidFill>
                        </a:rPr>
                        <a:t>1</a:t>
                      </a:r>
                      <a:endParaRPr lang="en-US" sz="1400" dirty="0">
                        <a:solidFill>
                          <a:schemeClr val="bg1"/>
                        </a:solidFill>
                      </a:endParaRPr>
                    </a:p>
                  </a:txBody>
                  <a:tcPr/>
                </a:tc>
                <a:tc>
                  <a:txBody>
                    <a:bodyPr/>
                    <a:lstStyle/>
                    <a:p>
                      <a:r>
                        <a:rPr lang="en-US" sz="1400" dirty="0" smtClean="0">
                          <a:solidFill>
                            <a:schemeClr val="bg1"/>
                          </a:solidFill>
                        </a:rPr>
                        <a:t>&lt;0,</a:t>
                      </a:r>
                      <a:r>
                        <a:rPr lang="en-US" sz="1400" baseline="0" dirty="0" smtClean="0">
                          <a:solidFill>
                            <a:schemeClr val="bg1"/>
                          </a:solidFill>
                        </a:rPr>
                        <a:t> 0, 0&gt;</a:t>
                      </a:r>
                      <a:endParaRPr lang="en-US" sz="1400" dirty="0">
                        <a:solidFill>
                          <a:schemeClr val="bg1"/>
                        </a:solidFill>
                      </a:endParaRPr>
                    </a:p>
                  </a:txBody>
                  <a:tcPr/>
                </a:tc>
              </a:tr>
              <a:tr h="133350">
                <a:tc>
                  <a:txBody>
                    <a:bodyPr/>
                    <a:lstStyle/>
                    <a:p>
                      <a:r>
                        <a:rPr lang="en-US" sz="1400" dirty="0" smtClean="0">
                          <a:solidFill>
                            <a:schemeClr val="bg1"/>
                          </a:solidFill>
                        </a:rPr>
                        <a:t>2</a:t>
                      </a:r>
                      <a:endParaRPr lang="en-US" sz="1400" dirty="0">
                        <a:solidFill>
                          <a:schemeClr val="bg1"/>
                        </a:solidFill>
                      </a:endParaRPr>
                    </a:p>
                  </a:txBody>
                  <a:tcPr/>
                </a:tc>
                <a:tc>
                  <a:txBody>
                    <a:bodyPr/>
                    <a:lstStyle/>
                    <a:p>
                      <a:r>
                        <a:rPr lang="en-US" sz="1400" dirty="0" smtClean="0">
                          <a:solidFill>
                            <a:schemeClr val="bg1"/>
                          </a:solidFill>
                        </a:rPr>
                        <a:t>&lt;-.5, 0, .5&gt;</a:t>
                      </a:r>
                      <a:endParaRPr lang="en-US" sz="1400" dirty="0">
                        <a:solidFill>
                          <a:schemeClr val="bg1"/>
                        </a:solidFill>
                      </a:endParaRPr>
                    </a:p>
                  </a:txBody>
                  <a:tcPr/>
                </a:tc>
              </a:tr>
              <a:tr h="133350">
                <a:tc>
                  <a:txBody>
                    <a:bodyPr/>
                    <a:lstStyle/>
                    <a:p>
                      <a:r>
                        <a:rPr lang="en-US" sz="1400" dirty="0" smtClean="0">
                          <a:solidFill>
                            <a:schemeClr val="bg1"/>
                          </a:solidFill>
                        </a:rPr>
                        <a:t>3</a:t>
                      </a:r>
                      <a:endParaRPr lang="en-US" sz="1400" dirty="0">
                        <a:solidFill>
                          <a:schemeClr val="bg1"/>
                        </a:solidFill>
                      </a:endParaRPr>
                    </a:p>
                  </a:txBody>
                  <a:tcPr/>
                </a:tc>
                <a:tc>
                  <a:txBody>
                    <a:bodyPr/>
                    <a:lstStyle/>
                    <a:p>
                      <a:r>
                        <a:rPr lang="en-US" sz="1400" dirty="0" smtClean="0">
                          <a:solidFill>
                            <a:schemeClr val="bg1"/>
                          </a:solidFill>
                        </a:rPr>
                        <a:t>&lt;0, 0, .5&gt;</a:t>
                      </a:r>
                      <a:endParaRPr lang="en-US" sz="1400" dirty="0">
                        <a:solidFill>
                          <a:schemeClr val="bg1"/>
                        </a:solidFill>
                      </a:endParaRPr>
                    </a:p>
                  </a:txBody>
                  <a:tcPr/>
                </a:tc>
              </a:tr>
              <a:tr h="133350">
                <a:tc>
                  <a:txBody>
                    <a:bodyPr/>
                    <a:lstStyle/>
                    <a:p>
                      <a:r>
                        <a:rPr lang="en-US" sz="1400" dirty="0" smtClean="0">
                          <a:solidFill>
                            <a:schemeClr val="bg1"/>
                          </a:solidFill>
                        </a:rPr>
                        <a:t>4</a:t>
                      </a:r>
                      <a:endParaRPr lang="en-US" sz="1400" dirty="0">
                        <a:solidFill>
                          <a:schemeClr val="bg1"/>
                        </a:solidFill>
                      </a:endParaRPr>
                    </a:p>
                  </a:txBody>
                  <a:tcPr/>
                </a:tc>
                <a:tc>
                  <a:txBody>
                    <a:bodyPr/>
                    <a:lstStyle/>
                    <a:p>
                      <a:r>
                        <a:rPr lang="en-US" sz="1400" dirty="0" smtClean="0">
                          <a:solidFill>
                            <a:schemeClr val="bg1"/>
                          </a:solidFill>
                        </a:rPr>
                        <a:t>&lt;-.25, 0, 1&gt;</a:t>
                      </a:r>
                      <a:endParaRPr lang="en-US" sz="1400" dirty="0">
                        <a:solidFill>
                          <a:schemeClr val="bg1"/>
                        </a:solidFill>
                      </a:endParaRPr>
                    </a:p>
                  </a:txBody>
                  <a:tcPr/>
                </a:tc>
              </a:tr>
              <a:tr h="133350">
                <a:tc>
                  <a:txBody>
                    <a:bodyPr/>
                    <a:lstStyle/>
                    <a:p>
                      <a:r>
                        <a:rPr lang="en-US" sz="1400" dirty="0" smtClean="0">
                          <a:solidFill>
                            <a:schemeClr val="bg1"/>
                          </a:solidFill>
                        </a:rPr>
                        <a:t>5</a:t>
                      </a:r>
                      <a:endParaRPr lang="en-US" sz="1400" dirty="0">
                        <a:solidFill>
                          <a:schemeClr val="bg1"/>
                        </a:solidFill>
                      </a:endParaRPr>
                    </a:p>
                  </a:txBody>
                  <a:tcPr/>
                </a:tc>
                <a:tc>
                  <a:txBody>
                    <a:bodyPr/>
                    <a:lstStyle/>
                    <a:p>
                      <a:r>
                        <a:rPr lang="en-US" sz="1400" dirty="0" smtClean="0">
                          <a:solidFill>
                            <a:schemeClr val="bg1"/>
                          </a:solidFill>
                        </a:rPr>
                        <a:t>&lt;-.5, 1, 0&gt;</a:t>
                      </a:r>
                      <a:endParaRPr lang="en-US" sz="1400" dirty="0">
                        <a:solidFill>
                          <a:schemeClr val="bg1"/>
                        </a:solidFill>
                      </a:endParaRPr>
                    </a:p>
                  </a:txBody>
                  <a:tcPr/>
                </a:tc>
              </a:tr>
              <a:tr h="133350">
                <a:tc>
                  <a:txBody>
                    <a:bodyPr/>
                    <a:lstStyle/>
                    <a:p>
                      <a:r>
                        <a:rPr lang="en-US" sz="1400" dirty="0" smtClean="0">
                          <a:solidFill>
                            <a:schemeClr val="bg1"/>
                          </a:solidFill>
                        </a:rPr>
                        <a:t>6</a:t>
                      </a:r>
                      <a:endParaRPr lang="en-US" sz="1400" dirty="0">
                        <a:solidFill>
                          <a:schemeClr val="bg1"/>
                        </a:solidFill>
                      </a:endParaRPr>
                    </a:p>
                  </a:txBody>
                  <a:tcPr/>
                </a:tc>
                <a:tc>
                  <a:txBody>
                    <a:bodyPr/>
                    <a:lstStyle/>
                    <a:p>
                      <a:r>
                        <a:rPr lang="en-US" sz="1400" dirty="0" smtClean="0">
                          <a:solidFill>
                            <a:schemeClr val="bg1"/>
                          </a:solidFill>
                        </a:rPr>
                        <a:t>&lt;0, 1,</a:t>
                      </a:r>
                      <a:r>
                        <a:rPr lang="en-US" sz="1400" baseline="0" dirty="0" smtClean="0">
                          <a:solidFill>
                            <a:schemeClr val="bg1"/>
                          </a:solidFill>
                        </a:rPr>
                        <a:t> 0&gt;</a:t>
                      </a:r>
                      <a:endParaRPr lang="en-US" sz="1400" dirty="0">
                        <a:solidFill>
                          <a:schemeClr val="bg1"/>
                        </a:solidFill>
                      </a:endParaRPr>
                    </a:p>
                  </a:txBody>
                  <a:tcPr/>
                </a:tc>
              </a:tr>
              <a:tr h="133350">
                <a:tc>
                  <a:txBody>
                    <a:bodyPr/>
                    <a:lstStyle/>
                    <a:p>
                      <a:r>
                        <a:rPr lang="en-US" sz="1400" dirty="0" smtClean="0">
                          <a:solidFill>
                            <a:schemeClr val="bg1"/>
                          </a:solidFill>
                        </a:rPr>
                        <a:t>7</a:t>
                      </a:r>
                      <a:endParaRPr lang="en-US" sz="1400" dirty="0">
                        <a:solidFill>
                          <a:schemeClr val="bg1"/>
                        </a:solidFill>
                      </a:endParaRPr>
                    </a:p>
                  </a:txBody>
                  <a:tcPr/>
                </a:tc>
                <a:tc>
                  <a:txBody>
                    <a:bodyPr/>
                    <a:lstStyle/>
                    <a:p>
                      <a:r>
                        <a:rPr lang="en-US" sz="1400" dirty="0" smtClean="0">
                          <a:solidFill>
                            <a:schemeClr val="bg1"/>
                          </a:solidFill>
                        </a:rPr>
                        <a:t>&lt;-.5, 1, .5&gt;</a:t>
                      </a:r>
                      <a:endParaRPr lang="en-US" sz="1400" dirty="0">
                        <a:solidFill>
                          <a:schemeClr val="bg1"/>
                        </a:solidFill>
                      </a:endParaRPr>
                    </a:p>
                  </a:txBody>
                  <a:tcPr/>
                </a:tc>
              </a:tr>
              <a:tr h="133350">
                <a:tc>
                  <a:txBody>
                    <a:bodyPr/>
                    <a:lstStyle/>
                    <a:p>
                      <a:r>
                        <a:rPr lang="en-US" sz="1400" dirty="0" smtClean="0">
                          <a:solidFill>
                            <a:schemeClr val="bg1"/>
                          </a:solidFill>
                        </a:rPr>
                        <a:t>8</a:t>
                      </a:r>
                      <a:endParaRPr lang="en-US" sz="1400" dirty="0">
                        <a:solidFill>
                          <a:schemeClr val="bg1"/>
                        </a:solidFill>
                      </a:endParaRPr>
                    </a:p>
                  </a:txBody>
                  <a:tcPr/>
                </a:tc>
                <a:tc>
                  <a:txBody>
                    <a:bodyPr/>
                    <a:lstStyle/>
                    <a:p>
                      <a:r>
                        <a:rPr lang="en-US" sz="1400" dirty="0" smtClean="0">
                          <a:solidFill>
                            <a:schemeClr val="bg1"/>
                          </a:solidFill>
                        </a:rPr>
                        <a:t>&lt;0, 1, .5&gt;</a:t>
                      </a:r>
                      <a:endParaRPr lang="en-US" sz="1400" dirty="0">
                        <a:solidFill>
                          <a:schemeClr val="bg1"/>
                        </a:solidFill>
                      </a:endParaRPr>
                    </a:p>
                  </a:txBody>
                  <a:tcPr/>
                </a:tc>
              </a:tr>
              <a:tr h="133350">
                <a:tc>
                  <a:txBody>
                    <a:bodyPr/>
                    <a:lstStyle/>
                    <a:p>
                      <a:r>
                        <a:rPr lang="en-US" sz="1400" dirty="0" smtClean="0">
                          <a:solidFill>
                            <a:schemeClr val="bg1"/>
                          </a:solidFill>
                        </a:rPr>
                        <a:t>9</a:t>
                      </a:r>
                      <a:endParaRPr lang="en-US" sz="1400" dirty="0">
                        <a:solidFill>
                          <a:schemeClr val="bg1"/>
                        </a:solidFill>
                      </a:endParaRPr>
                    </a:p>
                  </a:txBody>
                  <a:tcPr/>
                </a:tc>
                <a:tc>
                  <a:txBody>
                    <a:bodyPr/>
                    <a:lstStyle/>
                    <a:p>
                      <a:r>
                        <a:rPr lang="en-US" sz="1400" dirty="0" smtClean="0">
                          <a:solidFill>
                            <a:schemeClr val="bg1"/>
                          </a:solidFill>
                        </a:rPr>
                        <a:t>&lt;-.25,</a:t>
                      </a:r>
                      <a:r>
                        <a:rPr lang="en-US" sz="1400" baseline="0" dirty="0" smtClean="0">
                          <a:solidFill>
                            <a:schemeClr val="bg1"/>
                          </a:solidFill>
                        </a:rPr>
                        <a:t> 1, 1&gt;</a:t>
                      </a:r>
                      <a:endParaRPr lang="en-US" sz="1400" dirty="0">
                        <a:solidFill>
                          <a:schemeClr val="bg1"/>
                        </a:solidFill>
                      </a:endParaRPr>
                    </a:p>
                  </a:txBody>
                  <a:tcPr/>
                </a:tc>
              </a:tr>
            </a:tbl>
          </a:graphicData>
        </a:graphic>
      </p:graphicFrame>
      <p:sp>
        <p:nvSpPr>
          <p:cNvPr id="25" name="TextBox 24"/>
          <p:cNvSpPr txBox="1"/>
          <p:nvPr/>
        </p:nvSpPr>
        <p:spPr>
          <a:xfrm>
            <a:off x="2082273" y="4305900"/>
            <a:ext cx="312906" cy="307777"/>
          </a:xfrm>
          <a:prstGeom prst="rect">
            <a:avLst/>
          </a:prstGeom>
          <a:noFill/>
        </p:spPr>
        <p:txBody>
          <a:bodyPr wrap="none" rtlCol="0">
            <a:spAutoFit/>
          </a:bodyPr>
          <a:lstStyle/>
          <a:p>
            <a:r>
              <a:rPr lang="en-US" sz="1400" b="1" dirty="0" smtClean="0">
                <a:solidFill>
                  <a:schemeClr val="bg1"/>
                </a:solidFill>
              </a:rPr>
              <a:t>0</a:t>
            </a:r>
            <a:endParaRPr lang="en-US" sz="1400" b="1" dirty="0">
              <a:solidFill>
                <a:schemeClr val="bg1"/>
              </a:solidFill>
            </a:endParaRPr>
          </a:p>
        </p:txBody>
      </p:sp>
      <p:sp>
        <p:nvSpPr>
          <p:cNvPr id="26" name="TextBox 25"/>
          <p:cNvSpPr txBox="1"/>
          <p:nvPr/>
        </p:nvSpPr>
        <p:spPr>
          <a:xfrm>
            <a:off x="2760850" y="4419800"/>
            <a:ext cx="312906" cy="307777"/>
          </a:xfrm>
          <a:prstGeom prst="rect">
            <a:avLst/>
          </a:prstGeom>
          <a:noFill/>
        </p:spPr>
        <p:txBody>
          <a:bodyPr wrap="none" rtlCol="0">
            <a:spAutoFit/>
          </a:bodyPr>
          <a:lstStyle/>
          <a:p>
            <a:r>
              <a:rPr lang="en-US" sz="1400" b="1" dirty="0" smtClean="0">
                <a:solidFill>
                  <a:schemeClr val="bg1"/>
                </a:solidFill>
              </a:rPr>
              <a:t>1</a:t>
            </a:r>
            <a:endParaRPr lang="en-US" sz="1400" b="1" dirty="0">
              <a:solidFill>
                <a:schemeClr val="bg1"/>
              </a:solidFill>
            </a:endParaRPr>
          </a:p>
        </p:txBody>
      </p:sp>
      <p:sp>
        <p:nvSpPr>
          <p:cNvPr id="27" name="TextBox 26"/>
          <p:cNvSpPr txBox="1"/>
          <p:nvPr/>
        </p:nvSpPr>
        <p:spPr>
          <a:xfrm>
            <a:off x="2057400" y="3711773"/>
            <a:ext cx="312906" cy="307777"/>
          </a:xfrm>
          <a:prstGeom prst="rect">
            <a:avLst/>
          </a:prstGeom>
          <a:noFill/>
        </p:spPr>
        <p:txBody>
          <a:bodyPr wrap="none" rtlCol="0">
            <a:spAutoFit/>
          </a:bodyPr>
          <a:lstStyle/>
          <a:p>
            <a:r>
              <a:rPr lang="en-US" sz="1400" b="1" dirty="0" smtClean="0">
                <a:solidFill>
                  <a:schemeClr val="bg1"/>
                </a:solidFill>
              </a:rPr>
              <a:t>2</a:t>
            </a:r>
            <a:endParaRPr lang="en-US" sz="1400" b="1" dirty="0">
              <a:solidFill>
                <a:schemeClr val="bg1"/>
              </a:solidFill>
            </a:endParaRPr>
          </a:p>
        </p:txBody>
      </p:sp>
      <p:sp>
        <p:nvSpPr>
          <p:cNvPr id="28" name="TextBox 27"/>
          <p:cNvSpPr txBox="1"/>
          <p:nvPr/>
        </p:nvSpPr>
        <p:spPr>
          <a:xfrm>
            <a:off x="2793727" y="3810200"/>
            <a:ext cx="312906" cy="307777"/>
          </a:xfrm>
          <a:prstGeom prst="rect">
            <a:avLst/>
          </a:prstGeom>
          <a:noFill/>
        </p:spPr>
        <p:txBody>
          <a:bodyPr wrap="none" rtlCol="0">
            <a:spAutoFit/>
          </a:bodyPr>
          <a:lstStyle/>
          <a:p>
            <a:r>
              <a:rPr lang="en-US" sz="1400" b="1" dirty="0" smtClean="0">
                <a:solidFill>
                  <a:schemeClr val="bg1"/>
                </a:solidFill>
              </a:rPr>
              <a:t>3</a:t>
            </a:r>
            <a:endParaRPr lang="en-US" sz="1400" b="1" dirty="0">
              <a:solidFill>
                <a:schemeClr val="bg1"/>
              </a:solidFill>
            </a:endParaRPr>
          </a:p>
        </p:txBody>
      </p:sp>
      <p:sp>
        <p:nvSpPr>
          <p:cNvPr id="29" name="TextBox 28"/>
          <p:cNvSpPr txBox="1"/>
          <p:nvPr/>
        </p:nvSpPr>
        <p:spPr>
          <a:xfrm>
            <a:off x="2391075" y="2942325"/>
            <a:ext cx="312906" cy="307777"/>
          </a:xfrm>
          <a:prstGeom prst="rect">
            <a:avLst/>
          </a:prstGeom>
          <a:noFill/>
        </p:spPr>
        <p:txBody>
          <a:bodyPr wrap="none" rtlCol="0">
            <a:spAutoFit/>
          </a:bodyPr>
          <a:lstStyle/>
          <a:p>
            <a:r>
              <a:rPr lang="en-US" sz="1400" b="1" dirty="0" smtClean="0">
                <a:solidFill>
                  <a:schemeClr val="bg1"/>
                </a:solidFill>
              </a:rPr>
              <a:t>4</a:t>
            </a:r>
            <a:endParaRPr lang="en-US" sz="1400" b="1" dirty="0">
              <a:solidFill>
                <a:schemeClr val="bg1"/>
              </a:solidFill>
            </a:endParaRPr>
          </a:p>
        </p:txBody>
      </p:sp>
      <p:sp>
        <p:nvSpPr>
          <p:cNvPr id="32" name="TextBox 31"/>
          <p:cNvSpPr txBox="1"/>
          <p:nvPr/>
        </p:nvSpPr>
        <p:spPr>
          <a:xfrm>
            <a:off x="3628725" y="3895225"/>
            <a:ext cx="312906" cy="307777"/>
          </a:xfrm>
          <a:prstGeom prst="rect">
            <a:avLst/>
          </a:prstGeom>
          <a:noFill/>
        </p:spPr>
        <p:txBody>
          <a:bodyPr wrap="none" rtlCol="0">
            <a:spAutoFit/>
          </a:bodyPr>
          <a:lstStyle/>
          <a:p>
            <a:r>
              <a:rPr lang="en-US" sz="1400" b="1" dirty="0" smtClean="0">
                <a:solidFill>
                  <a:schemeClr val="bg1"/>
                </a:solidFill>
              </a:rPr>
              <a:t>6</a:t>
            </a:r>
            <a:endParaRPr lang="en-US" sz="1400" b="1" dirty="0">
              <a:solidFill>
                <a:schemeClr val="bg1"/>
              </a:solidFill>
            </a:endParaRPr>
          </a:p>
        </p:txBody>
      </p:sp>
      <p:sp>
        <p:nvSpPr>
          <p:cNvPr id="33" name="TextBox 32"/>
          <p:cNvSpPr txBox="1"/>
          <p:nvPr/>
        </p:nvSpPr>
        <p:spPr>
          <a:xfrm>
            <a:off x="3647975" y="3390700"/>
            <a:ext cx="312906" cy="307777"/>
          </a:xfrm>
          <a:prstGeom prst="rect">
            <a:avLst/>
          </a:prstGeom>
          <a:noFill/>
        </p:spPr>
        <p:txBody>
          <a:bodyPr wrap="none" rtlCol="0">
            <a:spAutoFit/>
          </a:bodyPr>
          <a:lstStyle/>
          <a:p>
            <a:r>
              <a:rPr lang="en-US" sz="1400" b="1" dirty="0" smtClean="0">
                <a:solidFill>
                  <a:schemeClr val="bg1"/>
                </a:solidFill>
              </a:rPr>
              <a:t>8</a:t>
            </a:r>
            <a:endParaRPr lang="en-US" sz="1400" b="1" dirty="0">
              <a:solidFill>
                <a:schemeClr val="bg1"/>
              </a:solidFill>
            </a:endParaRPr>
          </a:p>
        </p:txBody>
      </p:sp>
      <p:sp>
        <p:nvSpPr>
          <p:cNvPr id="34" name="TextBox 33"/>
          <p:cNvSpPr txBox="1"/>
          <p:nvPr/>
        </p:nvSpPr>
        <p:spPr>
          <a:xfrm>
            <a:off x="3303792" y="2895800"/>
            <a:ext cx="312906" cy="307777"/>
          </a:xfrm>
          <a:prstGeom prst="rect">
            <a:avLst/>
          </a:prstGeom>
          <a:noFill/>
        </p:spPr>
        <p:txBody>
          <a:bodyPr wrap="none" rtlCol="0">
            <a:spAutoFit/>
          </a:bodyPr>
          <a:lstStyle/>
          <a:p>
            <a:r>
              <a:rPr lang="en-US" sz="1400" b="1" dirty="0" smtClean="0">
                <a:solidFill>
                  <a:schemeClr val="bg1"/>
                </a:solidFill>
              </a:rPr>
              <a:t>9</a:t>
            </a:r>
            <a:endParaRPr lang="en-US" sz="1400" b="1" dirty="0">
              <a:solidFill>
                <a:schemeClr val="bg1"/>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z="3200" dirty="0" smtClean="0">
                <a:ea typeface="ヒラギノ角ゴ Pro W3" pitchFamily="48" charset="-128"/>
                <a:cs typeface="ヒラギノ角ゴ Pro W3" pitchFamily="48" charset="-128"/>
              </a:rPr>
              <a:t>What Can We Do with a B-rep Mesh?</a:t>
            </a:r>
          </a:p>
        </p:txBody>
      </p:sp>
      <p:sp>
        <p:nvSpPr>
          <p:cNvPr id="4" name="Freeform 3"/>
          <p:cNvSpPr/>
          <p:nvPr/>
        </p:nvSpPr>
        <p:spPr bwMode="auto">
          <a:xfrm>
            <a:off x="2057400" y="2712640"/>
            <a:ext cx="5213555" cy="1916510"/>
          </a:xfrm>
          <a:custGeom>
            <a:avLst/>
            <a:gdLst>
              <a:gd name="connsiteX0" fmla="*/ 0 w 3156155"/>
              <a:gd name="connsiteY0" fmla="*/ 658762 h 1160207"/>
              <a:gd name="connsiteX1" fmla="*/ 1484671 w 3156155"/>
              <a:gd name="connsiteY1" fmla="*/ 0 h 1160207"/>
              <a:gd name="connsiteX2" fmla="*/ 3156155 w 3156155"/>
              <a:gd name="connsiteY2" fmla="*/ 235975 h 1160207"/>
              <a:gd name="connsiteX3" fmla="*/ 1946787 w 3156155"/>
              <a:gd name="connsiteY3" fmla="*/ 1160207 h 1160207"/>
              <a:gd name="connsiteX4" fmla="*/ 0 w 3156155"/>
              <a:gd name="connsiteY4" fmla="*/ 658762 h 11602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6155" h="1160207">
                <a:moveTo>
                  <a:pt x="0" y="658762"/>
                </a:moveTo>
                <a:lnTo>
                  <a:pt x="1484671" y="0"/>
                </a:lnTo>
                <a:lnTo>
                  <a:pt x="3156155" y="235975"/>
                </a:lnTo>
                <a:lnTo>
                  <a:pt x="1946787" y="1160207"/>
                </a:lnTo>
                <a:lnTo>
                  <a:pt x="0" y="658762"/>
                </a:lnTo>
                <a:close/>
              </a:path>
            </a:pathLst>
          </a:custGeom>
          <a:solidFill>
            <a:schemeClr val="tx1">
              <a:lumMod val="95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cxnSp>
        <p:nvCxnSpPr>
          <p:cNvPr id="48" name="Straight Connector 47"/>
          <p:cNvCxnSpPr/>
          <p:nvPr/>
        </p:nvCxnSpPr>
        <p:spPr bwMode="auto">
          <a:xfrm flipH="1">
            <a:off x="3762155" y="3297494"/>
            <a:ext cx="323148" cy="602994"/>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59" name="Straight Connector 58"/>
          <p:cNvCxnSpPr/>
          <p:nvPr/>
        </p:nvCxnSpPr>
        <p:spPr bwMode="auto">
          <a:xfrm flipH="1" flipV="1">
            <a:off x="3460954" y="4450325"/>
            <a:ext cx="245807" cy="455972"/>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61" name="Straight Connector 60"/>
          <p:cNvCxnSpPr/>
          <p:nvPr/>
        </p:nvCxnSpPr>
        <p:spPr bwMode="auto">
          <a:xfrm flipH="1">
            <a:off x="3721509" y="4827639"/>
            <a:ext cx="1342104" cy="79886"/>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63" name="Straight Connector 62"/>
          <p:cNvCxnSpPr/>
          <p:nvPr/>
        </p:nvCxnSpPr>
        <p:spPr bwMode="auto">
          <a:xfrm flipV="1">
            <a:off x="5364842" y="3683409"/>
            <a:ext cx="308371" cy="583791"/>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65" name="Straight Connector 64"/>
          <p:cNvCxnSpPr/>
          <p:nvPr/>
        </p:nvCxnSpPr>
        <p:spPr bwMode="auto">
          <a:xfrm flipH="1">
            <a:off x="4837471" y="3682180"/>
            <a:ext cx="840658" cy="4917"/>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67" name="Straight Connector 66"/>
          <p:cNvCxnSpPr/>
          <p:nvPr/>
        </p:nvCxnSpPr>
        <p:spPr bwMode="auto">
          <a:xfrm flipH="1" flipV="1">
            <a:off x="4065639" y="3288890"/>
            <a:ext cx="762000" cy="388375"/>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69" name="Straight Connector 68"/>
          <p:cNvCxnSpPr/>
          <p:nvPr/>
        </p:nvCxnSpPr>
        <p:spPr bwMode="auto">
          <a:xfrm flipH="1">
            <a:off x="4260605" y="3696929"/>
            <a:ext cx="567034" cy="315477"/>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71" name="Straight Connector 70"/>
          <p:cNvCxnSpPr/>
          <p:nvPr/>
        </p:nvCxnSpPr>
        <p:spPr bwMode="auto">
          <a:xfrm flipH="1" flipV="1">
            <a:off x="3480619" y="4454013"/>
            <a:ext cx="1592826" cy="373626"/>
          </a:xfrm>
          <a:prstGeom prst="line">
            <a:avLst/>
          </a:prstGeom>
          <a:solidFill>
            <a:schemeClr val="accent1"/>
          </a:solidFill>
          <a:ln w="9525" cap="flat" cmpd="sng" algn="ctr">
            <a:solidFill>
              <a:schemeClr val="bg1"/>
            </a:solidFill>
            <a:prstDash val="solid"/>
            <a:round/>
            <a:headEnd type="none" w="med" len="med"/>
            <a:tailEnd type="none" w="med" len="med"/>
          </a:ln>
          <a:effectLst/>
        </p:spPr>
      </p:cxnSp>
      <p:sp>
        <p:nvSpPr>
          <p:cNvPr id="49" name="Oval 48"/>
          <p:cNvSpPr/>
          <p:nvPr/>
        </p:nvSpPr>
        <p:spPr bwMode="auto">
          <a:xfrm>
            <a:off x="3667432" y="4867582"/>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3" name="Oval 52"/>
          <p:cNvSpPr/>
          <p:nvPr/>
        </p:nvSpPr>
        <p:spPr bwMode="auto">
          <a:xfrm>
            <a:off x="5638800" y="3638550"/>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1" name="Oval 50"/>
          <p:cNvSpPr/>
          <p:nvPr/>
        </p:nvSpPr>
        <p:spPr bwMode="auto">
          <a:xfrm>
            <a:off x="4038600" y="3257550"/>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2" name="Oval 51"/>
          <p:cNvSpPr/>
          <p:nvPr/>
        </p:nvSpPr>
        <p:spPr bwMode="auto">
          <a:xfrm>
            <a:off x="4800600" y="3638550"/>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73" name="Straight Connector 72"/>
          <p:cNvCxnSpPr/>
          <p:nvPr/>
        </p:nvCxnSpPr>
        <p:spPr bwMode="auto">
          <a:xfrm flipH="1">
            <a:off x="3471712" y="4198740"/>
            <a:ext cx="131119" cy="244668"/>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76" name="Straight Connector 75"/>
          <p:cNvCxnSpPr/>
          <p:nvPr/>
        </p:nvCxnSpPr>
        <p:spPr bwMode="auto">
          <a:xfrm flipH="1">
            <a:off x="3602838" y="3900163"/>
            <a:ext cx="159537" cy="297698"/>
          </a:xfrm>
          <a:prstGeom prst="line">
            <a:avLst/>
          </a:prstGeom>
          <a:solidFill>
            <a:schemeClr val="accent1"/>
          </a:solidFill>
          <a:ln w="0" cap="flat" cmpd="sng" algn="ctr">
            <a:solidFill>
              <a:schemeClr val="tx1">
                <a:lumMod val="50000"/>
              </a:schemeClr>
            </a:solidFill>
            <a:prstDash val="dash"/>
            <a:round/>
            <a:headEnd type="none" w="med" len="med"/>
            <a:tailEnd type="none" w="med" len="med"/>
          </a:ln>
          <a:effectLst/>
        </p:spPr>
      </p:cxnSp>
      <p:cxnSp>
        <p:nvCxnSpPr>
          <p:cNvPr id="80" name="Straight Connector 79"/>
          <p:cNvCxnSpPr/>
          <p:nvPr/>
        </p:nvCxnSpPr>
        <p:spPr bwMode="auto">
          <a:xfrm flipH="1">
            <a:off x="3483763" y="4256033"/>
            <a:ext cx="340525" cy="189456"/>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84" name="Straight Connector 83"/>
          <p:cNvCxnSpPr/>
          <p:nvPr/>
        </p:nvCxnSpPr>
        <p:spPr bwMode="auto">
          <a:xfrm flipH="1">
            <a:off x="3821896" y="4012406"/>
            <a:ext cx="438942" cy="244212"/>
          </a:xfrm>
          <a:prstGeom prst="line">
            <a:avLst/>
          </a:prstGeom>
          <a:solidFill>
            <a:schemeClr val="accent1"/>
          </a:solidFill>
          <a:ln w="0" cap="flat" cmpd="sng" algn="ctr">
            <a:solidFill>
              <a:schemeClr val="tx1">
                <a:lumMod val="50000"/>
              </a:schemeClr>
            </a:solidFill>
            <a:prstDash val="dash"/>
            <a:round/>
            <a:headEnd type="none" w="med" len="med"/>
            <a:tailEnd type="none" w="med" len="med"/>
          </a:ln>
          <a:effectLst/>
        </p:spPr>
      </p:cxnSp>
      <p:cxnSp>
        <p:nvCxnSpPr>
          <p:cNvPr id="90" name="Straight Connector 89"/>
          <p:cNvCxnSpPr/>
          <p:nvPr/>
        </p:nvCxnSpPr>
        <p:spPr bwMode="auto">
          <a:xfrm flipV="1">
            <a:off x="5067296" y="4609814"/>
            <a:ext cx="116685" cy="220902"/>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95" name="Straight Connector 94"/>
          <p:cNvCxnSpPr/>
          <p:nvPr/>
        </p:nvCxnSpPr>
        <p:spPr bwMode="auto">
          <a:xfrm flipV="1">
            <a:off x="5186354" y="4269581"/>
            <a:ext cx="177355" cy="335760"/>
          </a:xfrm>
          <a:prstGeom prst="line">
            <a:avLst/>
          </a:prstGeom>
          <a:solidFill>
            <a:schemeClr val="accent1"/>
          </a:solidFill>
          <a:ln w="0" cap="flat" cmpd="sng" algn="ctr">
            <a:solidFill>
              <a:schemeClr val="tx1">
                <a:lumMod val="50000"/>
              </a:schemeClr>
            </a:solidFill>
            <a:prstDash val="dash"/>
            <a:round/>
            <a:headEnd type="none" w="med" len="med"/>
            <a:tailEnd type="none" w="med" len="med"/>
          </a:ln>
          <a:effectLst/>
        </p:spPr>
      </p:cxnSp>
      <p:sp>
        <p:nvSpPr>
          <p:cNvPr id="13315" name="Content Placeholder 2"/>
          <p:cNvSpPr>
            <a:spLocks noGrp="1"/>
          </p:cNvSpPr>
          <p:nvPr>
            <p:ph sz="quarter" idx="10"/>
          </p:nvPr>
        </p:nvSpPr>
        <p:spPr>
          <a:xfrm>
            <a:off x="533400" y="1200150"/>
            <a:ext cx="8077200" cy="2743200"/>
          </a:xfrm>
        </p:spPr>
        <p:txBody>
          <a:bodyPr/>
          <a:lstStyle/>
          <a:p>
            <a:pPr eaLnBrk="1" hangingPunct="1"/>
            <a:r>
              <a:rPr lang="en-US" dirty="0" smtClean="0">
                <a:ea typeface="ヒラギノ角ゴ Pro W3" pitchFamily="48" charset="-128"/>
                <a:cs typeface="ヒラギノ角ゴ Pro W3" pitchFamily="48" charset="-128"/>
              </a:rPr>
              <a:t>Split a mesh in half with a cutting plane</a:t>
            </a:r>
          </a:p>
          <a:p>
            <a:pPr lvl="1" eaLnBrk="1" hangingPunct="1"/>
            <a:r>
              <a:rPr lang="en-US" dirty="0" smtClean="0">
                <a:ea typeface="ヒラギノ角ゴ Pro W3" pitchFamily="48" charset="-128"/>
                <a:cs typeface="ヒラギノ角ゴ Pro W3" pitchFamily="48" charset="-128"/>
              </a:rPr>
              <a:t>Step </a:t>
            </a:r>
            <a:r>
              <a:rPr lang="en-US" dirty="0">
                <a:ea typeface="ヒラギノ角ゴ Pro W3" pitchFamily="48" charset="-128"/>
                <a:cs typeface="ヒラギノ角ゴ Pro W3" pitchFamily="48" charset="-128"/>
              </a:rPr>
              <a:t>1</a:t>
            </a:r>
            <a:r>
              <a:rPr lang="en-US" dirty="0" smtClean="0">
                <a:ea typeface="ヒラギノ角ゴ Pro W3" pitchFamily="48" charset="-128"/>
                <a:cs typeface="ヒラギノ角ゴ Pro W3" pitchFamily="48" charset="-128"/>
              </a:rPr>
              <a:t>: Split edges that cross the plane</a:t>
            </a:r>
          </a:p>
          <a:p>
            <a:pPr lvl="2" eaLnBrk="1" hangingPunct="1"/>
            <a:r>
              <a:rPr lang="en-US" dirty="0" smtClean="0">
                <a:ea typeface="ヒラギノ角ゴ Pro W3" pitchFamily="48" charset="-128"/>
                <a:cs typeface="ヒラギノ角ゴ Pro W3" pitchFamily="48" charset="-128"/>
              </a:rPr>
              <a:t> Use marker variables to tag affected geometry</a:t>
            </a:r>
          </a:p>
          <a:p>
            <a:pPr lvl="3" eaLnBrk="1" hangingPunct="1"/>
            <a:r>
              <a:rPr lang="en-US" dirty="0" smtClean="0">
                <a:ea typeface="ヒラギノ角ゴ Pro W3" pitchFamily="48" charset="-128"/>
                <a:cs typeface="ヒラギノ角ゴ Pro W3" pitchFamily="48" charset="-128"/>
              </a:rPr>
              <a:t> Aids in finding related entities</a:t>
            </a:r>
          </a:p>
        </p:txBody>
      </p:sp>
      <p:sp>
        <p:nvSpPr>
          <p:cNvPr id="98" name="Oval 97"/>
          <p:cNvSpPr/>
          <p:nvPr/>
        </p:nvSpPr>
        <p:spPr bwMode="auto">
          <a:xfrm>
            <a:off x="3712911" y="3848114"/>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99" name="Oval 98"/>
          <p:cNvSpPr/>
          <p:nvPr/>
        </p:nvSpPr>
        <p:spPr bwMode="auto">
          <a:xfrm>
            <a:off x="4214809" y="3952876"/>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00" name="Oval 99"/>
          <p:cNvSpPr/>
          <p:nvPr/>
        </p:nvSpPr>
        <p:spPr bwMode="auto">
          <a:xfrm>
            <a:off x="5324468" y="4200538"/>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4" name="Oval 53"/>
          <p:cNvSpPr/>
          <p:nvPr/>
        </p:nvSpPr>
        <p:spPr bwMode="auto">
          <a:xfrm>
            <a:off x="5029200" y="4781550"/>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0" name="Oval 49"/>
          <p:cNvSpPr/>
          <p:nvPr/>
        </p:nvSpPr>
        <p:spPr bwMode="auto">
          <a:xfrm>
            <a:off x="3429000" y="4400550"/>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Tree>
    <p:extLst>
      <p:ext uri="{BB962C8B-B14F-4D97-AF65-F5344CB8AC3E}">
        <p14:creationId xmlns:p14="http://schemas.microsoft.com/office/powerpoint/2010/main" val="401986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99" grpId="0" animBg="1"/>
      <p:bldP spid="100"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35"/>
          <p:cNvSpPr/>
          <p:nvPr/>
        </p:nvSpPr>
        <p:spPr bwMode="auto">
          <a:xfrm>
            <a:off x="3467449" y="3901096"/>
            <a:ext cx="795220" cy="550938"/>
          </a:xfrm>
          <a:custGeom>
            <a:avLst/>
            <a:gdLst>
              <a:gd name="connsiteX0" fmla="*/ 401444 w 1338146"/>
              <a:gd name="connsiteY0" fmla="*/ 0 h 992458"/>
              <a:gd name="connsiteX1" fmla="*/ 0 w 1338146"/>
              <a:gd name="connsiteY1" fmla="*/ 936702 h 992458"/>
              <a:gd name="connsiteX2" fmla="*/ 1338146 w 1338146"/>
              <a:gd name="connsiteY2" fmla="*/ 992458 h 992458"/>
              <a:gd name="connsiteX3" fmla="*/ 401444 w 1338146"/>
              <a:gd name="connsiteY3" fmla="*/ 0 h 992458"/>
              <a:gd name="connsiteX0" fmla="*/ 401444 w 1319096"/>
              <a:gd name="connsiteY0" fmla="*/ 0 h 936702"/>
              <a:gd name="connsiteX1" fmla="*/ 0 w 1319096"/>
              <a:gd name="connsiteY1" fmla="*/ 936702 h 936702"/>
              <a:gd name="connsiteX2" fmla="*/ 1319096 w 1319096"/>
              <a:gd name="connsiteY2" fmla="*/ 647177 h 936702"/>
              <a:gd name="connsiteX3" fmla="*/ 401444 w 1319096"/>
              <a:gd name="connsiteY3" fmla="*/ 0 h 936702"/>
              <a:gd name="connsiteX0" fmla="*/ 453831 w 1371483"/>
              <a:gd name="connsiteY0" fmla="*/ 0 h 727152"/>
              <a:gd name="connsiteX1" fmla="*/ 0 w 1371483"/>
              <a:gd name="connsiteY1" fmla="*/ 727152 h 727152"/>
              <a:gd name="connsiteX2" fmla="*/ 1371483 w 1371483"/>
              <a:gd name="connsiteY2" fmla="*/ 647177 h 727152"/>
              <a:gd name="connsiteX3" fmla="*/ 453831 w 1371483"/>
              <a:gd name="connsiteY3" fmla="*/ 0 h 727152"/>
              <a:gd name="connsiteX0" fmla="*/ 0 w 1620121"/>
              <a:gd name="connsiteY0" fmla="*/ 0 h 465214"/>
              <a:gd name="connsiteX1" fmla="*/ 248638 w 1620121"/>
              <a:gd name="connsiteY1" fmla="*/ 465214 h 465214"/>
              <a:gd name="connsiteX2" fmla="*/ 1620121 w 1620121"/>
              <a:gd name="connsiteY2" fmla="*/ 385239 h 465214"/>
              <a:gd name="connsiteX3" fmla="*/ 0 w 1620121"/>
              <a:gd name="connsiteY3" fmla="*/ 0 h 465214"/>
              <a:gd name="connsiteX0" fmla="*/ 0 w 1470102"/>
              <a:gd name="connsiteY0" fmla="*/ 0 h 1155776"/>
              <a:gd name="connsiteX1" fmla="*/ 98619 w 1470102"/>
              <a:gd name="connsiteY1" fmla="*/ 1155776 h 1155776"/>
              <a:gd name="connsiteX2" fmla="*/ 1470102 w 1470102"/>
              <a:gd name="connsiteY2" fmla="*/ 1075801 h 1155776"/>
              <a:gd name="connsiteX3" fmla="*/ 0 w 1470102"/>
              <a:gd name="connsiteY3" fmla="*/ 0 h 1155776"/>
              <a:gd name="connsiteX0" fmla="*/ 0 w 503314"/>
              <a:gd name="connsiteY0" fmla="*/ 0 h 1155776"/>
              <a:gd name="connsiteX1" fmla="*/ 98619 w 503314"/>
              <a:gd name="connsiteY1" fmla="*/ 1155776 h 1155776"/>
              <a:gd name="connsiteX2" fmla="*/ 503314 w 503314"/>
              <a:gd name="connsiteY2" fmla="*/ 106632 h 1155776"/>
              <a:gd name="connsiteX3" fmla="*/ 0 w 503314"/>
              <a:gd name="connsiteY3" fmla="*/ 0 h 1155776"/>
              <a:gd name="connsiteX0" fmla="*/ 291906 w 795220"/>
              <a:gd name="connsiteY0" fmla="*/ 0 h 546176"/>
              <a:gd name="connsiteX1" fmla="*/ 0 w 795220"/>
              <a:gd name="connsiteY1" fmla="*/ 546176 h 546176"/>
              <a:gd name="connsiteX2" fmla="*/ 795220 w 795220"/>
              <a:gd name="connsiteY2" fmla="*/ 106632 h 546176"/>
              <a:gd name="connsiteX3" fmla="*/ 291906 w 795220"/>
              <a:gd name="connsiteY3" fmla="*/ 0 h 546176"/>
              <a:gd name="connsiteX0" fmla="*/ 301431 w 795220"/>
              <a:gd name="connsiteY0" fmla="*/ 0 h 550938"/>
              <a:gd name="connsiteX1" fmla="*/ 0 w 795220"/>
              <a:gd name="connsiteY1" fmla="*/ 550938 h 550938"/>
              <a:gd name="connsiteX2" fmla="*/ 795220 w 795220"/>
              <a:gd name="connsiteY2" fmla="*/ 111394 h 550938"/>
              <a:gd name="connsiteX3" fmla="*/ 301431 w 795220"/>
              <a:gd name="connsiteY3" fmla="*/ 0 h 550938"/>
            </a:gdLst>
            <a:ahLst/>
            <a:cxnLst>
              <a:cxn ang="0">
                <a:pos x="connsiteX0" y="connsiteY0"/>
              </a:cxn>
              <a:cxn ang="0">
                <a:pos x="connsiteX1" y="connsiteY1"/>
              </a:cxn>
              <a:cxn ang="0">
                <a:pos x="connsiteX2" y="connsiteY2"/>
              </a:cxn>
              <a:cxn ang="0">
                <a:pos x="connsiteX3" y="connsiteY3"/>
              </a:cxn>
            </a:cxnLst>
            <a:rect l="l" t="t" r="r" b="b"/>
            <a:pathLst>
              <a:path w="795220" h="550938">
                <a:moveTo>
                  <a:pt x="301431" y="0"/>
                </a:moveTo>
                <a:lnTo>
                  <a:pt x="0" y="550938"/>
                </a:lnTo>
                <a:lnTo>
                  <a:pt x="795220" y="111394"/>
                </a:lnTo>
                <a:lnTo>
                  <a:pt x="301431" y="0"/>
                </a:lnTo>
                <a:close/>
              </a:path>
            </a:pathLst>
          </a:custGeom>
          <a:solidFill>
            <a:srgbClr val="FFFFCC"/>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35" name="Freeform 34"/>
          <p:cNvSpPr/>
          <p:nvPr/>
        </p:nvSpPr>
        <p:spPr bwMode="auto">
          <a:xfrm>
            <a:off x="3460305" y="4010631"/>
            <a:ext cx="1914178" cy="817007"/>
          </a:xfrm>
          <a:custGeom>
            <a:avLst/>
            <a:gdLst>
              <a:gd name="connsiteX0" fmla="*/ 401444 w 1338146"/>
              <a:gd name="connsiteY0" fmla="*/ 0 h 992458"/>
              <a:gd name="connsiteX1" fmla="*/ 0 w 1338146"/>
              <a:gd name="connsiteY1" fmla="*/ 936702 h 992458"/>
              <a:gd name="connsiteX2" fmla="*/ 1338146 w 1338146"/>
              <a:gd name="connsiteY2" fmla="*/ 992458 h 992458"/>
              <a:gd name="connsiteX3" fmla="*/ 401444 w 1338146"/>
              <a:gd name="connsiteY3" fmla="*/ 0 h 992458"/>
              <a:gd name="connsiteX0" fmla="*/ 401444 w 1319096"/>
              <a:gd name="connsiteY0" fmla="*/ 0 h 936702"/>
              <a:gd name="connsiteX1" fmla="*/ 0 w 1319096"/>
              <a:gd name="connsiteY1" fmla="*/ 936702 h 936702"/>
              <a:gd name="connsiteX2" fmla="*/ 1319096 w 1319096"/>
              <a:gd name="connsiteY2" fmla="*/ 647177 h 936702"/>
              <a:gd name="connsiteX3" fmla="*/ 401444 w 1319096"/>
              <a:gd name="connsiteY3" fmla="*/ 0 h 936702"/>
              <a:gd name="connsiteX0" fmla="*/ 453831 w 1371483"/>
              <a:gd name="connsiteY0" fmla="*/ 0 h 727152"/>
              <a:gd name="connsiteX1" fmla="*/ 0 w 1371483"/>
              <a:gd name="connsiteY1" fmla="*/ 727152 h 727152"/>
              <a:gd name="connsiteX2" fmla="*/ 1371483 w 1371483"/>
              <a:gd name="connsiteY2" fmla="*/ 647177 h 727152"/>
              <a:gd name="connsiteX3" fmla="*/ 453831 w 1371483"/>
              <a:gd name="connsiteY3" fmla="*/ 0 h 727152"/>
              <a:gd name="connsiteX0" fmla="*/ 0 w 1620121"/>
              <a:gd name="connsiteY0" fmla="*/ 0 h 465214"/>
              <a:gd name="connsiteX1" fmla="*/ 248638 w 1620121"/>
              <a:gd name="connsiteY1" fmla="*/ 465214 h 465214"/>
              <a:gd name="connsiteX2" fmla="*/ 1620121 w 1620121"/>
              <a:gd name="connsiteY2" fmla="*/ 385239 h 465214"/>
              <a:gd name="connsiteX3" fmla="*/ 0 w 1620121"/>
              <a:gd name="connsiteY3" fmla="*/ 0 h 465214"/>
              <a:gd name="connsiteX0" fmla="*/ 415730 w 1371483"/>
              <a:gd name="connsiteY0" fmla="*/ 0 h 1051001"/>
              <a:gd name="connsiteX1" fmla="*/ 0 w 1371483"/>
              <a:gd name="connsiteY1" fmla="*/ 1051001 h 1051001"/>
              <a:gd name="connsiteX2" fmla="*/ 1371483 w 1371483"/>
              <a:gd name="connsiteY2" fmla="*/ 971026 h 1051001"/>
              <a:gd name="connsiteX3" fmla="*/ 415730 w 1371483"/>
              <a:gd name="connsiteY3" fmla="*/ 0 h 1051001"/>
              <a:gd name="connsiteX0" fmla="*/ 813399 w 1769152"/>
              <a:gd name="connsiteY0" fmla="*/ 0 h 971026"/>
              <a:gd name="connsiteX1" fmla="*/ 0 w 1769152"/>
              <a:gd name="connsiteY1" fmla="*/ 446163 h 971026"/>
              <a:gd name="connsiteX2" fmla="*/ 1769152 w 1769152"/>
              <a:gd name="connsiteY2" fmla="*/ 971026 h 971026"/>
              <a:gd name="connsiteX3" fmla="*/ 813399 w 1769152"/>
              <a:gd name="connsiteY3" fmla="*/ 0 h 971026"/>
              <a:gd name="connsiteX0" fmla="*/ 813399 w 1666758"/>
              <a:gd name="connsiteY0" fmla="*/ 0 h 711470"/>
              <a:gd name="connsiteX1" fmla="*/ 0 w 1666758"/>
              <a:gd name="connsiteY1" fmla="*/ 446163 h 711470"/>
              <a:gd name="connsiteX2" fmla="*/ 1666758 w 1666758"/>
              <a:gd name="connsiteY2" fmla="*/ 711470 h 711470"/>
              <a:gd name="connsiteX3" fmla="*/ 813399 w 1666758"/>
              <a:gd name="connsiteY3" fmla="*/ 0 h 711470"/>
              <a:gd name="connsiteX0" fmla="*/ 813399 w 1609608"/>
              <a:gd name="connsiteY0" fmla="*/ 0 h 813864"/>
              <a:gd name="connsiteX1" fmla="*/ 0 w 1609608"/>
              <a:gd name="connsiteY1" fmla="*/ 446163 h 813864"/>
              <a:gd name="connsiteX2" fmla="*/ 1609608 w 1609608"/>
              <a:gd name="connsiteY2" fmla="*/ 813864 h 813864"/>
              <a:gd name="connsiteX3" fmla="*/ 813399 w 1609608"/>
              <a:gd name="connsiteY3" fmla="*/ 0 h 813864"/>
              <a:gd name="connsiteX0" fmla="*/ 813399 w 1829327"/>
              <a:gd name="connsiteY0" fmla="*/ 0 h 813864"/>
              <a:gd name="connsiteX1" fmla="*/ 0 w 1829327"/>
              <a:gd name="connsiteY1" fmla="*/ 446163 h 813864"/>
              <a:gd name="connsiteX2" fmla="*/ 1609608 w 1829327"/>
              <a:gd name="connsiteY2" fmla="*/ 813864 h 813864"/>
              <a:gd name="connsiteX3" fmla="*/ 1811730 w 1829327"/>
              <a:gd name="connsiteY3" fmla="*/ 281675 h 813864"/>
              <a:gd name="connsiteX4" fmla="*/ 813399 w 1829327"/>
              <a:gd name="connsiteY4" fmla="*/ 0 h 813864"/>
              <a:gd name="connsiteX0" fmla="*/ 813399 w 1811730"/>
              <a:gd name="connsiteY0" fmla="*/ 0 h 813864"/>
              <a:gd name="connsiteX1" fmla="*/ 0 w 1811730"/>
              <a:gd name="connsiteY1" fmla="*/ 446163 h 813864"/>
              <a:gd name="connsiteX2" fmla="*/ 1609608 w 1811730"/>
              <a:gd name="connsiteY2" fmla="*/ 813864 h 813864"/>
              <a:gd name="connsiteX3" fmla="*/ 1811730 w 1811730"/>
              <a:gd name="connsiteY3" fmla="*/ 281675 h 813864"/>
              <a:gd name="connsiteX4" fmla="*/ 813399 w 1811730"/>
              <a:gd name="connsiteY4" fmla="*/ 0 h 813864"/>
              <a:gd name="connsiteX0" fmla="*/ 813399 w 1921698"/>
              <a:gd name="connsiteY0" fmla="*/ 0 h 813864"/>
              <a:gd name="connsiteX1" fmla="*/ 0 w 1921698"/>
              <a:gd name="connsiteY1" fmla="*/ 446163 h 813864"/>
              <a:gd name="connsiteX2" fmla="*/ 1609608 w 1921698"/>
              <a:gd name="connsiteY2" fmla="*/ 813864 h 813864"/>
              <a:gd name="connsiteX3" fmla="*/ 1921698 w 1921698"/>
              <a:gd name="connsiteY3" fmla="*/ 241349 h 813864"/>
              <a:gd name="connsiteX4" fmla="*/ 813399 w 1921698"/>
              <a:gd name="connsiteY4" fmla="*/ 0 h 813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1698" h="813864">
                <a:moveTo>
                  <a:pt x="813399" y="0"/>
                </a:moveTo>
                <a:lnTo>
                  <a:pt x="0" y="446163"/>
                </a:lnTo>
                <a:lnTo>
                  <a:pt x="1609608" y="813864"/>
                </a:lnTo>
                <a:lnTo>
                  <a:pt x="1921698" y="241349"/>
                </a:lnTo>
                <a:lnTo>
                  <a:pt x="813399" y="0"/>
                </a:lnTo>
                <a:close/>
              </a:path>
            </a:pathLst>
          </a:custGeom>
          <a:solidFill>
            <a:srgbClr val="FFFFCC"/>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39" name="Freeform 38"/>
          <p:cNvSpPr/>
          <p:nvPr/>
        </p:nvSpPr>
        <p:spPr bwMode="auto">
          <a:xfrm>
            <a:off x="2057400" y="2712640"/>
            <a:ext cx="5213555" cy="1916510"/>
          </a:xfrm>
          <a:custGeom>
            <a:avLst/>
            <a:gdLst>
              <a:gd name="connsiteX0" fmla="*/ 0 w 3156155"/>
              <a:gd name="connsiteY0" fmla="*/ 658762 h 1160207"/>
              <a:gd name="connsiteX1" fmla="*/ 1484671 w 3156155"/>
              <a:gd name="connsiteY1" fmla="*/ 0 h 1160207"/>
              <a:gd name="connsiteX2" fmla="*/ 3156155 w 3156155"/>
              <a:gd name="connsiteY2" fmla="*/ 235975 h 1160207"/>
              <a:gd name="connsiteX3" fmla="*/ 1946787 w 3156155"/>
              <a:gd name="connsiteY3" fmla="*/ 1160207 h 1160207"/>
              <a:gd name="connsiteX4" fmla="*/ 0 w 3156155"/>
              <a:gd name="connsiteY4" fmla="*/ 658762 h 11602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6155" h="1160207">
                <a:moveTo>
                  <a:pt x="0" y="658762"/>
                </a:moveTo>
                <a:lnTo>
                  <a:pt x="1484671" y="0"/>
                </a:lnTo>
                <a:lnTo>
                  <a:pt x="3156155" y="235975"/>
                </a:lnTo>
                <a:lnTo>
                  <a:pt x="1946787" y="1160207"/>
                </a:lnTo>
                <a:lnTo>
                  <a:pt x="0" y="658762"/>
                </a:lnTo>
                <a:close/>
              </a:path>
            </a:pathLst>
          </a:custGeom>
          <a:solidFill>
            <a:schemeClr val="tx1">
              <a:lumMod val="95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38" name="Freeform 37"/>
          <p:cNvSpPr/>
          <p:nvPr/>
        </p:nvSpPr>
        <p:spPr bwMode="auto">
          <a:xfrm>
            <a:off x="3765104" y="3296255"/>
            <a:ext cx="1080741" cy="712232"/>
          </a:xfrm>
          <a:custGeom>
            <a:avLst/>
            <a:gdLst>
              <a:gd name="connsiteX0" fmla="*/ 401444 w 1338146"/>
              <a:gd name="connsiteY0" fmla="*/ 0 h 992458"/>
              <a:gd name="connsiteX1" fmla="*/ 0 w 1338146"/>
              <a:gd name="connsiteY1" fmla="*/ 936702 h 992458"/>
              <a:gd name="connsiteX2" fmla="*/ 1338146 w 1338146"/>
              <a:gd name="connsiteY2" fmla="*/ 992458 h 992458"/>
              <a:gd name="connsiteX3" fmla="*/ 401444 w 1338146"/>
              <a:gd name="connsiteY3" fmla="*/ 0 h 992458"/>
              <a:gd name="connsiteX0" fmla="*/ 401444 w 1319096"/>
              <a:gd name="connsiteY0" fmla="*/ 0 h 936702"/>
              <a:gd name="connsiteX1" fmla="*/ 0 w 1319096"/>
              <a:gd name="connsiteY1" fmla="*/ 936702 h 936702"/>
              <a:gd name="connsiteX2" fmla="*/ 1319096 w 1319096"/>
              <a:gd name="connsiteY2" fmla="*/ 647177 h 936702"/>
              <a:gd name="connsiteX3" fmla="*/ 401444 w 1319096"/>
              <a:gd name="connsiteY3" fmla="*/ 0 h 936702"/>
              <a:gd name="connsiteX0" fmla="*/ 453831 w 1371483"/>
              <a:gd name="connsiteY0" fmla="*/ 0 h 727152"/>
              <a:gd name="connsiteX1" fmla="*/ 0 w 1371483"/>
              <a:gd name="connsiteY1" fmla="*/ 727152 h 727152"/>
              <a:gd name="connsiteX2" fmla="*/ 1371483 w 1371483"/>
              <a:gd name="connsiteY2" fmla="*/ 647177 h 727152"/>
              <a:gd name="connsiteX3" fmla="*/ 453831 w 1371483"/>
              <a:gd name="connsiteY3" fmla="*/ 0 h 727152"/>
              <a:gd name="connsiteX0" fmla="*/ 0 w 1620121"/>
              <a:gd name="connsiteY0" fmla="*/ 0 h 465214"/>
              <a:gd name="connsiteX1" fmla="*/ 248638 w 1620121"/>
              <a:gd name="connsiteY1" fmla="*/ 465214 h 465214"/>
              <a:gd name="connsiteX2" fmla="*/ 1620121 w 1620121"/>
              <a:gd name="connsiteY2" fmla="*/ 385239 h 465214"/>
              <a:gd name="connsiteX3" fmla="*/ 0 w 1620121"/>
              <a:gd name="connsiteY3" fmla="*/ 0 h 465214"/>
              <a:gd name="connsiteX0" fmla="*/ 415730 w 1371483"/>
              <a:gd name="connsiteY0" fmla="*/ 0 h 1051001"/>
              <a:gd name="connsiteX1" fmla="*/ 0 w 1371483"/>
              <a:gd name="connsiteY1" fmla="*/ 1051001 h 1051001"/>
              <a:gd name="connsiteX2" fmla="*/ 1371483 w 1371483"/>
              <a:gd name="connsiteY2" fmla="*/ 971026 h 1051001"/>
              <a:gd name="connsiteX3" fmla="*/ 415730 w 1371483"/>
              <a:gd name="connsiteY3" fmla="*/ 0 h 1051001"/>
              <a:gd name="connsiteX0" fmla="*/ 813399 w 1769152"/>
              <a:gd name="connsiteY0" fmla="*/ 0 h 971026"/>
              <a:gd name="connsiteX1" fmla="*/ 0 w 1769152"/>
              <a:gd name="connsiteY1" fmla="*/ 446163 h 971026"/>
              <a:gd name="connsiteX2" fmla="*/ 1769152 w 1769152"/>
              <a:gd name="connsiteY2" fmla="*/ 971026 h 971026"/>
              <a:gd name="connsiteX3" fmla="*/ 813399 w 1769152"/>
              <a:gd name="connsiteY3" fmla="*/ 0 h 971026"/>
              <a:gd name="connsiteX0" fmla="*/ 813399 w 1666758"/>
              <a:gd name="connsiteY0" fmla="*/ 0 h 711470"/>
              <a:gd name="connsiteX1" fmla="*/ 0 w 1666758"/>
              <a:gd name="connsiteY1" fmla="*/ 446163 h 711470"/>
              <a:gd name="connsiteX2" fmla="*/ 1666758 w 1666758"/>
              <a:gd name="connsiteY2" fmla="*/ 711470 h 711470"/>
              <a:gd name="connsiteX3" fmla="*/ 813399 w 1666758"/>
              <a:gd name="connsiteY3" fmla="*/ 0 h 711470"/>
              <a:gd name="connsiteX0" fmla="*/ 813399 w 1609608"/>
              <a:gd name="connsiteY0" fmla="*/ 0 h 813864"/>
              <a:gd name="connsiteX1" fmla="*/ 0 w 1609608"/>
              <a:gd name="connsiteY1" fmla="*/ 446163 h 813864"/>
              <a:gd name="connsiteX2" fmla="*/ 1609608 w 1609608"/>
              <a:gd name="connsiteY2" fmla="*/ 813864 h 813864"/>
              <a:gd name="connsiteX3" fmla="*/ 813399 w 1609608"/>
              <a:gd name="connsiteY3" fmla="*/ 0 h 813864"/>
              <a:gd name="connsiteX0" fmla="*/ 813399 w 1829327"/>
              <a:gd name="connsiteY0" fmla="*/ 0 h 813864"/>
              <a:gd name="connsiteX1" fmla="*/ 0 w 1829327"/>
              <a:gd name="connsiteY1" fmla="*/ 446163 h 813864"/>
              <a:gd name="connsiteX2" fmla="*/ 1609608 w 1829327"/>
              <a:gd name="connsiteY2" fmla="*/ 813864 h 813864"/>
              <a:gd name="connsiteX3" fmla="*/ 1811730 w 1829327"/>
              <a:gd name="connsiteY3" fmla="*/ 281675 h 813864"/>
              <a:gd name="connsiteX4" fmla="*/ 813399 w 1829327"/>
              <a:gd name="connsiteY4" fmla="*/ 0 h 813864"/>
              <a:gd name="connsiteX0" fmla="*/ 813399 w 1811730"/>
              <a:gd name="connsiteY0" fmla="*/ 0 h 813864"/>
              <a:gd name="connsiteX1" fmla="*/ 0 w 1811730"/>
              <a:gd name="connsiteY1" fmla="*/ 446163 h 813864"/>
              <a:gd name="connsiteX2" fmla="*/ 1609608 w 1811730"/>
              <a:gd name="connsiteY2" fmla="*/ 813864 h 813864"/>
              <a:gd name="connsiteX3" fmla="*/ 1811730 w 1811730"/>
              <a:gd name="connsiteY3" fmla="*/ 281675 h 813864"/>
              <a:gd name="connsiteX4" fmla="*/ 813399 w 1811730"/>
              <a:gd name="connsiteY4" fmla="*/ 0 h 813864"/>
              <a:gd name="connsiteX0" fmla="*/ 813399 w 1921698"/>
              <a:gd name="connsiteY0" fmla="*/ 0 h 813864"/>
              <a:gd name="connsiteX1" fmla="*/ 0 w 1921698"/>
              <a:gd name="connsiteY1" fmla="*/ 446163 h 813864"/>
              <a:gd name="connsiteX2" fmla="*/ 1609608 w 1921698"/>
              <a:gd name="connsiteY2" fmla="*/ 813864 h 813864"/>
              <a:gd name="connsiteX3" fmla="*/ 1921698 w 1921698"/>
              <a:gd name="connsiteY3" fmla="*/ 241349 h 813864"/>
              <a:gd name="connsiteX4" fmla="*/ 813399 w 1921698"/>
              <a:gd name="connsiteY4" fmla="*/ 0 h 813864"/>
              <a:gd name="connsiteX0" fmla="*/ 1238926 w 1921698"/>
              <a:gd name="connsiteY0" fmla="*/ 0 h 1297770"/>
              <a:gd name="connsiteX1" fmla="*/ 0 w 1921698"/>
              <a:gd name="connsiteY1" fmla="*/ 930069 h 1297770"/>
              <a:gd name="connsiteX2" fmla="*/ 1609608 w 1921698"/>
              <a:gd name="connsiteY2" fmla="*/ 1297770 h 1297770"/>
              <a:gd name="connsiteX3" fmla="*/ 1921698 w 1921698"/>
              <a:gd name="connsiteY3" fmla="*/ 725255 h 1297770"/>
              <a:gd name="connsiteX4" fmla="*/ 1238926 w 1921698"/>
              <a:gd name="connsiteY4" fmla="*/ 0 h 1297770"/>
              <a:gd name="connsiteX0" fmla="*/ 593463 w 1276235"/>
              <a:gd name="connsiteY0" fmla="*/ 0 h 1297770"/>
              <a:gd name="connsiteX1" fmla="*/ 0 w 1276235"/>
              <a:gd name="connsiteY1" fmla="*/ 322814 h 1297770"/>
              <a:gd name="connsiteX2" fmla="*/ 964145 w 1276235"/>
              <a:gd name="connsiteY2" fmla="*/ 1297770 h 1297770"/>
              <a:gd name="connsiteX3" fmla="*/ 1276235 w 1276235"/>
              <a:gd name="connsiteY3" fmla="*/ 725255 h 1297770"/>
              <a:gd name="connsiteX4" fmla="*/ 593463 w 1276235"/>
              <a:gd name="connsiteY4" fmla="*/ 0 h 1297770"/>
              <a:gd name="connsiteX0" fmla="*/ 593463 w 1429234"/>
              <a:gd name="connsiteY0" fmla="*/ 5348 h 1303118"/>
              <a:gd name="connsiteX1" fmla="*/ 0 w 1429234"/>
              <a:gd name="connsiteY1" fmla="*/ 328162 h 1303118"/>
              <a:gd name="connsiteX2" fmla="*/ 964145 w 1429234"/>
              <a:gd name="connsiteY2" fmla="*/ 1303118 h 1303118"/>
              <a:gd name="connsiteX3" fmla="*/ 1429234 w 1429234"/>
              <a:gd name="connsiteY3" fmla="*/ 0 h 1303118"/>
              <a:gd name="connsiteX4" fmla="*/ 593463 w 1429234"/>
              <a:gd name="connsiteY4" fmla="*/ 5348 h 1303118"/>
              <a:gd name="connsiteX0" fmla="*/ 593463 w 1429234"/>
              <a:gd name="connsiteY0" fmla="*/ 5348 h 567771"/>
              <a:gd name="connsiteX1" fmla="*/ 0 w 1429234"/>
              <a:gd name="connsiteY1" fmla="*/ 328162 h 567771"/>
              <a:gd name="connsiteX2" fmla="*/ 1131487 w 1429234"/>
              <a:gd name="connsiteY2" fmla="*/ 567771 h 567771"/>
              <a:gd name="connsiteX3" fmla="*/ 1429234 w 1429234"/>
              <a:gd name="connsiteY3" fmla="*/ 0 h 567771"/>
              <a:gd name="connsiteX4" fmla="*/ 593463 w 1429234"/>
              <a:gd name="connsiteY4" fmla="*/ 5348 h 567771"/>
              <a:gd name="connsiteX0" fmla="*/ 588681 w 1424452"/>
              <a:gd name="connsiteY0" fmla="*/ 5348 h 567771"/>
              <a:gd name="connsiteX1" fmla="*/ 0 w 1424452"/>
              <a:gd name="connsiteY1" fmla="*/ 340023 h 567771"/>
              <a:gd name="connsiteX2" fmla="*/ 1126705 w 1424452"/>
              <a:gd name="connsiteY2" fmla="*/ 567771 h 567771"/>
              <a:gd name="connsiteX3" fmla="*/ 1424452 w 1424452"/>
              <a:gd name="connsiteY3" fmla="*/ 0 h 567771"/>
              <a:gd name="connsiteX4" fmla="*/ 588681 w 1424452"/>
              <a:gd name="connsiteY4" fmla="*/ 5348 h 567771"/>
              <a:gd name="connsiteX0" fmla="*/ 588681 w 1424452"/>
              <a:gd name="connsiteY0" fmla="*/ 5348 h 577259"/>
              <a:gd name="connsiteX1" fmla="*/ 0 w 1424452"/>
              <a:gd name="connsiteY1" fmla="*/ 340023 h 577259"/>
              <a:gd name="connsiteX2" fmla="*/ 1112361 w 1424452"/>
              <a:gd name="connsiteY2" fmla="*/ 577259 h 577259"/>
              <a:gd name="connsiteX3" fmla="*/ 1424452 w 1424452"/>
              <a:gd name="connsiteY3" fmla="*/ 0 h 577259"/>
              <a:gd name="connsiteX4" fmla="*/ 588681 w 1424452"/>
              <a:gd name="connsiteY4" fmla="*/ 5348 h 577259"/>
              <a:gd name="connsiteX0" fmla="*/ 588681 w 1417280"/>
              <a:gd name="connsiteY0" fmla="*/ 0 h 571911"/>
              <a:gd name="connsiteX1" fmla="*/ 0 w 1417280"/>
              <a:gd name="connsiteY1" fmla="*/ 334675 h 571911"/>
              <a:gd name="connsiteX2" fmla="*/ 1112361 w 1417280"/>
              <a:gd name="connsiteY2" fmla="*/ 571911 h 571911"/>
              <a:gd name="connsiteX3" fmla="*/ 1417280 w 1417280"/>
              <a:gd name="connsiteY3" fmla="*/ 8884 h 571911"/>
              <a:gd name="connsiteX4" fmla="*/ 588681 w 1417280"/>
              <a:gd name="connsiteY4" fmla="*/ 0 h 571911"/>
              <a:gd name="connsiteX0" fmla="*/ 579118 w 1417280"/>
              <a:gd name="connsiteY0" fmla="*/ 604 h 563027"/>
              <a:gd name="connsiteX1" fmla="*/ 0 w 1417280"/>
              <a:gd name="connsiteY1" fmla="*/ 325791 h 563027"/>
              <a:gd name="connsiteX2" fmla="*/ 1112361 w 1417280"/>
              <a:gd name="connsiteY2" fmla="*/ 563027 h 563027"/>
              <a:gd name="connsiteX3" fmla="*/ 1417280 w 1417280"/>
              <a:gd name="connsiteY3" fmla="*/ 0 h 563027"/>
              <a:gd name="connsiteX4" fmla="*/ 579118 w 1417280"/>
              <a:gd name="connsiteY4" fmla="*/ 604 h 563027"/>
              <a:gd name="connsiteX0" fmla="*/ 579118 w 1424452"/>
              <a:gd name="connsiteY0" fmla="*/ 5348 h 567771"/>
              <a:gd name="connsiteX1" fmla="*/ 0 w 1424452"/>
              <a:gd name="connsiteY1" fmla="*/ 330535 h 567771"/>
              <a:gd name="connsiteX2" fmla="*/ 1112361 w 1424452"/>
              <a:gd name="connsiteY2" fmla="*/ 567771 h 567771"/>
              <a:gd name="connsiteX3" fmla="*/ 1424452 w 1424452"/>
              <a:gd name="connsiteY3" fmla="*/ 0 h 567771"/>
              <a:gd name="connsiteX4" fmla="*/ 579118 w 1424452"/>
              <a:gd name="connsiteY4" fmla="*/ 5348 h 567771"/>
              <a:gd name="connsiteX0" fmla="*/ 579118 w 1417281"/>
              <a:gd name="connsiteY0" fmla="*/ 7720 h 570143"/>
              <a:gd name="connsiteX1" fmla="*/ 0 w 1417281"/>
              <a:gd name="connsiteY1" fmla="*/ 332907 h 570143"/>
              <a:gd name="connsiteX2" fmla="*/ 1112361 w 1417281"/>
              <a:gd name="connsiteY2" fmla="*/ 570143 h 570143"/>
              <a:gd name="connsiteX3" fmla="*/ 1417281 w 1417281"/>
              <a:gd name="connsiteY3" fmla="*/ 0 h 570143"/>
              <a:gd name="connsiteX4" fmla="*/ 579118 w 1417281"/>
              <a:gd name="connsiteY4" fmla="*/ 7720 h 570143"/>
              <a:gd name="connsiteX0" fmla="*/ 0 w 1748983"/>
              <a:gd name="connsiteY0" fmla="*/ 0 h 1093771"/>
              <a:gd name="connsiteX1" fmla="*/ 331702 w 1748983"/>
              <a:gd name="connsiteY1" fmla="*/ 856535 h 1093771"/>
              <a:gd name="connsiteX2" fmla="*/ 1444063 w 1748983"/>
              <a:gd name="connsiteY2" fmla="*/ 1093771 h 1093771"/>
              <a:gd name="connsiteX3" fmla="*/ 1748983 w 1748983"/>
              <a:gd name="connsiteY3" fmla="*/ 523628 h 1093771"/>
              <a:gd name="connsiteX4" fmla="*/ 0 w 1748983"/>
              <a:gd name="connsiteY4" fmla="*/ 0 h 1093771"/>
              <a:gd name="connsiteX0" fmla="*/ 0 w 1444063"/>
              <a:gd name="connsiteY0" fmla="*/ 0 h 1093771"/>
              <a:gd name="connsiteX1" fmla="*/ 331702 w 1444063"/>
              <a:gd name="connsiteY1" fmla="*/ 856535 h 1093771"/>
              <a:gd name="connsiteX2" fmla="*/ 1444063 w 1444063"/>
              <a:gd name="connsiteY2" fmla="*/ 1093771 h 1093771"/>
              <a:gd name="connsiteX3" fmla="*/ 766444 w 1444063"/>
              <a:gd name="connsiteY3" fmla="*/ 381302 h 1093771"/>
              <a:gd name="connsiteX4" fmla="*/ 0 w 1444063"/>
              <a:gd name="connsiteY4" fmla="*/ 0 h 1093771"/>
              <a:gd name="connsiteX0" fmla="*/ 318543 w 1762606"/>
              <a:gd name="connsiteY0" fmla="*/ 0 h 1093771"/>
              <a:gd name="connsiteX1" fmla="*/ 0 w 1762606"/>
              <a:gd name="connsiteY1" fmla="*/ 583745 h 1093771"/>
              <a:gd name="connsiteX2" fmla="*/ 1762606 w 1762606"/>
              <a:gd name="connsiteY2" fmla="*/ 1093771 h 1093771"/>
              <a:gd name="connsiteX3" fmla="*/ 1084987 w 1762606"/>
              <a:gd name="connsiteY3" fmla="*/ 381302 h 1093771"/>
              <a:gd name="connsiteX4" fmla="*/ 318543 w 1762606"/>
              <a:gd name="connsiteY4" fmla="*/ 0 h 1093771"/>
              <a:gd name="connsiteX0" fmla="*/ 318543 w 1084987"/>
              <a:gd name="connsiteY0" fmla="*/ 0 h 707120"/>
              <a:gd name="connsiteX1" fmla="*/ 0 w 1084987"/>
              <a:gd name="connsiteY1" fmla="*/ 583745 h 707120"/>
              <a:gd name="connsiteX2" fmla="*/ 483632 w 1084987"/>
              <a:gd name="connsiteY2" fmla="*/ 707120 h 707120"/>
              <a:gd name="connsiteX3" fmla="*/ 1084987 w 1084987"/>
              <a:gd name="connsiteY3" fmla="*/ 381302 h 707120"/>
              <a:gd name="connsiteX4" fmla="*/ 318543 w 1084987"/>
              <a:gd name="connsiteY4" fmla="*/ 0 h 707120"/>
              <a:gd name="connsiteX0" fmla="*/ 318543 w 1084987"/>
              <a:gd name="connsiteY0" fmla="*/ 0 h 700003"/>
              <a:gd name="connsiteX1" fmla="*/ 0 w 1084987"/>
              <a:gd name="connsiteY1" fmla="*/ 583745 h 700003"/>
              <a:gd name="connsiteX2" fmla="*/ 500365 w 1084987"/>
              <a:gd name="connsiteY2" fmla="*/ 700003 h 700003"/>
              <a:gd name="connsiteX3" fmla="*/ 1084987 w 1084987"/>
              <a:gd name="connsiteY3" fmla="*/ 381302 h 700003"/>
              <a:gd name="connsiteX4" fmla="*/ 318543 w 1084987"/>
              <a:gd name="connsiteY4" fmla="*/ 0 h 700003"/>
              <a:gd name="connsiteX0" fmla="*/ 318543 w 1084987"/>
              <a:gd name="connsiteY0" fmla="*/ 0 h 709491"/>
              <a:gd name="connsiteX1" fmla="*/ 0 w 1084987"/>
              <a:gd name="connsiteY1" fmla="*/ 593233 h 709491"/>
              <a:gd name="connsiteX2" fmla="*/ 500365 w 1084987"/>
              <a:gd name="connsiteY2" fmla="*/ 709491 h 709491"/>
              <a:gd name="connsiteX3" fmla="*/ 1084987 w 1084987"/>
              <a:gd name="connsiteY3" fmla="*/ 390790 h 709491"/>
              <a:gd name="connsiteX4" fmla="*/ 318543 w 1084987"/>
              <a:gd name="connsiteY4" fmla="*/ 0 h 7094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4987" h="709491">
                <a:moveTo>
                  <a:pt x="318543" y="0"/>
                </a:moveTo>
                <a:lnTo>
                  <a:pt x="0" y="593233"/>
                </a:lnTo>
                <a:lnTo>
                  <a:pt x="500365" y="709491"/>
                </a:lnTo>
                <a:lnTo>
                  <a:pt x="1084987" y="390790"/>
                </a:lnTo>
                <a:lnTo>
                  <a:pt x="318543" y="0"/>
                </a:lnTo>
                <a:close/>
              </a:path>
            </a:pathLst>
          </a:custGeom>
          <a:solidFill>
            <a:schemeClr val="accent2">
              <a:lumMod val="20000"/>
              <a:lumOff val="80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37" name="Freeform 36"/>
          <p:cNvSpPr/>
          <p:nvPr/>
        </p:nvSpPr>
        <p:spPr bwMode="auto">
          <a:xfrm>
            <a:off x="4260405" y="3679030"/>
            <a:ext cx="1411735" cy="572345"/>
          </a:xfrm>
          <a:custGeom>
            <a:avLst/>
            <a:gdLst>
              <a:gd name="connsiteX0" fmla="*/ 401444 w 1338146"/>
              <a:gd name="connsiteY0" fmla="*/ 0 h 992458"/>
              <a:gd name="connsiteX1" fmla="*/ 0 w 1338146"/>
              <a:gd name="connsiteY1" fmla="*/ 936702 h 992458"/>
              <a:gd name="connsiteX2" fmla="*/ 1338146 w 1338146"/>
              <a:gd name="connsiteY2" fmla="*/ 992458 h 992458"/>
              <a:gd name="connsiteX3" fmla="*/ 401444 w 1338146"/>
              <a:gd name="connsiteY3" fmla="*/ 0 h 992458"/>
              <a:gd name="connsiteX0" fmla="*/ 401444 w 1319096"/>
              <a:gd name="connsiteY0" fmla="*/ 0 h 936702"/>
              <a:gd name="connsiteX1" fmla="*/ 0 w 1319096"/>
              <a:gd name="connsiteY1" fmla="*/ 936702 h 936702"/>
              <a:gd name="connsiteX2" fmla="*/ 1319096 w 1319096"/>
              <a:gd name="connsiteY2" fmla="*/ 647177 h 936702"/>
              <a:gd name="connsiteX3" fmla="*/ 401444 w 1319096"/>
              <a:gd name="connsiteY3" fmla="*/ 0 h 936702"/>
              <a:gd name="connsiteX0" fmla="*/ 453831 w 1371483"/>
              <a:gd name="connsiteY0" fmla="*/ 0 h 727152"/>
              <a:gd name="connsiteX1" fmla="*/ 0 w 1371483"/>
              <a:gd name="connsiteY1" fmla="*/ 727152 h 727152"/>
              <a:gd name="connsiteX2" fmla="*/ 1371483 w 1371483"/>
              <a:gd name="connsiteY2" fmla="*/ 647177 h 727152"/>
              <a:gd name="connsiteX3" fmla="*/ 453831 w 1371483"/>
              <a:gd name="connsiteY3" fmla="*/ 0 h 727152"/>
              <a:gd name="connsiteX0" fmla="*/ 0 w 1620121"/>
              <a:gd name="connsiteY0" fmla="*/ 0 h 465214"/>
              <a:gd name="connsiteX1" fmla="*/ 248638 w 1620121"/>
              <a:gd name="connsiteY1" fmla="*/ 465214 h 465214"/>
              <a:gd name="connsiteX2" fmla="*/ 1620121 w 1620121"/>
              <a:gd name="connsiteY2" fmla="*/ 385239 h 465214"/>
              <a:gd name="connsiteX3" fmla="*/ 0 w 1620121"/>
              <a:gd name="connsiteY3" fmla="*/ 0 h 465214"/>
              <a:gd name="connsiteX0" fmla="*/ 415730 w 1371483"/>
              <a:gd name="connsiteY0" fmla="*/ 0 h 1051001"/>
              <a:gd name="connsiteX1" fmla="*/ 0 w 1371483"/>
              <a:gd name="connsiteY1" fmla="*/ 1051001 h 1051001"/>
              <a:gd name="connsiteX2" fmla="*/ 1371483 w 1371483"/>
              <a:gd name="connsiteY2" fmla="*/ 971026 h 1051001"/>
              <a:gd name="connsiteX3" fmla="*/ 415730 w 1371483"/>
              <a:gd name="connsiteY3" fmla="*/ 0 h 1051001"/>
              <a:gd name="connsiteX0" fmla="*/ 813399 w 1769152"/>
              <a:gd name="connsiteY0" fmla="*/ 0 h 971026"/>
              <a:gd name="connsiteX1" fmla="*/ 0 w 1769152"/>
              <a:gd name="connsiteY1" fmla="*/ 446163 h 971026"/>
              <a:gd name="connsiteX2" fmla="*/ 1769152 w 1769152"/>
              <a:gd name="connsiteY2" fmla="*/ 971026 h 971026"/>
              <a:gd name="connsiteX3" fmla="*/ 813399 w 1769152"/>
              <a:gd name="connsiteY3" fmla="*/ 0 h 971026"/>
              <a:gd name="connsiteX0" fmla="*/ 813399 w 1666758"/>
              <a:gd name="connsiteY0" fmla="*/ 0 h 711470"/>
              <a:gd name="connsiteX1" fmla="*/ 0 w 1666758"/>
              <a:gd name="connsiteY1" fmla="*/ 446163 h 711470"/>
              <a:gd name="connsiteX2" fmla="*/ 1666758 w 1666758"/>
              <a:gd name="connsiteY2" fmla="*/ 711470 h 711470"/>
              <a:gd name="connsiteX3" fmla="*/ 813399 w 1666758"/>
              <a:gd name="connsiteY3" fmla="*/ 0 h 711470"/>
              <a:gd name="connsiteX0" fmla="*/ 813399 w 1609608"/>
              <a:gd name="connsiteY0" fmla="*/ 0 h 813864"/>
              <a:gd name="connsiteX1" fmla="*/ 0 w 1609608"/>
              <a:gd name="connsiteY1" fmla="*/ 446163 h 813864"/>
              <a:gd name="connsiteX2" fmla="*/ 1609608 w 1609608"/>
              <a:gd name="connsiteY2" fmla="*/ 813864 h 813864"/>
              <a:gd name="connsiteX3" fmla="*/ 813399 w 1609608"/>
              <a:gd name="connsiteY3" fmla="*/ 0 h 813864"/>
              <a:gd name="connsiteX0" fmla="*/ 813399 w 1829327"/>
              <a:gd name="connsiteY0" fmla="*/ 0 h 813864"/>
              <a:gd name="connsiteX1" fmla="*/ 0 w 1829327"/>
              <a:gd name="connsiteY1" fmla="*/ 446163 h 813864"/>
              <a:gd name="connsiteX2" fmla="*/ 1609608 w 1829327"/>
              <a:gd name="connsiteY2" fmla="*/ 813864 h 813864"/>
              <a:gd name="connsiteX3" fmla="*/ 1811730 w 1829327"/>
              <a:gd name="connsiteY3" fmla="*/ 281675 h 813864"/>
              <a:gd name="connsiteX4" fmla="*/ 813399 w 1829327"/>
              <a:gd name="connsiteY4" fmla="*/ 0 h 813864"/>
              <a:gd name="connsiteX0" fmla="*/ 813399 w 1811730"/>
              <a:gd name="connsiteY0" fmla="*/ 0 h 813864"/>
              <a:gd name="connsiteX1" fmla="*/ 0 w 1811730"/>
              <a:gd name="connsiteY1" fmla="*/ 446163 h 813864"/>
              <a:gd name="connsiteX2" fmla="*/ 1609608 w 1811730"/>
              <a:gd name="connsiteY2" fmla="*/ 813864 h 813864"/>
              <a:gd name="connsiteX3" fmla="*/ 1811730 w 1811730"/>
              <a:gd name="connsiteY3" fmla="*/ 281675 h 813864"/>
              <a:gd name="connsiteX4" fmla="*/ 813399 w 1811730"/>
              <a:gd name="connsiteY4" fmla="*/ 0 h 813864"/>
              <a:gd name="connsiteX0" fmla="*/ 813399 w 1921698"/>
              <a:gd name="connsiteY0" fmla="*/ 0 h 813864"/>
              <a:gd name="connsiteX1" fmla="*/ 0 w 1921698"/>
              <a:gd name="connsiteY1" fmla="*/ 446163 h 813864"/>
              <a:gd name="connsiteX2" fmla="*/ 1609608 w 1921698"/>
              <a:gd name="connsiteY2" fmla="*/ 813864 h 813864"/>
              <a:gd name="connsiteX3" fmla="*/ 1921698 w 1921698"/>
              <a:gd name="connsiteY3" fmla="*/ 241349 h 813864"/>
              <a:gd name="connsiteX4" fmla="*/ 813399 w 1921698"/>
              <a:gd name="connsiteY4" fmla="*/ 0 h 813864"/>
              <a:gd name="connsiteX0" fmla="*/ 1238926 w 1921698"/>
              <a:gd name="connsiteY0" fmla="*/ 0 h 1297770"/>
              <a:gd name="connsiteX1" fmla="*/ 0 w 1921698"/>
              <a:gd name="connsiteY1" fmla="*/ 930069 h 1297770"/>
              <a:gd name="connsiteX2" fmla="*/ 1609608 w 1921698"/>
              <a:gd name="connsiteY2" fmla="*/ 1297770 h 1297770"/>
              <a:gd name="connsiteX3" fmla="*/ 1921698 w 1921698"/>
              <a:gd name="connsiteY3" fmla="*/ 725255 h 1297770"/>
              <a:gd name="connsiteX4" fmla="*/ 1238926 w 1921698"/>
              <a:gd name="connsiteY4" fmla="*/ 0 h 1297770"/>
              <a:gd name="connsiteX0" fmla="*/ 593463 w 1276235"/>
              <a:gd name="connsiteY0" fmla="*/ 0 h 1297770"/>
              <a:gd name="connsiteX1" fmla="*/ 0 w 1276235"/>
              <a:gd name="connsiteY1" fmla="*/ 322814 h 1297770"/>
              <a:gd name="connsiteX2" fmla="*/ 964145 w 1276235"/>
              <a:gd name="connsiteY2" fmla="*/ 1297770 h 1297770"/>
              <a:gd name="connsiteX3" fmla="*/ 1276235 w 1276235"/>
              <a:gd name="connsiteY3" fmla="*/ 725255 h 1297770"/>
              <a:gd name="connsiteX4" fmla="*/ 593463 w 1276235"/>
              <a:gd name="connsiteY4" fmla="*/ 0 h 1297770"/>
              <a:gd name="connsiteX0" fmla="*/ 593463 w 1429234"/>
              <a:gd name="connsiteY0" fmla="*/ 5348 h 1303118"/>
              <a:gd name="connsiteX1" fmla="*/ 0 w 1429234"/>
              <a:gd name="connsiteY1" fmla="*/ 328162 h 1303118"/>
              <a:gd name="connsiteX2" fmla="*/ 964145 w 1429234"/>
              <a:gd name="connsiteY2" fmla="*/ 1303118 h 1303118"/>
              <a:gd name="connsiteX3" fmla="*/ 1429234 w 1429234"/>
              <a:gd name="connsiteY3" fmla="*/ 0 h 1303118"/>
              <a:gd name="connsiteX4" fmla="*/ 593463 w 1429234"/>
              <a:gd name="connsiteY4" fmla="*/ 5348 h 1303118"/>
              <a:gd name="connsiteX0" fmla="*/ 593463 w 1429234"/>
              <a:gd name="connsiteY0" fmla="*/ 5348 h 567771"/>
              <a:gd name="connsiteX1" fmla="*/ 0 w 1429234"/>
              <a:gd name="connsiteY1" fmla="*/ 328162 h 567771"/>
              <a:gd name="connsiteX2" fmla="*/ 1131487 w 1429234"/>
              <a:gd name="connsiteY2" fmla="*/ 567771 h 567771"/>
              <a:gd name="connsiteX3" fmla="*/ 1429234 w 1429234"/>
              <a:gd name="connsiteY3" fmla="*/ 0 h 567771"/>
              <a:gd name="connsiteX4" fmla="*/ 593463 w 1429234"/>
              <a:gd name="connsiteY4" fmla="*/ 5348 h 567771"/>
              <a:gd name="connsiteX0" fmla="*/ 588681 w 1424452"/>
              <a:gd name="connsiteY0" fmla="*/ 5348 h 567771"/>
              <a:gd name="connsiteX1" fmla="*/ 0 w 1424452"/>
              <a:gd name="connsiteY1" fmla="*/ 340023 h 567771"/>
              <a:gd name="connsiteX2" fmla="*/ 1126705 w 1424452"/>
              <a:gd name="connsiteY2" fmla="*/ 567771 h 567771"/>
              <a:gd name="connsiteX3" fmla="*/ 1424452 w 1424452"/>
              <a:gd name="connsiteY3" fmla="*/ 0 h 567771"/>
              <a:gd name="connsiteX4" fmla="*/ 588681 w 1424452"/>
              <a:gd name="connsiteY4" fmla="*/ 5348 h 567771"/>
              <a:gd name="connsiteX0" fmla="*/ 588681 w 1424452"/>
              <a:gd name="connsiteY0" fmla="*/ 5348 h 577259"/>
              <a:gd name="connsiteX1" fmla="*/ 0 w 1424452"/>
              <a:gd name="connsiteY1" fmla="*/ 340023 h 577259"/>
              <a:gd name="connsiteX2" fmla="*/ 1112361 w 1424452"/>
              <a:gd name="connsiteY2" fmla="*/ 577259 h 577259"/>
              <a:gd name="connsiteX3" fmla="*/ 1424452 w 1424452"/>
              <a:gd name="connsiteY3" fmla="*/ 0 h 577259"/>
              <a:gd name="connsiteX4" fmla="*/ 588681 w 1424452"/>
              <a:gd name="connsiteY4" fmla="*/ 5348 h 577259"/>
              <a:gd name="connsiteX0" fmla="*/ 588681 w 1417280"/>
              <a:gd name="connsiteY0" fmla="*/ 0 h 571911"/>
              <a:gd name="connsiteX1" fmla="*/ 0 w 1417280"/>
              <a:gd name="connsiteY1" fmla="*/ 334675 h 571911"/>
              <a:gd name="connsiteX2" fmla="*/ 1112361 w 1417280"/>
              <a:gd name="connsiteY2" fmla="*/ 571911 h 571911"/>
              <a:gd name="connsiteX3" fmla="*/ 1417280 w 1417280"/>
              <a:gd name="connsiteY3" fmla="*/ 8884 h 571911"/>
              <a:gd name="connsiteX4" fmla="*/ 588681 w 1417280"/>
              <a:gd name="connsiteY4" fmla="*/ 0 h 571911"/>
              <a:gd name="connsiteX0" fmla="*/ 579118 w 1417280"/>
              <a:gd name="connsiteY0" fmla="*/ 604 h 563027"/>
              <a:gd name="connsiteX1" fmla="*/ 0 w 1417280"/>
              <a:gd name="connsiteY1" fmla="*/ 325791 h 563027"/>
              <a:gd name="connsiteX2" fmla="*/ 1112361 w 1417280"/>
              <a:gd name="connsiteY2" fmla="*/ 563027 h 563027"/>
              <a:gd name="connsiteX3" fmla="*/ 1417280 w 1417280"/>
              <a:gd name="connsiteY3" fmla="*/ 0 h 563027"/>
              <a:gd name="connsiteX4" fmla="*/ 579118 w 1417280"/>
              <a:gd name="connsiteY4" fmla="*/ 604 h 563027"/>
              <a:gd name="connsiteX0" fmla="*/ 579118 w 1424452"/>
              <a:gd name="connsiteY0" fmla="*/ 5348 h 567771"/>
              <a:gd name="connsiteX1" fmla="*/ 0 w 1424452"/>
              <a:gd name="connsiteY1" fmla="*/ 330535 h 567771"/>
              <a:gd name="connsiteX2" fmla="*/ 1112361 w 1424452"/>
              <a:gd name="connsiteY2" fmla="*/ 567771 h 567771"/>
              <a:gd name="connsiteX3" fmla="*/ 1424452 w 1424452"/>
              <a:gd name="connsiteY3" fmla="*/ 0 h 567771"/>
              <a:gd name="connsiteX4" fmla="*/ 579118 w 1424452"/>
              <a:gd name="connsiteY4" fmla="*/ 5348 h 567771"/>
              <a:gd name="connsiteX0" fmla="*/ 579118 w 1417281"/>
              <a:gd name="connsiteY0" fmla="*/ 7720 h 570143"/>
              <a:gd name="connsiteX1" fmla="*/ 0 w 1417281"/>
              <a:gd name="connsiteY1" fmla="*/ 332907 h 570143"/>
              <a:gd name="connsiteX2" fmla="*/ 1112361 w 1417281"/>
              <a:gd name="connsiteY2" fmla="*/ 570143 h 570143"/>
              <a:gd name="connsiteX3" fmla="*/ 1417281 w 1417281"/>
              <a:gd name="connsiteY3" fmla="*/ 0 h 570143"/>
              <a:gd name="connsiteX4" fmla="*/ 579118 w 1417281"/>
              <a:gd name="connsiteY4" fmla="*/ 7720 h 5701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7281" h="570143">
                <a:moveTo>
                  <a:pt x="579118" y="7720"/>
                </a:moveTo>
                <a:lnTo>
                  <a:pt x="0" y="332907"/>
                </a:lnTo>
                <a:lnTo>
                  <a:pt x="1112361" y="570143"/>
                </a:lnTo>
                <a:lnTo>
                  <a:pt x="1417281" y="0"/>
                </a:lnTo>
                <a:lnTo>
                  <a:pt x="579118" y="7720"/>
                </a:lnTo>
                <a:close/>
              </a:path>
            </a:pathLst>
          </a:custGeom>
          <a:solidFill>
            <a:schemeClr val="accent2">
              <a:lumMod val="20000"/>
              <a:lumOff val="80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8" name="Freeform 7"/>
          <p:cNvSpPr/>
          <p:nvPr/>
        </p:nvSpPr>
        <p:spPr bwMode="auto">
          <a:xfrm>
            <a:off x="3456935" y="4444020"/>
            <a:ext cx="1620121" cy="465214"/>
          </a:xfrm>
          <a:custGeom>
            <a:avLst/>
            <a:gdLst>
              <a:gd name="connsiteX0" fmla="*/ 401444 w 1338146"/>
              <a:gd name="connsiteY0" fmla="*/ 0 h 992458"/>
              <a:gd name="connsiteX1" fmla="*/ 0 w 1338146"/>
              <a:gd name="connsiteY1" fmla="*/ 936702 h 992458"/>
              <a:gd name="connsiteX2" fmla="*/ 1338146 w 1338146"/>
              <a:gd name="connsiteY2" fmla="*/ 992458 h 992458"/>
              <a:gd name="connsiteX3" fmla="*/ 401444 w 1338146"/>
              <a:gd name="connsiteY3" fmla="*/ 0 h 992458"/>
              <a:gd name="connsiteX0" fmla="*/ 401444 w 1319096"/>
              <a:gd name="connsiteY0" fmla="*/ 0 h 936702"/>
              <a:gd name="connsiteX1" fmla="*/ 0 w 1319096"/>
              <a:gd name="connsiteY1" fmla="*/ 936702 h 936702"/>
              <a:gd name="connsiteX2" fmla="*/ 1319096 w 1319096"/>
              <a:gd name="connsiteY2" fmla="*/ 647177 h 936702"/>
              <a:gd name="connsiteX3" fmla="*/ 401444 w 1319096"/>
              <a:gd name="connsiteY3" fmla="*/ 0 h 936702"/>
              <a:gd name="connsiteX0" fmla="*/ 453831 w 1371483"/>
              <a:gd name="connsiteY0" fmla="*/ 0 h 727152"/>
              <a:gd name="connsiteX1" fmla="*/ 0 w 1371483"/>
              <a:gd name="connsiteY1" fmla="*/ 727152 h 727152"/>
              <a:gd name="connsiteX2" fmla="*/ 1371483 w 1371483"/>
              <a:gd name="connsiteY2" fmla="*/ 647177 h 727152"/>
              <a:gd name="connsiteX3" fmla="*/ 453831 w 1371483"/>
              <a:gd name="connsiteY3" fmla="*/ 0 h 727152"/>
              <a:gd name="connsiteX0" fmla="*/ 0 w 1620121"/>
              <a:gd name="connsiteY0" fmla="*/ 0 h 465214"/>
              <a:gd name="connsiteX1" fmla="*/ 248638 w 1620121"/>
              <a:gd name="connsiteY1" fmla="*/ 465214 h 465214"/>
              <a:gd name="connsiteX2" fmla="*/ 1620121 w 1620121"/>
              <a:gd name="connsiteY2" fmla="*/ 385239 h 465214"/>
              <a:gd name="connsiteX3" fmla="*/ 0 w 1620121"/>
              <a:gd name="connsiteY3" fmla="*/ 0 h 465214"/>
            </a:gdLst>
            <a:ahLst/>
            <a:cxnLst>
              <a:cxn ang="0">
                <a:pos x="connsiteX0" y="connsiteY0"/>
              </a:cxn>
              <a:cxn ang="0">
                <a:pos x="connsiteX1" y="connsiteY1"/>
              </a:cxn>
              <a:cxn ang="0">
                <a:pos x="connsiteX2" y="connsiteY2"/>
              </a:cxn>
              <a:cxn ang="0">
                <a:pos x="connsiteX3" y="connsiteY3"/>
              </a:cxn>
            </a:cxnLst>
            <a:rect l="l" t="t" r="r" b="b"/>
            <a:pathLst>
              <a:path w="1620121" h="465214">
                <a:moveTo>
                  <a:pt x="0" y="0"/>
                </a:moveTo>
                <a:lnTo>
                  <a:pt x="248638" y="465214"/>
                </a:lnTo>
                <a:lnTo>
                  <a:pt x="1620121" y="385239"/>
                </a:lnTo>
                <a:lnTo>
                  <a:pt x="0" y="0"/>
                </a:lnTo>
                <a:close/>
              </a:path>
            </a:pathLst>
          </a:custGeom>
          <a:solidFill>
            <a:srgbClr val="FFFFCC"/>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cxnSp>
        <p:nvCxnSpPr>
          <p:cNvPr id="32" name="Straight Connector 31"/>
          <p:cNvCxnSpPr/>
          <p:nvPr/>
        </p:nvCxnSpPr>
        <p:spPr bwMode="auto">
          <a:xfrm flipH="1" flipV="1">
            <a:off x="3760537" y="3895739"/>
            <a:ext cx="1616326" cy="357174"/>
          </a:xfrm>
          <a:prstGeom prst="line">
            <a:avLst/>
          </a:prstGeom>
          <a:solidFill>
            <a:schemeClr val="accent1"/>
          </a:solidFill>
          <a:ln w="19050" cap="flat" cmpd="sng" algn="ctr">
            <a:solidFill>
              <a:srgbClr val="FF9900"/>
            </a:solidFill>
            <a:prstDash val="solid"/>
            <a:round/>
            <a:headEnd type="none" w="med" len="med"/>
            <a:tailEnd type="none" w="med" len="med"/>
          </a:ln>
          <a:effectLst/>
        </p:spPr>
      </p:cxnSp>
      <p:sp>
        <p:nvSpPr>
          <p:cNvPr id="13314" name="Title 1"/>
          <p:cNvSpPr>
            <a:spLocks noGrp="1"/>
          </p:cNvSpPr>
          <p:nvPr>
            <p:ph type="title"/>
          </p:nvPr>
        </p:nvSpPr>
        <p:spPr/>
        <p:txBody>
          <a:bodyPr/>
          <a:lstStyle/>
          <a:p>
            <a:pPr eaLnBrk="1" hangingPunct="1"/>
            <a:r>
              <a:rPr lang="en-US" sz="3200" dirty="0" smtClean="0">
                <a:ea typeface="ヒラギノ角ゴ Pro W3" pitchFamily="48" charset="-128"/>
                <a:cs typeface="ヒラギノ角ゴ Pro W3" pitchFamily="48" charset="-128"/>
              </a:rPr>
              <a:t>What Can We Do with a B-rep Mesh?</a:t>
            </a:r>
          </a:p>
        </p:txBody>
      </p:sp>
      <p:cxnSp>
        <p:nvCxnSpPr>
          <p:cNvPr id="48" name="Straight Connector 47"/>
          <p:cNvCxnSpPr/>
          <p:nvPr/>
        </p:nvCxnSpPr>
        <p:spPr bwMode="auto">
          <a:xfrm flipH="1">
            <a:off x="3481407" y="3297494"/>
            <a:ext cx="603896" cy="1126869"/>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59" name="Straight Connector 58"/>
          <p:cNvCxnSpPr/>
          <p:nvPr/>
        </p:nvCxnSpPr>
        <p:spPr bwMode="auto">
          <a:xfrm flipH="1" flipV="1">
            <a:off x="3460954" y="4450325"/>
            <a:ext cx="245807" cy="455972"/>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61" name="Straight Connector 60"/>
          <p:cNvCxnSpPr/>
          <p:nvPr/>
        </p:nvCxnSpPr>
        <p:spPr bwMode="auto">
          <a:xfrm flipH="1">
            <a:off x="3721509" y="4827639"/>
            <a:ext cx="1342104" cy="79886"/>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63" name="Straight Connector 62"/>
          <p:cNvCxnSpPr/>
          <p:nvPr/>
        </p:nvCxnSpPr>
        <p:spPr bwMode="auto">
          <a:xfrm flipV="1">
            <a:off x="5075541" y="3683410"/>
            <a:ext cx="597672" cy="1131478"/>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65" name="Straight Connector 64"/>
          <p:cNvCxnSpPr/>
          <p:nvPr/>
        </p:nvCxnSpPr>
        <p:spPr bwMode="auto">
          <a:xfrm flipH="1">
            <a:off x="4837471" y="3682180"/>
            <a:ext cx="840658" cy="4917"/>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67" name="Straight Connector 66"/>
          <p:cNvCxnSpPr/>
          <p:nvPr/>
        </p:nvCxnSpPr>
        <p:spPr bwMode="auto">
          <a:xfrm flipH="1" flipV="1">
            <a:off x="4065639" y="3288890"/>
            <a:ext cx="762000" cy="388375"/>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69" name="Straight Connector 68"/>
          <p:cNvCxnSpPr/>
          <p:nvPr/>
        </p:nvCxnSpPr>
        <p:spPr bwMode="auto">
          <a:xfrm flipH="1">
            <a:off x="3477360" y="3696929"/>
            <a:ext cx="1350279" cy="751246"/>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71" name="Straight Connector 70"/>
          <p:cNvCxnSpPr/>
          <p:nvPr/>
        </p:nvCxnSpPr>
        <p:spPr bwMode="auto">
          <a:xfrm flipH="1" flipV="1">
            <a:off x="3480619" y="4454013"/>
            <a:ext cx="1592826" cy="373626"/>
          </a:xfrm>
          <a:prstGeom prst="line">
            <a:avLst/>
          </a:prstGeom>
          <a:solidFill>
            <a:schemeClr val="accent1"/>
          </a:solidFill>
          <a:ln w="9525" cap="flat" cmpd="sng" algn="ctr">
            <a:solidFill>
              <a:schemeClr val="bg1"/>
            </a:solidFill>
            <a:prstDash val="solid"/>
            <a:round/>
            <a:headEnd type="none" w="med" len="med"/>
            <a:tailEnd type="none" w="med" len="med"/>
          </a:ln>
          <a:effectLst/>
        </p:spPr>
      </p:cxnSp>
      <p:sp>
        <p:nvSpPr>
          <p:cNvPr id="49" name="Oval 48"/>
          <p:cNvSpPr/>
          <p:nvPr/>
        </p:nvSpPr>
        <p:spPr bwMode="auto">
          <a:xfrm>
            <a:off x="3667432" y="4867582"/>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3" name="Oval 52"/>
          <p:cNvSpPr/>
          <p:nvPr/>
        </p:nvSpPr>
        <p:spPr bwMode="auto">
          <a:xfrm>
            <a:off x="5638800" y="3638550"/>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4" name="Oval 53"/>
          <p:cNvSpPr/>
          <p:nvPr/>
        </p:nvSpPr>
        <p:spPr bwMode="auto">
          <a:xfrm>
            <a:off x="5029200" y="4781550"/>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1" name="Oval 50"/>
          <p:cNvSpPr/>
          <p:nvPr/>
        </p:nvSpPr>
        <p:spPr bwMode="auto">
          <a:xfrm>
            <a:off x="4038600" y="3257550"/>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2" name="Oval 51"/>
          <p:cNvSpPr/>
          <p:nvPr/>
        </p:nvSpPr>
        <p:spPr bwMode="auto">
          <a:xfrm>
            <a:off x="4800600" y="3638550"/>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0" name="Oval 49"/>
          <p:cNvSpPr/>
          <p:nvPr/>
        </p:nvSpPr>
        <p:spPr bwMode="auto">
          <a:xfrm>
            <a:off x="3429000" y="4400550"/>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315" name="Content Placeholder 2"/>
          <p:cNvSpPr>
            <a:spLocks noGrp="1"/>
          </p:cNvSpPr>
          <p:nvPr>
            <p:ph sz="quarter" idx="10"/>
          </p:nvPr>
        </p:nvSpPr>
        <p:spPr>
          <a:xfrm>
            <a:off x="533400" y="1200150"/>
            <a:ext cx="8077200" cy="1600200"/>
          </a:xfrm>
        </p:spPr>
        <p:txBody>
          <a:bodyPr/>
          <a:lstStyle/>
          <a:p>
            <a:pPr eaLnBrk="1" hangingPunct="1"/>
            <a:r>
              <a:rPr lang="en-US" dirty="0" smtClean="0">
                <a:ea typeface="ヒラギノ角ゴ Pro W3" pitchFamily="48" charset="-128"/>
                <a:cs typeface="ヒラギノ角ゴ Pro W3" pitchFamily="48" charset="-128"/>
              </a:rPr>
              <a:t>Split a mesh in half with a cutting plane</a:t>
            </a:r>
          </a:p>
          <a:p>
            <a:pPr lvl="1" eaLnBrk="1" hangingPunct="1"/>
            <a:r>
              <a:rPr lang="en-US" dirty="0">
                <a:ea typeface="ヒラギノ角ゴ Pro W3" pitchFamily="48" charset="-128"/>
                <a:cs typeface="ヒラギノ角ゴ Pro W3" pitchFamily="48" charset="-128"/>
              </a:rPr>
              <a:t>Step 2: Split faces that share two </a:t>
            </a:r>
            <a:r>
              <a:rPr lang="en-US" dirty="0" smtClean="0">
                <a:ea typeface="ヒラギノ角ゴ Pro W3" pitchFamily="48" charset="-128"/>
                <a:cs typeface="ヒラギノ角ゴ Pro W3" pitchFamily="48" charset="-128"/>
              </a:rPr>
              <a:t>split </a:t>
            </a:r>
            <a:r>
              <a:rPr lang="en-US" dirty="0">
                <a:ea typeface="ヒラギノ角ゴ Pro W3" pitchFamily="48" charset="-128"/>
                <a:cs typeface="ヒラギノ角ゴ Pro W3" pitchFamily="48" charset="-128"/>
              </a:rPr>
              <a:t>edges</a:t>
            </a:r>
          </a:p>
        </p:txBody>
      </p:sp>
      <p:sp>
        <p:nvSpPr>
          <p:cNvPr id="98" name="Oval 97"/>
          <p:cNvSpPr/>
          <p:nvPr/>
        </p:nvSpPr>
        <p:spPr bwMode="auto">
          <a:xfrm>
            <a:off x="3712911" y="3848114"/>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99" name="Oval 98"/>
          <p:cNvSpPr/>
          <p:nvPr/>
        </p:nvSpPr>
        <p:spPr bwMode="auto">
          <a:xfrm>
            <a:off x="4214809" y="3952876"/>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00" name="Oval 99"/>
          <p:cNvSpPr/>
          <p:nvPr/>
        </p:nvSpPr>
        <p:spPr bwMode="auto">
          <a:xfrm>
            <a:off x="5324468" y="4200538"/>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8" name="TextBox 27"/>
          <p:cNvSpPr txBox="1"/>
          <p:nvPr/>
        </p:nvSpPr>
        <p:spPr>
          <a:xfrm>
            <a:off x="101600" y="4353461"/>
            <a:ext cx="2121094" cy="646331"/>
          </a:xfrm>
          <a:prstGeom prst="rect">
            <a:avLst/>
          </a:prstGeom>
          <a:noFill/>
        </p:spPr>
        <p:txBody>
          <a:bodyPr wrap="none" rtlCol="0">
            <a:spAutoFit/>
          </a:bodyPr>
          <a:lstStyle/>
          <a:p>
            <a:pPr algn="ctr"/>
            <a:r>
              <a:rPr lang="en-US" sz="1800" dirty="0" smtClean="0">
                <a:solidFill>
                  <a:schemeClr val="bg1"/>
                </a:solidFill>
              </a:rPr>
              <a:t>Edge Split Demo</a:t>
            </a:r>
          </a:p>
          <a:p>
            <a:pPr algn="ctr"/>
            <a:r>
              <a:rPr lang="en-US" sz="1800" dirty="0" smtClean="0">
                <a:solidFill>
                  <a:schemeClr val="bg1"/>
                </a:solidFill>
              </a:rPr>
              <a:t>Part 1</a:t>
            </a:r>
          </a:p>
        </p:txBody>
      </p:sp>
    </p:spTree>
    <p:extLst>
      <p:ext uri="{BB962C8B-B14F-4D97-AF65-F5344CB8AC3E}">
        <p14:creationId xmlns:p14="http://schemas.microsoft.com/office/powerpoint/2010/main" val="1547696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2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Operations</a:t>
            </a:r>
            <a:endParaRPr lang="en-US" dirty="0"/>
          </a:p>
        </p:txBody>
      </p:sp>
      <p:sp>
        <p:nvSpPr>
          <p:cNvPr id="3" name="Content Placeholder 2"/>
          <p:cNvSpPr>
            <a:spLocks noGrp="1"/>
          </p:cNvSpPr>
          <p:nvPr>
            <p:ph sz="quarter" idx="10"/>
          </p:nvPr>
        </p:nvSpPr>
        <p:spPr>
          <a:xfrm>
            <a:off x="457200" y="1196018"/>
            <a:ext cx="8077200" cy="685800"/>
          </a:xfrm>
        </p:spPr>
        <p:txBody>
          <a:bodyPr/>
          <a:lstStyle/>
          <a:p>
            <a:pPr indent="0">
              <a:buNone/>
            </a:pPr>
            <a:r>
              <a:rPr lang="en-US" dirty="0" smtClean="0"/>
              <a:t>Split an edge</a:t>
            </a:r>
          </a:p>
        </p:txBody>
      </p:sp>
      <p:cxnSp>
        <p:nvCxnSpPr>
          <p:cNvPr id="11" name="Straight Connector 10"/>
          <p:cNvCxnSpPr/>
          <p:nvPr/>
        </p:nvCxnSpPr>
        <p:spPr bwMode="auto">
          <a:xfrm flipV="1">
            <a:off x="5029200" y="2571750"/>
            <a:ext cx="2286000" cy="4572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4" name="Straight Connector 13"/>
          <p:cNvCxnSpPr/>
          <p:nvPr/>
        </p:nvCxnSpPr>
        <p:spPr bwMode="auto">
          <a:xfrm flipV="1">
            <a:off x="7315200" y="1881818"/>
            <a:ext cx="457200" cy="689932"/>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6" name="Straight Connector 15"/>
          <p:cNvCxnSpPr/>
          <p:nvPr/>
        </p:nvCxnSpPr>
        <p:spPr bwMode="auto">
          <a:xfrm flipH="1" flipV="1">
            <a:off x="5943600" y="1657350"/>
            <a:ext cx="1828800" cy="224468"/>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8" name="Straight Connector 17"/>
          <p:cNvCxnSpPr/>
          <p:nvPr/>
        </p:nvCxnSpPr>
        <p:spPr bwMode="auto">
          <a:xfrm flipH="1">
            <a:off x="4572000" y="1657350"/>
            <a:ext cx="1371600" cy="9144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0" name="Straight Connector 19"/>
          <p:cNvCxnSpPr/>
          <p:nvPr/>
        </p:nvCxnSpPr>
        <p:spPr bwMode="auto">
          <a:xfrm>
            <a:off x="4572000" y="2571750"/>
            <a:ext cx="457200" cy="4572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2" name="Straight Connector 21"/>
          <p:cNvCxnSpPr/>
          <p:nvPr/>
        </p:nvCxnSpPr>
        <p:spPr bwMode="auto">
          <a:xfrm>
            <a:off x="5029200" y="3028950"/>
            <a:ext cx="114300" cy="9144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4" name="Straight Connector 23"/>
          <p:cNvCxnSpPr/>
          <p:nvPr/>
        </p:nvCxnSpPr>
        <p:spPr bwMode="auto">
          <a:xfrm>
            <a:off x="5143500" y="3943350"/>
            <a:ext cx="1257300" cy="2286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6" name="Straight Connector 25"/>
          <p:cNvCxnSpPr/>
          <p:nvPr/>
        </p:nvCxnSpPr>
        <p:spPr bwMode="auto">
          <a:xfrm flipH="1" flipV="1">
            <a:off x="7315200" y="2571750"/>
            <a:ext cx="685800" cy="11430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8" name="Straight Connector 27"/>
          <p:cNvCxnSpPr/>
          <p:nvPr/>
        </p:nvCxnSpPr>
        <p:spPr bwMode="auto">
          <a:xfrm flipV="1">
            <a:off x="8001000" y="2571750"/>
            <a:ext cx="685800" cy="11430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30" name="Straight Connector 29"/>
          <p:cNvCxnSpPr/>
          <p:nvPr/>
        </p:nvCxnSpPr>
        <p:spPr bwMode="auto">
          <a:xfrm flipH="1" flipV="1">
            <a:off x="7772400" y="1881818"/>
            <a:ext cx="914400" cy="689932"/>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32" name="Straight Connector 31"/>
          <p:cNvCxnSpPr/>
          <p:nvPr/>
        </p:nvCxnSpPr>
        <p:spPr bwMode="auto">
          <a:xfrm flipH="1">
            <a:off x="4343400" y="2571750"/>
            <a:ext cx="228600" cy="8001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34" name="Straight Connector 33"/>
          <p:cNvCxnSpPr/>
          <p:nvPr/>
        </p:nvCxnSpPr>
        <p:spPr bwMode="auto">
          <a:xfrm>
            <a:off x="4343400" y="3371850"/>
            <a:ext cx="800100" cy="5715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37" name="Straight Connector 36"/>
          <p:cNvCxnSpPr/>
          <p:nvPr/>
        </p:nvCxnSpPr>
        <p:spPr bwMode="auto">
          <a:xfrm flipV="1">
            <a:off x="6400800" y="3714750"/>
            <a:ext cx="1600200" cy="4572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41" name="Straight Connector 40"/>
          <p:cNvCxnSpPr/>
          <p:nvPr/>
        </p:nvCxnSpPr>
        <p:spPr bwMode="auto">
          <a:xfrm flipV="1">
            <a:off x="5029200" y="2571750"/>
            <a:ext cx="2286000" cy="457200"/>
          </a:xfrm>
          <a:prstGeom prst="line">
            <a:avLst/>
          </a:prstGeom>
          <a:solidFill>
            <a:schemeClr val="accent1"/>
          </a:solidFill>
          <a:ln w="25400" cap="flat" cmpd="sng" algn="ctr">
            <a:solidFill>
              <a:schemeClr val="bg1"/>
            </a:solidFill>
            <a:prstDash val="solid"/>
            <a:round/>
            <a:headEnd type="none" w="med" len="med"/>
            <a:tailEnd type="none" w="med" len="med"/>
          </a:ln>
          <a:effectLst/>
        </p:spPr>
      </p:cxnSp>
      <p:cxnSp>
        <p:nvCxnSpPr>
          <p:cNvPr id="42" name="Straight Connector 41"/>
          <p:cNvCxnSpPr/>
          <p:nvPr/>
        </p:nvCxnSpPr>
        <p:spPr bwMode="auto">
          <a:xfrm flipV="1">
            <a:off x="5010149" y="2433638"/>
            <a:ext cx="2271714" cy="468549"/>
          </a:xfrm>
          <a:prstGeom prst="line">
            <a:avLst/>
          </a:prstGeom>
          <a:solidFill>
            <a:schemeClr val="accent1"/>
          </a:solidFill>
          <a:ln w="19050" cap="flat" cmpd="sng" algn="ctr">
            <a:solidFill>
              <a:srgbClr val="00B050"/>
            </a:solidFill>
            <a:prstDash val="solid"/>
            <a:round/>
            <a:headEnd type="none" w="med" len="med"/>
            <a:tailEnd type="triangle" w="med" len="lg"/>
          </a:ln>
          <a:effectLst/>
        </p:spPr>
      </p:cxnSp>
      <p:sp>
        <p:nvSpPr>
          <p:cNvPr id="47" name="Oval 46"/>
          <p:cNvSpPr/>
          <p:nvPr/>
        </p:nvSpPr>
        <p:spPr bwMode="auto">
          <a:xfrm>
            <a:off x="6311358" y="2713600"/>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48" name="Straight Connector 47"/>
          <p:cNvCxnSpPr/>
          <p:nvPr/>
        </p:nvCxnSpPr>
        <p:spPr bwMode="auto">
          <a:xfrm flipV="1">
            <a:off x="7339013" y="2009775"/>
            <a:ext cx="261937" cy="392906"/>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sp>
        <p:nvSpPr>
          <p:cNvPr id="49" name="Oval 48"/>
          <p:cNvSpPr/>
          <p:nvPr/>
        </p:nvSpPr>
        <p:spPr bwMode="auto">
          <a:xfrm>
            <a:off x="7277100" y="2533650"/>
            <a:ext cx="76200" cy="76200"/>
          </a:xfrm>
          <a:prstGeom prst="ellipse">
            <a:avLst/>
          </a:prstGeom>
          <a:solidFill>
            <a:srgbClr val="00B050"/>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0" name="Oval 49"/>
          <p:cNvSpPr/>
          <p:nvPr/>
        </p:nvSpPr>
        <p:spPr bwMode="auto">
          <a:xfrm>
            <a:off x="4986337" y="2990850"/>
            <a:ext cx="76200" cy="76200"/>
          </a:xfrm>
          <a:prstGeom prst="ellipse">
            <a:avLst/>
          </a:prstGeom>
          <a:solidFill>
            <a:srgbClr val="FF0000"/>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52" name="Straight Connector 51"/>
          <p:cNvCxnSpPr/>
          <p:nvPr/>
        </p:nvCxnSpPr>
        <p:spPr bwMode="auto">
          <a:xfrm>
            <a:off x="5129211" y="3257550"/>
            <a:ext cx="61913" cy="523875"/>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cxnSp>
        <p:nvCxnSpPr>
          <p:cNvPr id="60" name="Straight Connector 59"/>
          <p:cNvCxnSpPr/>
          <p:nvPr/>
        </p:nvCxnSpPr>
        <p:spPr bwMode="auto">
          <a:xfrm flipV="1">
            <a:off x="5071662" y="2690827"/>
            <a:ext cx="2234015" cy="447661"/>
          </a:xfrm>
          <a:prstGeom prst="line">
            <a:avLst/>
          </a:prstGeom>
          <a:solidFill>
            <a:schemeClr val="accent1"/>
          </a:solidFill>
          <a:ln w="19050" cap="flat" cmpd="sng" algn="ctr">
            <a:solidFill>
              <a:srgbClr val="FF0000"/>
            </a:solidFill>
            <a:prstDash val="solid"/>
            <a:round/>
            <a:headEnd type="triangle" w="med" len="lg"/>
            <a:tailEnd type="none" w="med" len="lg"/>
          </a:ln>
          <a:effectLst/>
        </p:spPr>
      </p:cxnSp>
      <p:sp>
        <p:nvSpPr>
          <p:cNvPr id="65" name="Content Placeholder 2"/>
          <p:cNvSpPr txBox="1">
            <a:spLocks/>
          </p:cNvSpPr>
          <p:nvPr/>
        </p:nvSpPr>
        <p:spPr>
          <a:xfrm>
            <a:off x="381000" y="1733550"/>
            <a:ext cx="5562600" cy="2895600"/>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 </a:t>
            </a:r>
            <a:r>
              <a:rPr lang="en-US" sz="1600" b="1" dirty="0" smtClean="0">
                <a:solidFill>
                  <a:srgbClr val="00B050"/>
                </a:solidFill>
                <a:latin typeface="Courier New" pitchFamily="49" charset="0"/>
                <a:cs typeface="Courier New" pitchFamily="49" charset="0"/>
              </a:rPr>
              <a:t>edge1</a:t>
            </a:r>
            <a:r>
              <a:rPr lang="en-US" sz="1600" b="1" dirty="0" smtClean="0">
                <a:solidFill>
                  <a:srgbClr val="002060"/>
                </a:solidFill>
                <a:latin typeface="Courier New" pitchFamily="49" charset="0"/>
                <a:cs typeface="Courier New" pitchFamily="49" charset="0"/>
              </a:rPr>
              <a:t>;</a:t>
            </a:r>
          </a:p>
          <a:p>
            <a:pPr indent="0">
              <a:buNone/>
            </a:pPr>
            <a:r>
              <a:rPr lang="en-US" sz="1600" b="1" dirty="0" err="1">
                <a:solidFill>
                  <a:srgbClr val="002060"/>
                </a:solidFill>
                <a:latin typeface="Courier New" pitchFamily="49" charset="0"/>
                <a:cs typeface="Courier New" pitchFamily="49" charset="0"/>
              </a:rPr>
              <a:t>HalfEdge</a:t>
            </a:r>
            <a:r>
              <a:rPr lang="en-US" sz="1600" b="1" dirty="0">
                <a:solidFill>
                  <a:srgbClr val="002060"/>
                </a:solidFill>
                <a:latin typeface="Courier New" pitchFamily="49" charset="0"/>
                <a:cs typeface="Courier New" pitchFamily="49" charset="0"/>
              </a:rPr>
              <a:t> </a:t>
            </a:r>
            <a:r>
              <a:rPr lang="en-US" sz="1600" b="1" dirty="0" smtClean="0">
                <a:solidFill>
                  <a:srgbClr val="FF0000"/>
                </a:solidFill>
                <a:latin typeface="Courier New" pitchFamily="49" charset="0"/>
                <a:cs typeface="Courier New" pitchFamily="49" charset="0"/>
              </a:rPr>
              <a:t>edge2 </a:t>
            </a:r>
            <a:r>
              <a:rPr lang="en-US" sz="1600" dirty="0" smtClean="0">
                <a:latin typeface="Courier New" pitchFamily="49" charset="0"/>
                <a:cs typeface="Courier New" pitchFamily="49" charset="0"/>
              </a:rPr>
              <a:t>= </a:t>
            </a:r>
            <a:r>
              <a:rPr lang="en-US" sz="1600" b="1" dirty="0" smtClean="0">
                <a:solidFill>
                  <a:srgbClr val="00B050"/>
                </a:solidFill>
                <a:latin typeface="Courier New" pitchFamily="49" charset="0"/>
                <a:cs typeface="Courier New" pitchFamily="49" charset="0"/>
              </a:rPr>
              <a:t>edge1</a:t>
            </a:r>
            <a:r>
              <a:rPr lang="en-US" sz="1600" dirty="0" smtClean="0">
                <a:latin typeface="Courier New" pitchFamily="49" charset="0"/>
                <a:cs typeface="Courier New" pitchFamily="49" charset="0"/>
              </a:rPr>
              <a:t>.opposite</a:t>
            </a:r>
            <a:r>
              <a:rPr lang="en-US" sz="1600" dirty="0" smtClean="0">
                <a:solidFill>
                  <a:srgbClr val="002060"/>
                </a:solidFill>
                <a:latin typeface="Courier New" pitchFamily="49" charset="0"/>
                <a:cs typeface="Courier New" pitchFamily="49" charset="0"/>
              </a:rPr>
              <a:t>;</a:t>
            </a:r>
            <a:endParaRPr lang="en-US" sz="1600" dirty="0">
              <a:solidFill>
                <a:srgbClr val="002060"/>
              </a:solidFill>
              <a:latin typeface="Courier New" pitchFamily="49" charset="0"/>
              <a:cs typeface="Courier New" pitchFamily="49" charset="0"/>
            </a:endParaRPr>
          </a:p>
          <a:p>
            <a:pPr indent="0">
              <a:buFont typeface="Verdana" pitchFamily="34" charset="0"/>
              <a:buNone/>
            </a:pPr>
            <a:endParaRPr lang="en-US" sz="1600" b="1" dirty="0" smtClean="0">
              <a:solidFill>
                <a:srgbClr val="002060"/>
              </a:solidFill>
              <a:latin typeface="Courier New" pitchFamily="49" charset="0"/>
              <a:cs typeface="Courier New" pitchFamily="49" charset="0"/>
            </a:endParaRPr>
          </a:p>
        </p:txBody>
      </p:sp>
      <p:sp>
        <p:nvSpPr>
          <p:cNvPr id="66" name="Content Placeholder 2"/>
          <p:cNvSpPr txBox="1">
            <a:spLocks/>
          </p:cNvSpPr>
          <p:nvPr/>
        </p:nvSpPr>
        <p:spPr>
          <a:xfrm rot="20970212">
            <a:off x="5653665" y="2331999"/>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00B050"/>
                </a:solidFill>
                <a:latin typeface="Courier New" pitchFamily="49" charset="0"/>
                <a:cs typeface="Courier New" pitchFamily="49" charset="0"/>
              </a:rPr>
              <a:t>edge1</a:t>
            </a:r>
            <a:endParaRPr lang="en-US" sz="1600" b="1" dirty="0" smtClean="0">
              <a:solidFill>
                <a:srgbClr val="002060"/>
              </a:solidFill>
              <a:latin typeface="Courier New" pitchFamily="49" charset="0"/>
              <a:cs typeface="Courier New" pitchFamily="49" charset="0"/>
            </a:endParaRPr>
          </a:p>
          <a:p>
            <a:pPr indent="0">
              <a:buFont typeface="Verdana" pitchFamily="34" charset="0"/>
              <a:buNone/>
            </a:pPr>
            <a:endParaRPr lang="en-US" sz="1600" b="1" dirty="0" smtClean="0">
              <a:solidFill>
                <a:srgbClr val="002060"/>
              </a:solidFill>
              <a:latin typeface="Courier New" pitchFamily="49" charset="0"/>
              <a:cs typeface="Courier New" pitchFamily="49" charset="0"/>
            </a:endParaRPr>
          </a:p>
        </p:txBody>
      </p:sp>
      <p:sp>
        <p:nvSpPr>
          <p:cNvPr id="67" name="Content Placeholder 2"/>
          <p:cNvSpPr txBox="1">
            <a:spLocks/>
          </p:cNvSpPr>
          <p:nvPr/>
        </p:nvSpPr>
        <p:spPr>
          <a:xfrm rot="20970212">
            <a:off x="5784002" y="2884082"/>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FF0000"/>
                </a:solidFill>
                <a:latin typeface="Courier New" pitchFamily="49" charset="0"/>
                <a:cs typeface="Courier New" pitchFamily="49" charset="0"/>
              </a:rPr>
              <a:t>edge2</a:t>
            </a:r>
          </a:p>
          <a:p>
            <a:pPr indent="0">
              <a:buFont typeface="Verdana" pitchFamily="34" charset="0"/>
              <a:buNone/>
            </a:pPr>
            <a:endParaRPr lang="en-US" sz="1600" b="1" dirty="0" smtClean="0">
              <a:solidFill>
                <a:srgbClr val="FF0000"/>
              </a:solidFill>
              <a:latin typeface="Courier New" pitchFamily="49" charset="0"/>
              <a:cs typeface="Courier New" pitchFamily="49" charset="0"/>
            </a:endParaRPr>
          </a:p>
        </p:txBody>
      </p:sp>
    </p:spTree>
    <p:extLst>
      <p:ext uri="{BB962C8B-B14F-4D97-AF65-F5344CB8AC3E}">
        <p14:creationId xmlns:p14="http://schemas.microsoft.com/office/powerpoint/2010/main" val="1507789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9" grpId="0" animBg="1"/>
      <p:bldP spid="50" grpId="0" animBg="1"/>
      <p:bldP spid="65" grpId="0"/>
      <p:bldP spid="66" grpId="0"/>
      <p:bldP spid="67"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Operations</a:t>
            </a:r>
            <a:endParaRPr lang="en-US" dirty="0"/>
          </a:p>
        </p:txBody>
      </p:sp>
      <p:sp>
        <p:nvSpPr>
          <p:cNvPr id="3" name="Content Placeholder 2"/>
          <p:cNvSpPr>
            <a:spLocks noGrp="1"/>
          </p:cNvSpPr>
          <p:nvPr>
            <p:ph sz="quarter" idx="10"/>
          </p:nvPr>
        </p:nvSpPr>
        <p:spPr>
          <a:xfrm>
            <a:off x="457200" y="1196018"/>
            <a:ext cx="8077200" cy="685800"/>
          </a:xfrm>
        </p:spPr>
        <p:txBody>
          <a:bodyPr/>
          <a:lstStyle/>
          <a:p>
            <a:pPr indent="0">
              <a:buNone/>
            </a:pPr>
            <a:r>
              <a:rPr lang="en-US" dirty="0" smtClean="0"/>
              <a:t>Split an edge</a:t>
            </a:r>
          </a:p>
        </p:txBody>
      </p:sp>
      <p:cxnSp>
        <p:nvCxnSpPr>
          <p:cNvPr id="11" name="Straight Connector 10"/>
          <p:cNvCxnSpPr/>
          <p:nvPr/>
        </p:nvCxnSpPr>
        <p:spPr bwMode="auto">
          <a:xfrm flipV="1">
            <a:off x="5029200" y="2571750"/>
            <a:ext cx="2286000" cy="4572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4" name="Straight Connector 13"/>
          <p:cNvCxnSpPr/>
          <p:nvPr/>
        </p:nvCxnSpPr>
        <p:spPr bwMode="auto">
          <a:xfrm flipV="1">
            <a:off x="7315200" y="1881818"/>
            <a:ext cx="457200" cy="689932"/>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6" name="Straight Connector 15"/>
          <p:cNvCxnSpPr/>
          <p:nvPr/>
        </p:nvCxnSpPr>
        <p:spPr bwMode="auto">
          <a:xfrm flipH="1" flipV="1">
            <a:off x="5943600" y="1657350"/>
            <a:ext cx="1828800" cy="224468"/>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8" name="Straight Connector 17"/>
          <p:cNvCxnSpPr/>
          <p:nvPr/>
        </p:nvCxnSpPr>
        <p:spPr bwMode="auto">
          <a:xfrm flipH="1">
            <a:off x="4572000" y="1657350"/>
            <a:ext cx="1371600" cy="9144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0" name="Straight Connector 19"/>
          <p:cNvCxnSpPr/>
          <p:nvPr/>
        </p:nvCxnSpPr>
        <p:spPr bwMode="auto">
          <a:xfrm>
            <a:off x="4572000" y="2571750"/>
            <a:ext cx="457200" cy="4572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2" name="Straight Connector 21"/>
          <p:cNvCxnSpPr/>
          <p:nvPr/>
        </p:nvCxnSpPr>
        <p:spPr bwMode="auto">
          <a:xfrm>
            <a:off x="5029200" y="3028950"/>
            <a:ext cx="114300" cy="9144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4" name="Straight Connector 23"/>
          <p:cNvCxnSpPr/>
          <p:nvPr/>
        </p:nvCxnSpPr>
        <p:spPr bwMode="auto">
          <a:xfrm>
            <a:off x="5143500" y="3943350"/>
            <a:ext cx="1257300" cy="2286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6" name="Straight Connector 25"/>
          <p:cNvCxnSpPr/>
          <p:nvPr/>
        </p:nvCxnSpPr>
        <p:spPr bwMode="auto">
          <a:xfrm flipH="1" flipV="1">
            <a:off x="7315200" y="2571750"/>
            <a:ext cx="685800" cy="11430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8" name="Straight Connector 27"/>
          <p:cNvCxnSpPr/>
          <p:nvPr/>
        </p:nvCxnSpPr>
        <p:spPr bwMode="auto">
          <a:xfrm flipV="1">
            <a:off x="8001000" y="2571750"/>
            <a:ext cx="685800" cy="11430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30" name="Straight Connector 29"/>
          <p:cNvCxnSpPr/>
          <p:nvPr/>
        </p:nvCxnSpPr>
        <p:spPr bwMode="auto">
          <a:xfrm flipH="1" flipV="1">
            <a:off x="7772400" y="1881818"/>
            <a:ext cx="914400" cy="689932"/>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32" name="Straight Connector 31"/>
          <p:cNvCxnSpPr/>
          <p:nvPr/>
        </p:nvCxnSpPr>
        <p:spPr bwMode="auto">
          <a:xfrm flipH="1">
            <a:off x="4343400" y="2571750"/>
            <a:ext cx="228600" cy="8001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34" name="Straight Connector 33"/>
          <p:cNvCxnSpPr/>
          <p:nvPr/>
        </p:nvCxnSpPr>
        <p:spPr bwMode="auto">
          <a:xfrm>
            <a:off x="4343400" y="3371850"/>
            <a:ext cx="800100" cy="5715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37" name="Straight Connector 36"/>
          <p:cNvCxnSpPr/>
          <p:nvPr/>
        </p:nvCxnSpPr>
        <p:spPr bwMode="auto">
          <a:xfrm flipV="1">
            <a:off x="6400800" y="3714750"/>
            <a:ext cx="1600200" cy="4572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41" name="Straight Connector 40"/>
          <p:cNvCxnSpPr/>
          <p:nvPr/>
        </p:nvCxnSpPr>
        <p:spPr bwMode="auto">
          <a:xfrm flipV="1">
            <a:off x="5029200" y="2571750"/>
            <a:ext cx="2286000" cy="457200"/>
          </a:xfrm>
          <a:prstGeom prst="line">
            <a:avLst/>
          </a:prstGeom>
          <a:solidFill>
            <a:schemeClr val="accent1"/>
          </a:solidFill>
          <a:ln w="25400" cap="flat" cmpd="sng" algn="ctr">
            <a:solidFill>
              <a:schemeClr val="bg1"/>
            </a:solidFill>
            <a:prstDash val="solid"/>
            <a:round/>
            <a:headEnd type="none" w="med" len="med"/>
            <a:tailEnd type="none" w="med" len="med"/>
          </a:ln>
          <a:effectLst/>
        </p:spPr>
      </p:cxnSp>
      <p:cxnSp>
        <p:nvCxnSpPr>
          <p:cNvPr id="42" name="Straight Connector 41"/>
          <p:cNvCxnSpPr/>
          <p:nvPr/>
        </p:nvCxnSpPr>
        <p:spPr bwMode="auto">
          <a:xfrm flipV="1">
            <a:off x="5010149" y="2630094"/>
            <a:ext cx="1319214" cy="272095"/>
          </a:xfrm>
          <a:prstGeom prst="line">
            <a:avLst/>
          </a:prstGeom>
          <a:solidFill>
            <a:schemeClr val="accent1"/>
          </a:solidFill>
          <a:ln w="19050" cap="flat" cmpd="sng" algn="ctr">
            <a:solidFill>
              <a:srgbClr val="00B050"/>
            </a:solidFill>
            <a:prstDash val="solid"/>
            <a:round/>
            <a:headEnd type="none" w="med" len="med"/>
            <a:tailEnd type="triangle" w="med" len="lg"/>
          </a:ln>
          <a:effectLst/>
        </p:spPr>
      </p:cxnSp>
      <p:sp>
        <p:nvSpPr>
          <p:cNvPr id="47" name="Oval 46"/>
          <p:cNvSpPr/>
          <p:nvPr/>
        </p:nvSpPr>
        <p:spPr bwMode="auto">
          <a:xfrm>
            <a:off x="6311358" y="2713600"/>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48" name="Straight Connector 47"/>
          <p:cNvCxnSpPr/>
          <p:nvPr/>
        </p:nvCxnSpPr>
        <p:spPr bwMode="auto">
          <a:xfrm flipV="1">
            <a:off x="7339013" y="2009775"/>
            <a:ext cx="261937" cy="392906"/>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sp>
        <p:nvSpPr>
          <p:cNvPr id="49" name="Oval 48"/>
          <p:cNvSpPr/>
          <p:nvPr/>
        </p:nvSpPr>
        <p:spPr bwMode="auto">
          <a:xfrm>
            <a:off x="7277100" y="2533650"/>
            <a:ext cx="76200" cy="76200"/>
          </a:xfrm>
          <a:prstGeom prst="ellipse">
            <a:avLst/>
          </a:prstGeom>
          <a:solidFill>
            <a:srgbClr val="00B050"/>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0" name="Oval 49"/>
          <p:cNvSpPr/>
          <p:nvPr/>
        </p:nvSpPr>
        <p:spPr bwMode="auto">
          <a:xfrm>
            <a:off x="4986337" y="2990850"/>
            <a:ext cx="76200" cy="76200"/>
          </a:xfrm>
          <a:prstGeom prst="ellipse">
            <a:avLst/>
          </a:prstGeom>
          <a:solidFill>
            <a:srgbClr val="FF0000"/>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52" name="Straight Connector 51"/>
          <p:cNvCxnSpPr/>
          <p:nvPr/>
        </p:nvCxnSpPr>
        <p:spPr bwMode="auto">
          <a:xfrm>
            <a:off x="5129211" y="3257550"/>
            <a:ext cx="61913" cy="523875"/>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cxnSp>
        <p:nvCxnSpPr>
          <p:cNvPr id="60" name="Straight Connector 59"/>
          <p:cNvCxnSpPr/>
          <p:nvPr/>
        </p:nvCxnSpPr>
        <p:spPr bwMode="auto">
          <a:xfrm flipV="1">
            <a:off x="5071662" y="2690827"/>
            <a:ext cx="2234015" cy="447661"/>
          </a:xfrm>
          <a:prstGeom prst="line">
            <a:avLst/>
          </a:prstGeom>
          <a:solidFill>
            <a:schemeClr val="accent1"/>
          </a:solidFill>
          <a:ln w="19050" cap="flat" cmpd="sng" algn="ctr">
            <a:solidFill>
              <a:srgbClr val="FF0000"/>
            </a:solidFill>
            <a:prstDash val="solid"/>
            <a:round/>
            <a:headEnd type="triangle" w="med" len="lg"/>
            <a:tailEnd type="none" w="med" len="lg"/>
          </a:ln>
          <a:effectLst/>
        </p:spPr>
      </p:cxnSp>
      <p:cxnSp>
        <p:nvCxnSpPr>
          <p:cNvPr id="27" name="Straight Connector 26"/>
          <p:cNvCxnSpPr/>
          <p:nvPr/>
        </p:nvCxnSpPr>
        <p:spPr bwMode="auto">
          <a:xfrm flipV="1">
            <a:off x="6376985" y="2421733"/>
            <a:ext cx="938215" cy="193513"/>
          </a:xfrm>
          <a:prstGeom prst="line">
            <a:avLst/>
          </a:prstGeom>
          <a:solidFill>
            <a:schemeClr val="accent1"/>
          </a:solidFill>
          <a:ln w="19050" cap="flat" cmpd="sng" algn="ctr">
            <a:solidFill>
              <a:srgbClr val="00B050"/>
            </a:solidFill>
            <a:prstDash val="dash"/>
            <a:round/>
            <a:headEnd type="none" w="med" len="med"/>
            <a:tailEnd type="triangle" w="med" len="lg"/>
          </a:ln>
          <a:effectLst/>
        </p:spPr>
      </p:cxnSp>
      <p:sp>
        <p:nvSpPr>
          <p:cNvPr id="35" name="Content Placeholder 2"/>
          <p:cNvSpPr txBox="1">
            <a:spLocks/>
          </p:cNvSpPr>
          <p:nvPr/>
        </p:nvSpPr>
        <p:spPr>
          <a:xfrm>
            <a:off x="381000" y="1733550"/>
            <a:ext cx="5562600" cy="68818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 </a:t>
            </a:r>
            <a:r>
              <a:rPr lang="en-US" sz="1600" b="1" dirty="0" smtClean="0">
                <a:solidFill>
                  <a:srgbClr val="00B050"/>
                </a:solidFill>
                <a:latin typeface="Courier New" pitchFamily="49" charset="0"/>
                <a:cs typeface="Courier New" pitchFamily="49" charset="0"/>
              </a:rPr>
              <a:t>edge1</a:t>
            </a:r>
            <a:r>
              <a:rPr lang="en-US" sz="1600" b="1" dirty="0" smtClean="0">
                <a:solidFill>
                  <a:srgbClr val="002060"/>
                </a:solidFill>
                <a:latin typeface="Courier New" pitchFamily="49" charset="0"/>
                <a:cs typeface="Courier New" pitchFamily="49" charset="0"/>
              </a:rPr>
              <a:t>;</a:t>
            </a:r>
          </a:p>
          <a:p>
            <a:pPr indent="0">
              <a:buNone/>
            </a:pPr>
            <a:r>
              <a:rPr lang="en-US" sz="1600" b="1" dirty="0" err="1">
                <a:solidFill>
                  <a:srgbClr val="002060"/>
                </a:solidFill>
                <a:latin typeface="Courier New" pitchFamily="49" charset="0"/>
                <a:cs typeface="Courier New" pitchFamily="49" charset="0"/>
              </a:rPr>
              <a:t>HalfEdge</a:t>
            </a:r>
            <a:r>
              <a:rPr lang="en-US" sz="1600" b="1" dirty="0">
                <a:solidFill>
                  <a:srgbClr val="002060"/>
                </a:solidFill>
                <a:latin typeface="Courier New" pitchFamily="49" charset="0"/>
                <a:cs typeface="Courier New" pitchFamily="49" charset="0"/>
              </a:rPr>
              <a:t> </a:t>
            </a:r>
            <a:r>
              <a:rPr lang="en-US" sz="1600" b="1" dirty="0">
                <a:solidFill>
                  <a:srgbClr val="FF0000"/>
                </a:solidFill>
                <a:latin typeface="Courier New" pitchFamily="49" charset="0"/>
                <a:cs typeface="Courier New" pitchFamily="49" charset="0"/>
              </a:rPr>
              <a:t>edge2 </a:t>
            </a:r>
            <a:r>
              <a:rPr lang="en-US" sz="1600" dirty="0">
                <a:latin typeface="Courier New" pitchFamily="49" charset="0"/>
                <a:cs typeface="Courier New" pitchFamily="49" charset="0"/>
              </a:rPr>
              <a:t>= </a:t>
            </a:r>
            <a:r>
              <a:rPr lang="en-US" sz="1600" b="1" dirty="0">
                <a:solidFill>
                  <a:srgbClr val="00B050"/>
                </a:solidFill>
                <a:latin typeface="Courier New" pitchFamily="49" charset="0"/>
                <a:cs typeface="Courier New" pitchFamily="49" charset="0"/>
              </a:rPr>
              <a:t>edge1</a:t>
            </a:r>
            <a:r>
              <a:rPr lang="en-US" sz="1600" dirty="0">
                <a:latin typeface="Courier New" pitchFamily="49" charset="0"/>
                <a:cs typeface="Courier New" pitchFamily="49" charset="0"/>
              </a:rPr>
              <a:t>.opposite</a:t>
            </a:r>
            <a:r>
              <a:rPr lang="en-US" sz="1600" dirty="0">
                <a:solidFill>
                  <a:srgbClr val="002060"/>
                </a:solidFill>
                <a:latin typeface="Courier New" pitchFamily="49" charset="0"/>
                <a:cs typeface="Courier New" pitchFamily="49" charset="0"/>
              </a:rPr>
              <a:t>;</a:t>
            </a:r>
            <a:endParaRPr lang="en-US" sz="1600" b="1" dirty="0">
              <a:solidFill>
                <a:srgbClr val="002060"/>
              </a:solidFill>
              <a:latin typeface="Courier New" pitchFamily="49" charset="0"/>
              <a:cs typeface="Courier New" pitchFamily="49" charset="0"/>
            </a:endParaRPr>
          </a:p>
          <a:p>
            <a:pPr indent="0">
              <a:buFont typeface="Verdana" pitchFamily="34" charset="0"/>
              <a:buNone/>
            </a:pPr>
            <a:endParaRPr lang="en-US" sz="1600" b="1" dirty="0" smtClean="0">
              <a:solidFill>
                <a:srgbClr val="002060"/>
              </a:solidFill>
              <a:latin typeface="Courier New" pitchFamily="49" charset="0"/>
              <a:cs typeface="Courier New" pitchFamily="49" charset="0"/>
            </a:endParaRPr>
          </a:p>
        </p:txBody>
      </p:sp>
      <p:sp>
        <p:nvSpPr>
          <p:cNvPr id="36" name="Content Placeholder 2"/>
          <p:cNvSpPr txBox="1">
            <a:spLocks/>
          </p:cNvSpPr>
          <p:nvPr/>
        </p:nvSpPr>
        <p:spPr>
          <a:xfrm>
            <a:off x="381000" y="2340767"/>
            <a:ext cx="55626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 </a:t>
            </a:r>
            <a:r>
              <a:rPr lang="en-US" sz="1600" b="1" dirty="0" smtClean="0">
                <a:solidFill>
                  <a:srgbClr val="00B050"/>
                </a:solidFill>
                <a:latin typeface="Courier New" pitchFamily="49" charset="0"/>
                <a:cs typeface="Courier New" pitchFamily="49" charset="0"/>
              </a:rPr>
              <a:t>edge1_b</a:t>
            </a:r>
            <a:r>
              <a:rPr lang="en-US" sz="1600" dirty="0" smtClean="0">
                <a:latin typeface="Courier New" pitchFamily="49" charset="0"/>
                <a:cs typeface="Courier New" pitchFamily="49" charset="0"/>
              </a:rPr>
              <a:t> = new </a:t>
            </a:r>
            <a:r>
              <a:rPr lang="en-US" sz="1600" dirty="0" err="1" smtClean="0">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a:t>
            </a:r>
          </a:p>
          <a:p>
            <a:pPr indent="0">
              <a:buFont typeface="Verdana" pitchFamily="34" charset="0"/>
              <a:buNone/>
            </a:pPr>
            <a:endParaRPr lang="en-US" sz="1600" b="1" dirty="0" smtClean="0">
              <a:solidFill>
                <a:srgbClr val="002060"/>
              </a:solidFill>
              <a:latin typeface="Courier New" pitchFamily="49" charset="0"/>
              <a:cs typeface="Courier New" pitchFamily="49" charset="0"/>
            </a:endParaRPr>
          </a:p>
        </p:txBody>
      </p:sp>
      <p:sp>
        <p:nvSpPr>
          <p:cNvPr id="38" name="Content Placeholder 2"/>
          <p:cNvSpPr txBox="1">
            <a:spLocks/>
          </p:cNvSpPr>
          <p:nvPr/>
        </p:nvSpPr>
        <p:spPr>
          <a:xfrm>
            <a:off x="381000" y="3028950"/>
            <a:ext cx="4419600" cy="1752600"/>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00B050"/>
                </a:solidFill>
                <a:latin typeface="Courier New" pitchFamily="49" charset="0"/>
                <a:cs typeface="Courier New" pitchFamily="49" charset="0"/>
              </a:rPr>
              <a:t>edge1_b</a:t>
            </a:r>
            <a:r>
              <a:rPr lang="en-US" sz="1600" dirty="0" smtClean="0">
                <a:latin typeface="Courier New" pitchFamily="49" charset="0"/>
                <a:cs typeface="Courier New" pitchFamily="49" charset="0"/>
              </a:rPr>
              <a:t>.EndPt = </a:t>
            </a:r>
            <a:r>
              <a:rPr lang="en-US" sz="1600" b="1" dirty="0" smtClean="0">
                <a:solidFill>
                  <a:srgbClr val="00B050"/>
                </a:solidFill>
                <a:latin typeface="Courier New" pitchFamily="49" charset="0"/>
                <a:cs typeface="Courier New" pitchFamily="49" charset="0"/>
              </a:rPr>
              <a:t>edge1</a:t>
            </a:r>
            <a:r>
              <a:rPr lang="en-US" sz="1600" dirty="0" smtClean="0">
                <a:latin typeface="Courier New" pitchFamily="49" charset="0"/>
                <a:cs typeface="Courier New" pitchFamily="49" charset="0"/>
              </a:rPr>
              <a:t>.EndPt;</a:t>
            </a:r>
          </a:p>
          <a:p>
            <a:pPr indent="0">
              <a:buFont typeface="Verdana" pitchFamily="34" charset="0"/>
              <a:buNone/>
            </a:pPr>
            <a:r>
              <a:rPr lang="en-US" sz="1600" b="1" dirty="0" smtClean="0">
                <a:solidFill>
                  <a:srgbClr val="00B050"/>
                </a:solidFill>
                <a:latin typeface="Courier New" pitchFamily="49" charset="0"/>
                <a:cs typeface="Courier New" pitchFamily="49" charset="0"/>
              </a:rPr>
              <a:t>edge1_b</a:t>
            </a:r>
            <a:r>
              <a:rPr lang="en-US" sz="1600" dirty="0" smtClean="0">
                <a:latin typeface="Courier New" pitchFamily="49" charset="0"/>
                <a:cs typeface="Courier New" pitchFamily="49" charset="0"/>
              </a:rPr>
              <a:t>.face = </a:t>
            </a:r>
            <a:r>
              <a:rPr lang="en-US" sz="1600" b="1" dirty="0" smtClean="0">
                <a:solidFill>
                  <a:srgbClr val="00B050"/>
                </a:solidFill>
                <a:latin typeface="Courier New" pitchFamily="49" charset="0"/>
                <a:cs typeface="Courier New" pitchFamily="49" charset="0"/>
              </a:rPr>
              <a:t>edge1</a:t>
            </a:r>
            <a:r>
              <a:rPr lang="en-US" sz="1600" dirty="0" smtClean="0">
                <a:latin typeface="Courier New" pitchFamily="49" charset="0"/>
                <a:cs typeface="Courier New" pitchFamily="49" charset="0"/>
              </a:rPr>
              <a:t>.face;</a:t>
            </a:r>
          </a:p>
          <a:p>
            <a:pPr indent="0">
              <a:buFont typeface="Verdana" pitchFamily="34" charset="0"/>
              <a:buNone/>
            </a:pPr>
            <a:r>
              <a:rPr lang="en-US" sz="1600" b="1" dirty="0" smtClean="0">
                <a:solidFill>
                  <a:srgbClr val="00B050"/>
                </a:solidFill>
                <a:latin typeface="Courier New" pitchFamily="49" charset="0"/>
                <a:cs typeface="Courier New" pitchFamily="49" charset="0"/>
              </a:rPr>
              <a:t>edge1_b</a:t>
            </a:r>
            <a:r>
              <a:rPr lang="en-US" sz="1600" dirty="0" smtClean="0">
                <a:latin typeface="Courier New" pitchFamily="49" charset="0"/>
                <a:cs typeface="Courier New" pitchFamily="49" charset="0"/>
              </a:rPr>
              <a:t>.next = </a:t>
            </a:r>
            <a:r>
              <a:rPr lang="en-US" sz="1600" b="1" dirty="0" smtClean="0">
                <a:solidFill>
                  <a:srgbClr val="00B050"/>
                </a:solidFill>
                <a:latin typeface="Courier New" pitchFamily="49" charset="0"/>
                <a:cs typeface="Courier New" pitchFamily="49" charset="0"/>
              </a:rPr>
              <a:t>edge1</a:t>
            </a:r>
            <a:r>
              <a:rPr lang="en-US" sz="1600" dirty="0" smtClean="0">
                <a:latin typeface="Courier New" pitchFamily="49" charset="0"/>
                <a:cs typeface="Courier New" pitchFamily="49" charset="0"/>
              </a:rPr>
              <a:t>.next;</a:t>
            </a:r>
          </a:p>
          <a:p>
            <a:pPr indent="0">
              <a:buFont typeface="Verdana" pitchFamily="34" charset="0"/>
              <a:buNone/>
            </a:pPr>
            <a:r>
              <a:rPr lang="en-US" sz="1600" b="1" dirty="0">
                <a:solidFill>
                  <a:srgbClr val="00B050"/>
                </a:solidFill>
                <a:latin typeface="Courier New" pitchFamily="49" charset="0"/>
                <a:cs typeface="Courier New" pitchFamily="49" charset="0"/>
              </a:rPr>
              <a:t>e</a:t>
            </a:r>
            <a:r>
              <a:rPr lang="en-US" sz="1600" b="1" dirty="0" smtClean="0">
                <a:solidFill>
                  <a:srgbClr val="00B050"/>
                </a:solidFill>
                <a:latin typeface="Courier New" pitchFamily="49" charset="0"/>
                <a:cs typeface="Courier New" pitchFamily="49" charset="0"/>
              </a:rPr>
              <a:t>dge1</a:t>
            </a:r>
            <a:r>
              <a:rPr lang="en-US" sz="1600" dirty="0" smtClean="0">
                <a:latin typeface="Courier New" pitchFamily="49" charset="0"/>
                <a:cs typeface="Courier New" pitchFamily="49" charset="0"/>
              </a:rPr>
              <a:t>.EndPt = </a:t>
            </a:r>
            <a:r>
              <a:rPr lang="en-US" sz="1600" dirty="0" err="1" smtClean="0">
                <a:latin typeface="Courier New" pitchFamily="49" charset="0"/>
                <a:cs typeface="Courier New" pitchFamily="49" charset="0"/>
              </a:rPr>
              <a:t>splitVert</a:t>
            </a:r>
            <a:r>
              <a:rPr lang="en-US" sz="1600" dirty="0" smtClean="0">
                <a:latin typeface="Courier New" pitchFamily="49" charset="0"/>
                <a:cs typeface="Courier New" pitchFamily="49" charset="0"/>
              </a:rPr>
              <a:t>;</a:t>
            </a:r>
          </a:p>
          <a:p>
            <a:pPr indent="0">
              <a:buFont typeface="Verdana" pitchFamily="34" charset="0"/>
              <a:buNone/>
            </a:pPr>
            <a:r>
              <a:rPr lang="en-US" sz="1600" b="1" dirty="0" smtClean="0">
                <a:solidFill>
                  <a:srgbClr val="00B050"/>
                </a:solidFill>
                <a:latin typeface="Courier New" pitchFamily="49" charset="0"/>
                <a:cs typeface="Courier New" pitchFamily="49" charset="0"/>
              </a:rPr>
              <a:t>edge1</a:t>
            </a:r>
            <a:r>
              <a:rPr lang="en-US" sz="1600" dirty="0" smtClean="0">
                <a:latin typeface="Courier New" pitchFamily="49" charset="0"/>
                <a:cs typeface="Courier New" pitchFamily="49" charset="0"/>
              </a:rPr>
              <a:t>.next = </a:t>
            </a:r>
            <a:r>
              <a:rPr lang="en-US" sz="1600" b="1" dirty="0" smtClean="0">
                <a:solidFill>
                  <a:srgbClr val="00B050"/>
                </a:solidFill>
                <a:latin typeface="Courier New" pitchFamily="49" charset="0"/>
                <a:cs typeface="Courier New" pitchFamily="49" charset="0"/>
              </a:rPr>
              <a:t>edge1_b</a:t>
            </a:r>
            <a:r>
              <a:rPr lang="en-US" sz="1600" dirty="0" smtClean="0">
                <a:latin typeface="Courier New" pitchFamily="49" charset="0"/>
                <a:cs typeface="Courier New" pitchFamily="49" charset="0"/>
              </a:rPr>
              <a:t>;</a:t>
            </a:r>
          </a:p>
          <a:p>
            <a:pPr indent="0">
              <a:buNone/>
            </a:pPr>
            <a:r>
              <a:rPr lang="en-US" sz="1600" b="1" dirty="0">
                <a:solidFill>
                  <a:srgbClr val="00B050"/>
                </a:solidFill>
                <a:latin typeface="Courier New" pitchFamily="49" charset="0"/>
                <a:cs typeface="Courier New" pitchFamily="49" charset="0"/>
              </a:rPr>
              <a:t>edge1_b</a:t>
            </a:r>
            <a:r>
              <a:rPr lang="en-US" sz="1600" dirty="0">
                <a:latin typeface="Courier New" pitchFamily="49" charset="0"/>
                <a:cs typeface="Courier New" pitchFamily="49" charset="0"/>
              </a:rPr>
              <a:t>.EndPt.halfEdge = </a:t>
            </a:r>
            <a:r>
              <a:rPr lang="en-US" sz="1600" b="1" dirty="0">
                <a:solidFill>
                  <a:srgbClr val="00B050"/>
                </a:solidFill>
                <a:latin typeface="Courier New" pitchFamily="49" charset="0"/>
                <a:cs typeface="Courier New" pitchFamily="49" charset="0"/>
              </a:rPr>
              <a:t>edge1_b</a:t>
            </a:r>
            <a:r>
              <a:rPr lang="en-US" sz="1600" dirty="0">
                <a:latin typeface="Courier New" pitchFamily="49" charset="0"/>
                <a:cs typeface="Courier New" pitchFamily="49" charset="0"/>
              </a:rPr>
              <a:t>;</a:t>
            </a:r>
          </a:p>
          <a:p>
            <a:pPr indent="0">
              <a:buFont typeface="Verdana" pitchFamily="34" charset="0"/>
              <a:buNone/>
            </a:pPr>
            <a:endParaRPr lang="en-US" sz="1600" dirty="0" smtClean="0">
              <a:latin typeface="Courier New" pitchFamily="49" charset="0"/>
              <a:cs typeface="Courier New" pitchFamily="49" charset="0"/>
            </a:endParaRPr>
          </a:p>
          <a:p>
            <a:pPr indent="0">
              <a:buFont typeface="Verdana" pitchFamily="34" charset="0"/>
              <a:buNone/>
            </a:pPr>
            <a:endParaRPr lang="en-US" sz="1600" dirty="0" smtClean="0">
              <a:latin typeface="Courier New" pitchFamily="49" charset="0"/>
              <a:cs typeface="Courier New" pitchFamily="49" charset="0"/>
            </a:endParaRPr>
          </a:p>
        </p:txBody>
      </p:sp>
      <p:sp>
        <p:nvSpPr>
          <p:cNvPr id="43" name="Content Placeholder 2"/>
          <p:cNvSpPr txBox="1">
            <a:spLocks/>
          </p:cNvSpPr>
          <p:nvPr/>
        </p:nvSpPr>
        <p:spPr>
          <a:xfrm rot="20970212">
            <a:off x="5220863" y="2421842"/>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00B050"/>
                </a:solidFill>
                <a:latin typeface="Courier New" pitchFamily="49" charset="0"/>
                <a:cs typeface="Courier New" pitchFamily="49" charset="0"/>
              </a:rPr>
              <a:t>edge1</a:t>
            </a:r>
            <a:endParaRPr lang="en-US" sz="1600" b="1" dirty="0" smtClean="0">
              <a:solidFill>
                <a:srgbClr val="002060"/>
              </a:solidFill>
              <a:latin typeface="Courier New" pitchFamily="49" charset="0"/>
              <a:cs typeface="Courier New" pitchFamily="49" charset="0"/>
            </a:endParaRPr>
          </a:p>
          <a:p>
            <a:pPr indent="0">
              <a:buFont typeface="Verdana" pitchFamily="34" charset="0"/>
              <a:buNone/>
            </a:pPr>
            <a:endParaRPr lang="en-US" sz="1600" b="1" dirty="0" smtClean="0">
              <a:solidFill>
                <a:srgbClr val="002060"/>
              </a:solidFill>
              <a:latin typeface="Courier New" pitchFamily="49" charset="0"/>
              <a:cs typeface="Courier New" pitchFamily="49" charset="0"/>
            </a:endParaRPr>
          </a:p>
        </p:txBody>
      </p:sp>
      <p:sp>
        <p:nvSpPr>
          <p:cNvPr id="44" name="Content Placeholder 2"/>
          <p:cNvSpPr txBox="1">
            <a:spLocks/>
          </p:cNvSpPr>
          <p:nvPr/>
        </p:nvSpPr>
        <p:spPr>
          <a:xfrm rot="20970212">
            <a:off x="6237010" y="2198822"/>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00B050"/>
                </a:solidFill>
                <a:latin typeface="Courier New" pitchFamily="49" charset="0"/>
                <a:cs typeface="Courier New" pitchFamily="49" charset="0"/>
              </a:rPr>
              <a:t>edge1_b</a:t>
            </a:r>
            <a:endParaRPr lang="en-US" sz="1600" b="1" dirty="0" smtClean="0">
              <a:solidFill>
                <a:srgbClr val="002060"/>
              </a:solidFill>
              <a:latin typeface="Courier New" pitchFamily="49" charset="0"/>
              <a:cs typeface="Courier New" pitchFamily="49" charset="0"/>
            </a:endParaRPr>
          </a:p>
          <a:p>
            <a:pPr indent="0">
              <a:buFont typeface="Verdana" pitchFamily="34" charset="0"/>
              <a:buNone/>
            </a:pPr>
            <a:endParaRPr lang="en-US" sz="1600" b="1" dirty="0" smtClean="0">
              <a:solidFill>
                <a:srgbClr val="002060"/>
              </a:solidFill>
              <a:latin typeface="Courier New" pitchFamily="49" charset="0"/>
              <a:cs typeface="Courier New" pitchFamily="49" charset="0"/>
            </a:endParaRPr>
          </a:p>
        </p:txBody>
      </p:sp>
      <p:sp>
        <p:nvSpPr>
          <p:cNvPr id="45" name="Content Placeholder 2"/>
          <p:cNvSpPr txBox="1">
            <a:spLocks/>
          </p:cNvSpPr>
          <p:nvPr/>
        </p:nvSpPr>
        <p:spPr>
          <a:xfrm rot="20970212">
            <a:off x="5784002" y="2884082"/>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FF0000"/>
                </a:solidFill>
                <a:latin typeface="Courier New" pitchFamily="49" charset="0"/>
                <a:cs typeface="Courier New" pitchFamily="49" charset="0"/>
              </a:rPr>
              <a:t>edge2</a:t>
            </a:r>
          </a:p>
          <a:p>
            <a:pPr indent="0">
              <a:buFont typeface="Verdana" pitchFamily="34" charset="0"/>
              <a:buNone/>
            </a:pPr>
            <a:endParaRPr lang="en-US" sz="1600" b="1" dirty="0" smtClean="0">
              <a:solidFill>
                <a:srgbClr val="FF0000"/>
              </a:solidFill>
              <a:latin typeface="Courier New" pitchFamily="49" charset="0"/>
              <a:cs typeface="Courier New" pitchFamily="49" charset="0"/>
            </a:endParaRPr>
          </a:p>
        </p:txBody>
      </p:sp>
    </p:spTree>
    <p:extLst>
      <p:ext uri="{BB962C8B-B14F-4D97-AF65-F5344CB8AC3E}">
        <p14:creationId xmlns:p14="http://schemas.microsoft.com/office/powerpoint/2010/main" val="1630636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8" grpId="0"/>
      <p:bldP spid="44"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Operations</a:t>
            </a:r>
            <a:endParaRPr lang="en-US" dirty="0"/>
          </a:p>
        </p:txBody>
      </p:sp>
      <p:sp>
        <p:nvSpPr>
          <p:cNvPr id="3" name="Content Placeholder 2"/>
          <p:cNvSpPr>
            <a:spLocks noGrp="1"/>
          </p:cNvSpPr>
          <p:nvPr>
            <p:ph sz="quarter" idx="10"/>
          </p:nvPr>
        </p:nvSpPr>
        <p:spPr>
          <a:xfrm>
            <a:off x="457200" y="1196018"/>
            <a:ext cx="8077200" cy="685800"/>
          </a:xfrm>
        </p:spPr>
        <p:txBody>
          <a:bodyPr/>
          <a:lstStyle/>
          <a:p>
            <a:pPr indent="0">
              <a:buNone/>
            </a:pPr>
            <a:r>
              <a:rPr lang="en-US" dirty="0" smtClean="0"/>
              <a:t>Split an edge</a:t>
            </a:r>
          </a:p>
        </p:txBody>
      </p:sp>
      <p:cxnSp>
        <p:nvCxnSpPr>
          <p:cNvPr id="11" name="Straight Connector 10"/>
          <p:cNvCxnSpPr/>
          <p:nvPr/>
        </p:nvCxnSpPr>
        <p:spPr bwMode="auto">
          <a:xfrm flipV="1">
            <a:off x="5029200" y="2571750"/>
            <a:ext cx="2286000" cy="4572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4" name="Straight Connector 13"/>
          <p:cNvCxnSpPr/>
          <p:nvPr/>
        </p:nvCxnSpPr>
        <p:spPr bwMode="auto">
          <a:xfrm flipV="1">
            <a:off x="7315200" y="1881818"/>
            <a:ext cx="457200" cy="689932"/>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6" name="Straight Connector 15"/>
          <p:cNvCxnSpPr/>
          <p:nvPr/>
        </p:nvCxnSpPr>
        <p:spPr bwMode="auto">
          <a:xfrm flipH="1" flipV="1">
            <a:off x="5943600" y="1657350"/>
            <a:ext cx="1828800" cy="224468"/>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8" name="Straight Connector 17"/>
          <p:cNvCxnSpPr/>
          <p:nvPr/>
        </p:nvCxnSpPr>
        <p:spPr bwMode="auto">
          <a:xfrm flipH="1">
            <a:off x="4572000" y="1657350"/>
            <a:ext cx="1371600" cy="9144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0" name="Straight Connector 19"/>
          <p:cNvCxnSpPr/>
          <p:nvPr/>
        </p:nvCxnSpPr>
        <p:spPr bwMode="auto">
          <a:xfrm>
            <a:off x="4572000" y="2571750"/>
            <a:ext cx="457200" cy="4572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2" name="Straight Connector 21"/>
          <p:cNvCxnSpPr/>
          <p:nvPr/>
        </p:nvCxnSpPr>
        <p:spPr bwMode="auto">
          <a:xfrm>
            <a:off x="5029200" y="3028950"/>
            <a:ext cx="114300" cy="9144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4" name="Straight Connector 23"/>
          <p:cNvCxnSpPr/>
          <p:nvPr/>
        </p:nvCxnSpPr>
        <p:spPr bwMode="auto">
          <a:xfrm>
            <a:off x="5143500" y="3943350"/>
            <a:ext cx="1257300" cy="2286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6" name="Straight Connector 25"/>
          <p:cNvCxnSpPr/>
          <p:nvPr/>
        </p:nvCxnSpPr>
        <p:spPr bwMode="auto">
          <a:xfrm flipH="1" flipV="1">
            <a:off x="7315200" y="2571750"/>
            <a:ext cx="685800" cy="11430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8" name="Straight Connector 27"/>
          <p:cNvCxnSpPr/>
          <p:nvPr/>
        </p:nvCxnSpPr>
        <p:spPr bwMode="auto">
          <a:xfrm flipV="1">
            <a:off x="8001000" y="2571750"/>
            <a:ext cx="685800" cy="11430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30" name="Straight Connector 29"/>
          <p:cNvCxnSpPr/>
          <p:nvPr/>
        </p:nvCxnSpPr>
        <p:spPr bwMode="auto">
          <a:xfrm flipH="1" flipV="1">
            <a:off x="7772400" y="1881818"/>
            <a:ext cx="914400" cy="689932"/>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32" name="Straight Connector 31"/>
          <p:cNvCxnSpPr/>
          <p:nvPr/>
        </p:nvCxnSpPr>
        <p:spPr bwMode="auto">
          <a:xfrm flipH="1">
            <a:off x="4343400" y="2571750"/>
            <a:ext cx="228600" cy="8001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34" name="Straight Connector 33"/>
          <p:cNvCxnSpPr/>
          <p:nvPr/>
        </p:nvCxnSpPr>
        <p:spPr bwMode="auto">
          <a:xfrm>
            <a:off x="4343400" y="3371850"/>
            <a:ext cx="800100" cy="5715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37" name="Straight Connector 36"/>
          <p:cNvCxnSpPr/>
          <p:nvPr/>
        </p:nvCxnSpPr>
        <p:spPr bwMode="auto">
          <a:xfrm flipV="1">
            <a:off x="6400800" y="3714750"/>
            <a:ext cx="1600200" cy="4572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41" name="Straight Connector 40"/>
          <p:cNvCxnSpPr/>
          <p:nvPr/>
        </p:nvCxnSpPr>
        <p:spPr bwMode="auto">
          <a:xfrm flipV="1">
            <a:off x="5029200" y="2571750"/>
            <a:ext cx="2286000" cy="457200"/>
          </a:xfrm>
          <a:prstGeom prst="line">
            <a:avLst/>
          </a:prstGeom>
          <a:solidFill>
            <a:schemeClr val="accent1"/>
          </a:solidFill>
          <a:ln w="25400" cap="flat" cmpd="sng" algn="ctr">
            <a:solidFill>
              <a:schemeClr val="bg1"/>
            </a:solidFill>
            <a:prstDash val="solid"/>
            <a:round/>
            <a:headEnd type="none" w="med" len="med"/>
            <a:tailEnd type="none" w="med" len="med"/>
          </a:ln>
          <a:effectLst/>
        </p:spPr>
      </p:cxnSp>
      <p:cxnSp>
        <p:nvCxnSpPr>
          <p:cNvPr id="42" name="Straight Connector 41"/>
          <p:cNvCxnSpPr/>
          <p:nvPr/>
        </p:nvCxnSpPr>
        <p:spPr bwMode="auto">
          <a:xfrm flipV="1">
            <a:off x="5010149" y="2630094"/>
            <a:ext cx="1319214" cy="272095"/>
          </a:xfrm>
          <a:prstGeom prst="line">
            <a:avLst/>
          </a:prstGeom>
          <a:solidFill>
            <a:schemeClr val="accent1"/>
          </a:solidFill>
          <a:ln w="19050" cap="flat" cmpd="sng" algn="ctr">
            <a:solidFill>
              <a:srgbClr val="00B050"/>
            </a:solidFill>
            <a:prstDash val="solid"/>
            <a:round/>
            <a:headEnd type="none" w="med" len="med"/>
            <a:tailEnd type="triangle" w="med" len="lg"/>
          </a:ln>
          <a:effectLst/>
        </p:spPr>
      </p:cxnSp>
      <p:sp>
        <p:nvSpPr>
          <p:cNvPr id="47" name="Oval 46"/>
          <p:cNvSpPr/>
          <p:nvPr/>
        </p:nvSpPr>
        <p:spPr bwMode="auto">
          <a:xfrm>
            <a:off x="6311358" y="2713600"/>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48" name="Straight Connector 47"/>
          <p:cNvCxnSpPr/>
          <p:nvPr/>
        </p:nvCxnSpPr>
        <p:spPr bwMode="auto">
          <a:xfrm flipV="1">
            <a:off x="7339013" y="2009775"/>
            <a:ext cx="261937" cy="392906"/>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sp>
        <p:nvSpPr>
          <p:cNvPr id="49" name="Oval 48"/>
          <p:cNvSpPr/>
          <p:nvPr/>
        </p:nvSpPr>
        <p:spPr bwMode="auto">
          <a:xfrm>
            <a:off x="7277100" y="2533650"/>
            <a:ext cx="76200" cy="76200"/>
          </a:xfrm>
          <a:prstGeom prst="ellipse">
            <a:avLst/>
          </a:prstGeom>
          <a:solidFill>
            <a:srgbClr val="00B050"/>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0" name="Oval 49"/>
          <p:cNvSpPr/>
          <p:nvPr/>
        </p:nvSpPr>
        <p:spPr bwMode="auto">
          <a:xfrm>
            <a:off x="4986337" y="2990850"/>
            <a:ext cx="76200" cy="76200"/>
          </a:xfrm>
          <a:prstGeom prst="ellipse">
            <a:avLst/>
          </a:prstGeom>
          <a:solidFill>
            <a:srgbClr val="FF0000"/>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52" name="Straight Connector 51"/>
          <p:cNvCxnSpPr/>
          <p:nvPr/>
        </p:nvCxnSpPr>
        <p:spPr bwMode="auto">
          <a:xfrm>
            <a:off x="5129211" y="3257550"/>
            <a:ext cx="61913" cy="523875"/>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cxnSp>
        <p:nvCxnSpPr>
          <p:cNvPr id="60" name="Straight Connector 59"/>
          <p:cNvCxnSpPr/>
          <p:nvPr/>
        </p:nvCxnSpPr>
        <p:spPr bwMode="auto">
          <a:xfrm flipV="1">
            <a:off x="6378842" y="2690829"/>
            <a:ext cx="926835" cy="185721"/>
          </a:xfrm>
          <a:prstGeom prst="line">
            <a:avLst/>
          </a:prstGeom>
          <a:solidFill>
            <a:schemeClr val="accent1"/>
          </a:solidFill>
          <a:ln w="19050" cap="flat" cmpd="sng" algn="ctr">
            <a:solidFill>
              <a:srgbClr val="FF0000"/>
            </a:solidFill>
            <a:prstDash val="solid"/>
            <a:round/>
            <a:headEnd type="triangle" w="med" len="lg"/>
            <a:tailEnd type="none" w="med" len="lg"/>
          </a:ln>
          <a:effectLst/>
        </p:spPr>
      </p:cxnSp>
      <p:cxnSp>
        <p:nvCxnSpPr>
          <p:cNvPr id="27" name="Straight Connector 26"/>
          <p:cNvCxnSpPr/>
          <p:nvPr/>
        </p:nvCxnSpPr>
        <p:spPr bwMode="auto">
          <a:xfrm flipV="1">
            <a:off x="6376985" y="2421733"/>
            <a:ext cx="938215" cy="193513"/>
          </a:xfrm>
          <a:prstGeom prst="line">
            <a:avLst/>
          </a:prstGeom>
          <a:solidFill>
            <a:schemeClr val="accent1"/>
          </a:solidFill>
          <a:ln w="19050" cap="flat" cmpd="sng" algn="ctr">
            <a:solidFill>
              <a:srgbClr val="00B050"/>
            </a:solidFill>
            <a:prstDash val="dash"/>
            <a:round/>
            <a:headEnd type="none" w="med" len="med"/>
            <a:tailEnd type="triangle" w="med" len="lg"/>
          </a:ln>
          <a:effectLst/>
        </p:spPr>
      </p:cxnSp>
      <p:sp>
        <p:nvSpPr>
          <p:cNvPr id="35" name="Content Placeholder 2"/>
          <p:cNvSpPr txBox="1">
            <a:spLocks/>
          </p:cNvSpPr>
          <p:nvPr/>
        </p:nvSpPr>
        <p:spPr>
          <a:xfrm>
            <a:off x="381000" y="1733550"/>
            <a:ext cx="5562600" cy="68818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 </a:t>
            </a:r>
            <a:r>
              <a:rPr lang="en-US" sz="1600" b="1" dirty="0" smtClean="0">
                <a:solidFill>
                  <a:srgbClr val="00B050"/>
                </a:solidFill>
                <a:latin typeface="Courier New" pitchFamily="49" charset="0"/>
                <a:cs typeface="Courier New" pitchFamily="49" charset="0"/>
              </a:rPr>
              <a:t>edge1</a:t>
            </a:r>
            <a:r>
              <a:rPr lang="en-US" sz="1600" b="1" dirty="0" smtClean="0">
                <a:solidFill>
                  <a:srgbClr val="002060"/>
                </a:solidFill>
                <a:latin typeface="Courier New" pitchFamily="49" charset="0"/>
                <a:cs typeface="Courier New" pitchFamily="49" charset="0"/>
              </a:rPr>
              <a:t>;</a:t>
            </a:r>
          </a:p>
          <a:p>
            <a:pPr indent="0">
              <a:buNone/>
            </a:pPr>
            <a:r>
              <a:rPr lang="en-US" sz="1600" b="1" dirty="0" err="1">
                <a:solidFill>
                  <a:srgbClr val="002060"/>
                </a:solidFill>
                <a:latin typeface="Courier New" pitchFamily="49" charset="0"/>
                <a:cs typeface="Courier New" pitchFamily="49" charset="0"/>
              </a:rPr>
              <a:t>HalfEdge</a:t>
            </a:r>
            <a:r>
              <a:rPr lang="en-US" sz="1600" b="1" dirty="0">
                <a:solidFill>
                  <a:srgbClr val="002060"/>
                </a:solidFill>
                <a:latin typeface="Courier New" pitchFamily="49" charset="0"/>
                <a:cs typeface="Courier New" pitchFamily="49" charset="0"/>
              </a:rPr>
              <a:t> </a:t>
            </a:r>
            <a:r>
              <a:rPr lang="en-US" sz="1600" b="1" dirty="0">
                <a:solidFill>
                  <a:srgbClr val="FF0000"/>
                </a:solidFill>
                <a:latin typeface="Courier New" pitchFamily="49" charset="0"/>
                <a:cs typeface="Courier New" pitchFamily="49" charset="0"/>
              </a:rPr>
              <a:t>edge2 </a:t>
            </a:r>
            <a:r>
              <a:rPr lang="en-US" sz="1600" dirty="0">
                <a:latin typeface="Courier New" pitchFamily="49" charset="0"/>
                <a:cs typeface="Courier New" pitchFamily="49" charset="0"/>
              </a:rPr>
              <a:t>= </a:t>
            </a:r>
            <a:r>
              <a:rPr lang="en-US" sz="1600" b="1" dirty="0">
                <a:solidFill>
                  <a:srgbClr val="00B050"/>
                </a:solidFill>
                <a:latin typeface="Courier New" pitchFamily="49" charset="0"/>
                <a:cs typeface="Courier New" pitchFamily="49" charset="0"/>
              </a:rPr>
              <a:t>edge1</a:t>
            </a:r>
            <a:r>
              <a:rPr lang="en-US" sz="1600" dirty="0">
                <a:latin typeface="Courier New" pitchFamily="49" charset="0"/>
                <a:cs typeface="Courier New" pitchFamily="49" charset="0"/>
              </a:rPr>
              <a:t>.opposite</a:t>
            </a:r>
            <a:r>
              <a:rPr lang="en-US" sz="1600" dirty="0">
                <a:solidFill>
                  <a:srgbClr val="002060"/>
                </a:solidFill>
                <a:latin typeface="Courier New" pitchFamily="49" charset="0"/>
                <a:cs typeface="Courier New" pitchFamily="49" charset="0"/>
              </a:rPr>
              <a:t>;</a:t>
            </a:r>
            <a:endParaRPr lang="en-US" sz="1600" b="1" dirty="0">
              <a:solidFill>
                <a:srgbClr val="002060"/>
              </a:solidFill>
              <a:latin typeface="Courier New" pitchFamily="49" charset="0"/>
              <a:cs typeface="Courier New" pitchFamily="49" charset="0"/>
            </a:endParaRPr>
          </a:p>
          <a:p>
            <a:pPr indent="0">
              <a:buFont typeface="Verdana" pitchFamily="34" charset="0"/>
              <a:buNone/>
            </a:pPr>
            <a:endParaRPr lang="en-US" sz="1600" b="1" dirty="0" smtClean="0">
              <a:solidFill>
                <a:srgbClr val="002060"/>
              </a:solidFill>
              <a:latin typeface="Courier New" pitchFamily="49" charset="0"/>
              <a:cs typeface="Courier New" pitchFamily="49" charset="0"/>
            </a:endParaRPr>
          </a:p>
        </p:txBody>
      </p:sp>
      <p:sp>
        <p:nvSpPr>
          <p:cNvPr id="36" name="Content Placeholder 2"/>
          <p:cNvSpPr txBox="1">
            <a:spLocks/>
          </p:cNvSpPr>
          <p:nvPr/>
        </p:nvSpPr>
        <p:spPr>
          <a:xfrm>
            <a:off x="381000" y="2340767"/>
            <a:ext cx="5562600" cy="68818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 </a:t>
            </a:r>
            <a:r>
              <a:rPr lang="en-US" sz="1600" b="1" dirty="0" smtClean="0">
                <a:solidFill>
                  <a:srgbClr val="00B050"/>
                </a:solidFill>
                <a:latin typeface="Courier New" pitchFamily="49" charset="0"/>
                <a:cs typeface="Courier New" pitchFamily="49" charset="0"/>
              </a:rPr>
              <a:t>edge1_b</a:t>
            </a:r>
            <a:r>
              <a:rPr lang="en-US" sz="1600" dirty="0" smtClean="0">
                <a:latin typeface="Courier New" pitchFamily="49" charset="0"/>
                <a:cs typeface="Courier New" pitchFamily="49" charset="0"/>
              </a:rPr>
              <a:t> = new </a:t>
            </a:r>
            <a:r>
              <a:rPr lang="en-US" sz="1600" dirty="0" err="1" smtClean="0">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a:t>
            </a:r>
          </a:p>
          <a:p>
            <a:pPr indent="0">
              <a:buNone/>
            </a:pPr>
            <a:r>
              <a:rPr lang="en-US" sz="1600" b="1" dirty="0" err="1">
                <a:solidFill>
                  <a:srgbClr val="002060"/>
                </a:solidFill>
                <a:latin typeface="Courier New" pitchFamily="49" charset="0"/>
                <a:cs typeface="Courier New" pitchFamily="49" charset="0"/>
              </a:rPr>
              <a:t>HalfEdge</a:t>
            </a:r>
            <a:r>
              <a:rPr lang="en-US" sz="1600" b="1" dirty="0">
                <a:solidFill>
                  <a:srgbClr val="002060"/>
                </a:solidFill>
                <a:latin typeface="Courier New" pitchFamily="49" charset="0"/>
                <a:cs typeface="Courier New" pitchFamily="49" charset="0"/>
              </a:rPr>
              <a:t> </a:t>
            </a:r>
            <a:r>
              <a:rPr lang="en-US" sz="1600" b="1" dirty="0" smtClean="0">
                <a:solidFill>
                  <a:srgbClr val="FF0000"/>
                </a:solidFill>
                <a:latin typeface="Courier New" pitchFamily="49" charset="0"/>
                <a:cs typeface="Courier New" pitchFamily="49" charset="0"/>
              </a:rPr>
              <a:t>edge2_b</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 new </a:t>
            </a:r>
            <a:r>
              <a:rPr lang="en-US" sz="1600" dirty="0" err="1">
                <a:latin typeface="Courier New" pitchFamily="49" charset="0"/>
                <a:cs typeface="Courier New" pitchFamily="49" charset="0"/>
              </a:rPr>
              <a:t>HalfEdge</a:t>
            </a:r>
            <a:r>
              <a:rPr lang="en-US" sz="1600" b="1" dirty="0">
                <a:solidFill>
                  <a:srgbClr val="002060"/>
                </a:solidFill>
                <a:latin typeface="Courier New" pitchFamily="49" charset="0"/>
                <a:cs typeface="Courier New" pitchFamily="49" charset="0"/>
              </a:rPr>
              <a:t>;</a:t>
            </a:r>
          </a:p>
          <a:p>
            <a:pPr indent="0">
              <a:buFont typeface="Verdana" pitchFamily="34" charset="0"/>
              <a:buNone/>
            </a:pPr>
            <a:endParaRPr lang="en-US" sz="1600" b="1" dirty="0" smtClean="0">
              <a:solidFill>
                <a:srgbClr val="002060"/>
              </a:solidFill>
              <a:latin typeface="Courier New" pitchFamily="49" charset="0"/>
              <a:cs typeface="Courier New" pitchFamily="49" charset="0"/>
            </a:endParaRPr>
          </a:p>
          <a:p>
            <a:pPr indent="0">
              <a:buFont typeface="Verdana" pitchFamily="34" charset="0"/>
              <a:buNone/>
            </a:pPr>
            <a:endParaRPr lang="en-US" sz="1600" b="1" dirty="0" smtClean="0">
              <a:solidFill>
                <a:srgbClr val="002060"/>
              </a:solidFill>
              <a:latin typeface="Courier New" pitchFamily="49" charset="0"/>
              <a:cs typeface="Courier New" pitchFamily="49" charset="0"/>
            </a:endParaRPr>
          </a:p>
        </p:txBody>
      </p:sp>
      <p:sp>
        <p:nvSpPr>
          <p:cNvPr id="38" name="Content Placeholder 2"/>
          <p:cNvSpPr txBox="1">
            <a:spLocks/>
          </p:cNvSpPr>
          <p:nvPr/>
        </p:nvSpPr>
        <p:spPr>
          <a:xfrm>
            <a:off x="381000" y="3028950"/>
            <a:ext cx="4419600" cy="1752600"/>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FF0000"/>
                </a:solidFill>
                <a:latin typeface="Courier New" pitchFamily="49" charset="0"/>
                <a:cs typeface="Courier New" pitchFamily="49" charset="0"/>
              </a:rPr>
              <a:t>edge2_b</a:t>
            </a:r>
            <a:r>
              <a:rPr lang="en-US" sz="1600" dirty="0" smtClean="0">
                <a:latin typeface="Courier New" pitchFamily="49" charset="0"/>
                <a:cs typeface="Courier New" pitchFamily="49" charset="0"/>
              </a:rPr>
              <a:t>.EndPt = </a:t>
            </a:r>
            <a:r>
              <a:rPr lang="en-US" sz="1600" b="1" dirty="0" smtClean="0">
                <a:solidFill>
                  <a:srgbClr val="FF0000"/>
                </a:solidFill>
                <a:latin typeface="Courier New" pitchFamily="49" charset="0"/>
                <a:cs typeface="Courier New" pitchFamily="49" charset="0"/>
              </a:rPr>
              <a:t>edge2</a:t>
            </a:r>
            <a:r>
              <a:rPr lang="en-US" sz="1600" dirty="0" smtClean="0">
                <a:latin typeface="Courier New" pitchFamily="49" charset="0"/>
                <a:cs typeface="Courier New" pitchFamily="49" charset="0"/>
              </a:rPr>
              <a:t>.EndPt;</a:t>
            </a:r>
          </a:p>
          <a:p>
            <a:pPr indent="0">
              <a:buFont typeface="Verdana" pitchFamily="34" charset="0"/>
              <a:buNone/>
            </a:pPr>
            <a:r>
              <a:rPr lang="en-US" sz="1600" b="1" dirty="0" smtClean="0">
                <a:solidFill>
                  <a:srgbClr val="FF0000"/>
                </a:solidFill>
                <a:latin typeface="Courier New" pitchFamily="49" charset="0"/>
                <a:cs typeface="Courier New" pitchFamily="49" charset="0"/>
              </a:rPr>
              <a:t>edge2_b</a:t>
            </a:r>
            <a:r>
              <a:rPr lang="en-US" sz="1600" dirty="0" smtClean="0">
                <a:latin typeface="Courier New" pitchFamily="49" charset="0"/>
                <a:cs typeface="Courier New" pitchFamily="49" charset="0"/>
              </a:rPr>
              <a:t>.face = </a:t>
            </a:r>
            <a:r>
              <a:rPr lang="en-US" sz="1600" b="1" dirty="0" smtClean="0">
                <a:solidFill>
                  <a:srgbClr val="FF0000"/>
                </a:solidFill>
                <a:latin typeface="Courier New" pitchFamily="49" charset="0"/>
                <a:cs typeface="Courier New" pitchFamily="49" charset="0"/>
              </a:rPr>
              <a:t>edge2</a:t>
            </a:r>
            <a:r>
              <a:rPr lang="en-US" sz="1600" dirty="0" smtClean="0">
                <a:latin typeface="Courier New" pitchFamily="49" charset="0"/>
                <a:cs typeface="Courier New" pitchFamily="49" charset="0"/>
              </a:rPr>
              <a:t>.face;</a:t>
            </a:r>
          </a:p>
          <a:p>
            <a:pPr indent="0">
              <a:buFont typeface="Verdana" pitchFamily="34" charset="0"/>
              <a:buNone/>
            </a:pPr>
            <a:r>
              <a:rPr lang="en-US" sz="1600" b="1" dirty="0" smtClean="0">
                <a:solidFill>
                  <a:srgbClr val="FF0000"/>
                </a:solidFill>
                <a:latin typeface="Courier New" pitchFamily="49" charset="0"/>
                <a:cs typeface="Courier New" pitchFamily="49" charset="0"/>
              </a:rPr>
              <a:t>edge2_b</a:t>
            </a:r>
            <a:r>
              <a:rPr lang="en-US" sz="1600" dirty="0" smtClean="0">
                <a:latin typeface="Courier New" pitchFamily="49" charset="0"/>
                <a:cs typeface="Courier New" pitchFamily="49" charset="0"/>
              </a:rPr>
              <a:t>.next = </a:t>
            </a:r>
            <a:r>
              <a:rPr lang="en-US" sz="1600" b="1" dirty="0" smtClean="0">
                <a:solidFill>
                  <a:srgbClr val="FF0000"/>
                </a:solidFill>
                <a:latin typeface="Courier New" pitchFamily="49" charset="0"/>
                <a:cs typeface="Courier New" pitchFamily="49" charset="0"/>
              </a:rPr>
              <a:t>edge2</a:t>
            </a:r>
            <a:r>
              <a:rPr lang="en-US" sz="1600" dirty="0" smtClean="0">
                <a:latin typeface="Courier New" pitchFamily="49" charset="0"/>
                <a:cs typeface="Courier New" pitchFamily="49" charset="0"/>
              </a:rPr>
              <a:t>.next;</a:t>
            </a:r>
          </a:p>
          <a:p>
            <a:pPr indent="0">
              <a:buFont typeface="Verdana" pitchFamily="34" charset="0"/>
              <a:buNone/>
            </a:pPr>
            <a:r>
              <a:rPr lang="en-US" sz="1600" b="1" dirty="0" smtClean="0">
                <a:solidFill>
                  <a:srgbClr val="FF0000"/>
                </a:solidFill>
                <a:latin typeface="Courier New" pitchFamily="49" charset="0"/>
                <a:cs typeface="Courier New" pitchFamily="49" charset="0"/>
              </a:rPr>
              <a:t>edge2</a:t>
            </a:r>
            <a:r>
              <a:rPr lang="en-US" sz="1600" dirty="0" smtClean="0">
                <a:latin typeface="Courier New" pitchFamily="49" charset="0"/>
                <a:cs typeface="Courier New" pitchFamily="49" charset="0"/>
              </a:rPr>
              <a:t>.EndPt = </a:t>
            </a:r>
            <a:r>
              <a:rPr lang="en-US" sz="1600" dirty="0" err="1" smtClean="0">
                <a:latin typeface="Courier New" pitchFamily="49" charset="0"/>
                <a:cs typeface="Courier New" pitchFamily="49" charset="0"/>
              </a:rPr>
              <a:t>splitVert</a:t>
            </a:r>
            <a:r>
              <a:rPr lang="en-US" sz="1600" dirty="0" smtClean="0">
                <a:latin typeface="Courier New" pitchFamily="49" charset="0"/>
                <a:cs typeface="Courier New" pitchFamily="49" charset="0"/>
              </a:rPr>
              <a:t>;</a:t>
            </a:r>
          </a:p>
          <a:p>
            <a:pPr indent="0">
              <a:buFont typeface="Verdana" pitchFamily="34" charset="0"/>
              <a:buNone/>
            </a:pPr>
            <a:r>
              <a:rPr lang="en-US" sz="1600" b="1" dirty="0" smtClean="0">
                <a:solidFill>
                  <a:srgbClr val="FF0000"/>
                </a:solidFill>
                <a:latin typeface="Courier New" pitchFamily="49" charset="0"/>
                <a:cs typeface="Courier New" pitchFamily="49" charset="0"/>
              </a:rPr>
              <a:t>edge2</a:t>
            </a:r>
            <a:r>
              <a:rPr lang="en-US" sz="1600" dirty="0" smtClean="0">
                <a:latin typeface="Courier New" pitchFamily="49" charset="0"/>
                <a:cs typeface="Courier New" pitchFamily="49" charset="0"/>
              </a:rPr>
              <a:t>.next = </a:t>
            </a:r>
            <a:r>
              <a:rPr lang="en-US" sz="1600" b="1" dirty="0" smtClean="0">
                <a:solidFill>
                  <a:srgbClr val="FF0000"/>
                </a:solidFill>
                <a:latin typeface="Courier New" pitchFamily="49" charset="0"/>
                <a:cs typeface="Courier New" pitchFamily="49" charset="0"/>
              </a:rPr>
              <a:t>edge2_b</a:t>
            </a:r>
            <a:r>
              <a:rPr lang="en-US" sz="1600" dirty="0" smtClean="0">
                <a:latin typeface="Courier New" pitchFamily="49" charset="0"/>
                <a:cs typeface="Courier New" pitchFamily="49" charset="0"/>
              </a:rPr>
              <a:t>;</a:t>
            </a:r>
          </a:p>
          <a:p>
            <a:pPr indent="0">
              <a:buNone/>
            </a:pPr>
            <a:r>
              <a:rPr lang="en-US" sz="1600" b="1" dirty="0" smtClean="0">
                <a:solidFill>
                  <a:srgbClr val="FF0000"/>
                </a:solidFill>
                <a:latin typeface="Courier New" pitchFamily="49" charset="0"/>
                <a:cs typeface="Courier New" pitchFamily="49" charset="0"/>
              </a:rPr>
              <a:t>edge2_b</a:t>
            </a:r>
            <a:r>
              <a:rPr lang="en-US" sz="1600" dirty="0" smtClean="0">
                <a:latin typeface="Courier New" pitchFamily="49" charset="0"/>
                <a:cs typeface="Courier New" pitchFamily="49" charset="0"/>
              </a:rPr>
              <a:t>.EndPt.halfEdge </a:t>
            </a:r>
            <a:r>
              <a:rPr lang="en-US" sz="1600" dirty="0">
                <a:latin typeface="Courier New" pitchFamily="49" charset="0"/>
                <a:cs typeface="Courier New" pitchFamily="49" charset="0"/>
              </a:rPr>
              <a:t>= </a:t>
            </a:r>
            <a:r>
              <a:rPr lang="en-US" sz="1600" b="1" dirty="0" smtClean="0">
                <a:solidFill>
                  <a:srgbClr val="FF0000"/>
                </a:solidFill>
                <a:latin typeface="Courier New" pitchFamily="49" charset="0"/>
                <a:cs typeface="Courier New" pitchFamily="49" charset="0"/>
              </a:rPr>
              <a:t>edge2_b</a:t>
            </a:r>
            <a:r>
              <a:rPr lang="en-US" sz="1600" dirty="0">
                <a:latin typeface="Courier New" pitchFamily="49" charset="0"/>
                <a:cs typeface="Courier New" pitchFamily="49" charset="0"/>
              </a:rPr>
              <a:t>;</a:t>
            </a:r>
          </a:p>
          <a:p>
            <a:pPr indent="0">
              <a:buFont typeface="Verdana" pitchFamily="34" charset="0"/>
              <a:buNone/>
            </a:pPr>
            <a:endParaRPr lang="en-US" sz="1600" dirty="0" smtClean="0">
              <a:latin typeface="Courier New" pitchFamily="49" charset="0"/>
              <a:cs typeface="Courier New" pitchFamily="49" charset="0"/>
            </a:endParaRPr>
          </a:p>
          <a:p>
            <a:pPr indent="0">
              <a:buFont typeface="Verdana" pitchFamily="34" charset="0"/>
              <a:buNone/>
            </a:pPr>
            <a:endParaRPr lang="en-US" sz="1600" dirty="0" smtClean="0">
              <a:latin typeface="Courier New" pitchFamily="49" charset="0"/>
              <a:cs typeface="Courier New" pitchFamily="49" charset="0"/>
            </a:endParaRPr>
          </a:p>
        </p:txBody>
      </p:sp>
      <p:cxnSp>
        <p:nvCxnSpPr>
          <p:cNvPr id="39" name="Straight Connector 38"/>
          <p:cNvCxnSpPr/>
          <p:nvPr/>
        </p:nvCxnSpPr>
        <p:spPr bwMode="auto">
          <a:xfrm flipV="1">
            <a:off x="5114925" y="2881330"/>
            <a:ext cx="1247777" cy="250031"/>
          </a:xfrm>
          <a:prstGeom prst="line">
            <a:avLst/>
          </a:prstGeom>
          <a:solidFill>
            <a:schemeClr val="accent1"/>
          </a:solidFill>
          <a:ln w="19050" cap="flat" cmpd="sng" algn="ctr">
            <a:solidFill>
              <a:srgbClr val="FF0000"/>
            </a:solidFill>
            <a:prstDash val="sysDash"/>
            <a:round/>
            <a:headEnd type="triangle" w="med" len="lg"/>
            <a:tailEnd type="none" w="med" len="lg"/>
          </a:ln>
          <a:effectLst/>
        </p:spPr>
      </p:cxnSp>
      <p:sp>
        <p:nvSpPr>
          <p:cNvPr id="40" name="Content Placeholder 2"/>
          <p:cNvSpPr txBox="1">
            <a:spLocks/>
          </p:cNvSpPr>
          <p:nvPr/>
        </p:nvSpPr>
        <p:spPr>
          <a:xfrm>
            <a:off x="381000" y="2340767"/>
            <a:ext cx="55626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 </a:t>
            </a:r>
            <a:r>
              <a:rPr lang="en-US" sz="1600" b="1" dirty="0" smtClean="0">
                <a:solidFill>
                  <a:srgbClr val="00B050"/>
                </a:solidFill>
                <a:latin typeface="Courier New" pitchFamily="49" charset="0"/>
                <a:cs typeface="Courier New" pitchFamily="49" charset="0"/>
              </a:rPr>
              <a:t>edge1_b</a:t>
            </a:r>
            <a:r>
              <a:rPr lang="en-US" sz="1600" dirty="0" smtClean="0">
                <a:latin typeface="Courier New" pitchFamily="49" charset="0"/>
                <a:cs typeface="Courier New" pitchFamily="49" charset="0"/>
              </a:rPr>
              <a:t> = new </a:t>
            </a:r>
            <a:r>
              <a:rPr lang="en-US" sz="1600" dirty="0" err="1" smtClean="0">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a:t>
            </a:r>
          </a:p>
          <a:p>
            <a:pPr indent="0">
              <a:buFont typeface="Verdana" pitchFamily="34" charset="0"/>
              <a:buNone/>
            </a:pPr>
            <a:endParaRPr lang="en-US" sz="1600" b="1" dirty="0" smtClean="0">
              <a:solidFill>
                <a:srgbClr val="002060"/>
              </a:solidFill>
              <a:latin typeface="Courier New" pitchFamily="49" charset="0"/>
              <a:cs typeface="Courier New" pitchFamily="49" charset="0"/>
            </a:endParaRPr>
          </a:p>
        </p:txBody>
      </p:sp>
      <p:sp>
        <p:nvSpPr>
          <p:cNvPr id="43" name="Content Placeholder 2"/>
          <p:cNvSpPr txBox="1">
            <a:spLocks/>
          </p:cNvSpPr>
          <p:nvPr/>
        </p:nvSpPr>
        <p:spPr>
          <a:xfrm rot="20970212">
            <a:off x="6492101" y="2744296"/>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FF0000"/>
                </a:solidFill>
                <a:latin typeface="Courier New" pitchFamily="49" charset="0"/>
                <a:cs typeface="Courier New" pitchFamily="49" charset="0"/>
              </a:rPr>
              <a:t>edge2</a:t>
            </a:r>
          </a:p>
          <a:p>
            <a:pPr indent="0">
              <a:buFont typeface="Verdana" pitchFamily="34" charset="0"/>
              <a:buNone/>
            </a:pPr>
            <a:endParaRPr lang="en-US" sz="1600" b="1" dirty="0" smtClean="0">
              <a:solidFill>
                <a:srgbClr val="FF0000"/>
              </a:solidFill>
              <a:latin typeface="Courier New" pitchFamily="49" charset="0"/>
              <a:cs typeface="Courier New" pitchFamily="49" charset="0"/>
            </a:endParaRPr>
          </a:p>
        </p:txBody>
      </p:sp>
      <p:sp>
        <p:nvSpPr>
          <p:cNvPr id="44" name="Content Placeholder 2"/>
          <p:cNvSpPr txBox="1">
            <a:spLocks/>
          </p:cNvSpPr>
          <p:nvPr/>
        </p:nvSpPr>
        <p:spPr>
          <a:xfrm rot="20970212">
            <a:off x="5315651" y="2990552"/>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FF0000"/>
                </a:solidFill>
                <a:latin typeface="Courier New" pitchFamily="49" charset="0"/>
                <a:cs typeface="Courier New" pitchFamily="49" charset="0"/>
              </a:rPr>
              <a:t>edge2_b</a:t>
            </a:r>
          </a:p>
          <a:p>
            <a:pPr indent="0">
              <a:buFont typeface="Verdana" pitchFamily="34" charset="0"/>
              <a:buNone/>
            </a:pPr>
            <a:endParaRPr lang="en-US" sz="1600" b="1" dirty="0" smtClean="0">
              <a:solidFill>
                <a:srgbClr val="FF0000"/>
              </a:solidFill>
              <a:latin typeface="Courier New" pitchFamily="49" charset="0"/>
              <a:cs typeface="Courier New" pitchFamily="49" charset="0"/>
            </a:endParaRPr>
          </a:p>
        </p:txBody>
      </p:sp>
      <p:sp>
        <p:nvSpPr>
          <p:cNvPr id="45" name="Content Placeholder 2"/>
          <p:cNvSpPr txBox="1">
            <a:spLocks/>
          </p:cNvSpPr>
          <p:nvPr/>
        </p:nvSpPr>
        <p:spPr>
          <a:xfrm rot="20970212">
            <a:off x="5220863" y="2421842"/>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00B050"/>
                </a:solidFill>
                <a:latin typeface="Courier New" pitchFamily="49" charset="0"/>
                <a:cs typeface="Courier New" pitchFamily="49" charset="0"/>
              </a:rPr>
              <a:t>edge1</a:t>
            </a:r>
            <a:endParaRPr lang="en-US" sz="1600" b="1" dirty="0" smtClean="0">
              <a:solidFill>
                <a:srgbClr val="002060"/>
              </a:solidFill>
              <a:latin typeface="Courier New" pitchFamily="49" charset="0"/>
              <a:cs typeface="Courier New" pitchFamily="49" charset="0"/>
            </a:endParaRPr>
          </a:p>
          <a:p>
            <a:pPr indent="0">
              <a:buFont typeface="Verdana" pitchFamily="34" charset="0"/>
              <a:buNone/>
            </a:pPr>
            <a:endParaRPr lang="en-US" sz="1600" b="1" dirty="0" smtClean="0">
              <a:solidFill>
                <a:srgbClr val="002060"/>
              </a:solidFill>
              <a:latin typeface="Courier New" pitchFamily="49" charset="0"/>
              <a:cs typeface="Courier New" pitchFamily="49" charset="0"/>
            </a:endParaRPr>
          </a:p>
        </p:txBody>
      </p:sp>
      <p:sp>
        <p:nvSpPr>
          <p:cNvPr id="46" name="Content Placeholder 2"/>
          <p:cNvSpPr txBox="1">
            <a:spLocks/>
          </p:cNvSpPr>
          <p:nvPr/>
        </p:nvSpPr>
        <p:spPr>
          <a:xfrm rot="20970212">
            <a:off x="6237010" y="2198822"/>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00B050"/>
                </a:solidFill>
                <a:latin typeface="Courier New" pitchFamily="49" charset="0"/>
                <a:cs typeface="Courier New" pitchFamily="49" charset="0"/>
              </a:rPr>
              <a:t>edge1_b</a:t>
            </a:r>
            <a:endParaRPr lang="en-US" sz="1600" b="1" dirty="0" smtClean="0">
              <a:solidFill>
                <a:srgbClr val="002060"/>
              </a:solidFill>
              <a:latin typeface="Courier New" pitchFamily="49" charset="0"/>
              <a:cs typeface="Courier New" pitchFamily="49" charset="0"/>
            </a:endParaRPr>
          </a:p>
          <a:p>
            <a:pPr indent="0">
              <a:buFont typeface="Verdana" pitchFamily="34" charset="0"/>
              <a:buNone/>
            </a:pPr>
            <a:endParaRPr lang="en-US" sz="1600" b="1" dirty="0" smtClean="0">
              <a:solidFill>
                <a:srgbClr val="002060"/>
              </a:solidFill>
              <a:latin typeface="Courier New" pitchFamily="49" charset="0"/>
              <a:cs typeface="Courier New" pitchFamily="49" charset="0"/>
            </a:endParaRPr>
          </a:p>
        </p:txBody>
      </p:sp>
    </p:spTree>
    <p:extLst>
      <p:ext uri="{BB962C8B-B14F-4D97-AF65-F5344CB8AC3E}">
        <p14:creationId xmlns:p14="http://schemas.microsoft.com/office/powerpoint/2010/main" val="2012726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8" grpId="0"/>
      <p:bldP spid="4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Operations</a:t>
            </a:r>
            <a:endParaRPr lang="en-US" dirty="0"/>
          </a:p>
        </p:txBody>
      </p:sp>
      <p:sp>
        <p:nvSpPr>
          <p:cNvPr id="3" name="Content Placeholder 2"/>
          <p:cNvSpPr>
            <a:spLocks noGrp="1"/>
          </p:cNvSpPr>
          <p:nvPr>
            <p:ph sz="quarter" idx="10"/>
          </p:nvPr>
        </p:nvSpPr>
        <p:spPr>
          <a:xfrm>
            <a:off x="457200" y="1196018"/>
            <a:ext cx="8077200" cy="685800"/>
          </a:xfrm>
        </p:spPr>
        <p:txBody>
          <a:bodyPr/>
          <a:lstStyle/>
          <a:p>
            <a:pPr indent="0">
              <a:buNone/>
            </a:pPr>
            <a:r>
              <a:rPr lang="en-US" dirty="0" smtClean="0"/>
              <a:t>Split an edge</a:t>
            </a:r>
          </a:p>
        </p:txBody>
      </p:sp>
      <p:cxnSp>
        <p:nvCxnSpPr>
          <p:cNvPr id="11" name="Straight Connector 10"/>
          <p:cNvCxnSpPr/>
          <p:nvPr/>
        </p:nvCxnSpPr>
        <p:spPr bwMode="auto">
          <a:xfrm flipV="1">
            <a:off x="5029200" y="2571750"/>
            <a:ext cx="2286000" cy="4572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4" name="Straight Connector 13"/>
          <p:cNvCxnSpPr/>
          <p:nvPr/>
        </p:nvCxnSpPr>
        <p:spPr bwMode="auto">
          <a:xfrm flipV="1">
            <a:off x="7315200" y="1881818"/>
            <a:ext cx="457200" cy="689932"/>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6" name="Straight Connector 15"/>
          <p:cNvCxnSpPr/>
          <p:nvPr/>
        </p:nvCxnSpPr>
        <p:spPr bwMode="auto">
          <a:xfrm flipH="1" flipV="1">
            <a:off x="5943600" y="1657350"/>
            <a:ext cx="1828800" cy="224468"/>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18" name="Straight Connector 17"/>
          <p:cNvCxnSpPr/>
          <p:nvPr/>
        </p:nvCxnSpPr>
        <p:spPr bwMode="auto">
          <a:xfrm flipH="1">
            <a:off x="4572000" y="1657350"/>
            <a:ext cx="1371600" cy="9144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0" name="Straight Connector 19"/>
          <p:cNvCxnSpPr/>
          <p:nvPr/>
        </p:nvCxnSpPr>
        <p:spPr bwMode="auto">
          <a:xfrm>
            <a:off x="4572000" y="2571750"/>
            <a:ext cx="457200" cy="4572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2" name="Straight Connector 21"/>
          <p:cNvCxnSpPr/>
          <p:nvPr/>
        </p:nvCxnSpPr>
        <p:spPr bwMode="auto">
          <a:xfrm>
            <a:off x="5029200" y="3028950"/>
            <a:ext cx="114300" cy="9144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4" name="Straight Connector 23"/>
          <p:cNvCxnSpPr/>
          <p:nvPr/>
        </p:nvCxnSpPr>
        <p:spPr bwMode="auto">
          <a:xfrm>
            <a:off x="5143500" y="3943350"/>
            <a:ext cx="1257300" cy="2286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6" name="Straight Connector 25"/>
          <p:cNvCxnSpPr/>
          <p:nvPr/>
        </p:nvCxnSpPr>
        <p:spPr bwMode="auto">
          <a:xfrm flipH="1" flipV="1">
            <a:off x="7315200" y="2571750"/>
            <a:ext cx="685800" cy="11430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28" name="Straight Connector 27"/>
          <p:cNvCxnSpPr/>
          <p:nvPr/>
        </p:nvCxnSpPr>
        <p:spPr bwMode="auto">
          <a:xfrm flipV="1">
            <a:off x="8001000" y="2571750"/>
            <a:ext cx="685800" cy="11430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30" name="Straight Connector 29"/>
          <p:cNvCxnSpPr/>
          <p:nvPr/>
        </p:nvCxnSpPr>
        <p:spPr bwMode="auto">
          <a:xfrm flipH="1" flipV="1">
            <a:off x="7772400" y="1881818"/>
            <a:ext cx="914400" cy="689932"/>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32" name="Straight Connector 31"/>
          <p:cNvCxnSpPr/>
          <p:nvPr/>
        </p:nvCxnSpPr>
        <p:spPr bwMode="auto">
          <a:xfrm flipH="1">
            <a:off x="4343400" y="2571750"/>
            <a:ext cx="228600" cy="8001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34" name="Straight Connector 33"/>
          <p:cNvCxnSpPr/>
          <p:nvPr/>
        </p:nvCxnSpPr>
        <p:spPr bwMode="auto">
          <a:xfrm>
            <a:off x="4343400" y="3371850"/>
            <a:ext cx="800100" cy="5715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37" name="Straight Connector 36"/>
          <p:cNvCxnSpPr/>
          <p:nvPr/>
        </p:nvCxnSpPr>
        <p:spPr bwMode="auto">
          <a:xfrm flipV="1">
            <a:off x="6400800" y="3714750"/>
            <a:ext cx="1600200" cy="457200"/>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41" name="Straight Connector 40"/>
          <p:cNvCxnSpPr/>
          <p:nvPr/>
        </p:nvCxnSpPr>
        <p:spPr bwMode="auto">
          <a:xfrm flipV="1">
            <a:off x="5029200" y="2571750"/>
            <a:ext cx="2286000" cy="457200"/>
          </a:xfrm>
          <a:prstGeom prst="line">
            <a:avLst/>
          </a:prstGeom>
          <a:solidFill>
            <a:schemeClr val="accent1"/>
          </a:solidFill>
          <a:ln w="25400" cap="flat" cmpd="sng" algn="ctr">
            <a:solidFill>
              <a:schemeClr val="bg1"/>
            </a:solidFill>
            <a:prstDash val="solid"/>
            <a:round/>
            <a:headEnd type="none" w="med" len="med"/>
            <a:tailEnd type="none" w="med" len="med"/>
          </a:ln>
          <a:effectLst/>
        </p:spPr>
      </p:cxnSp>
      <p:cxnSp>
        <p:nvCxnSpPr>
          <p:cNvPr id="42" name="Straight Connector 41"/>
          <p:cNvCxnSpPr/>
          <p:nvPr/>
        </p:nvCxnSpPr>
        <p:spPr bwMode="auto">
          <a:xfrm flipV="1">
            <a:off x="5010149" y="2630094"/>
            <a:ext cx="1319214" cy="272095"/>
          </a:xfrm>
          <a:prstGeom prst="line">
            <a:avLst/>
          </a:prstGeom>
          <a:solidFill>
            <a:schemeClr val="accent1"/>
          </a:solidFill>
          <a:ln w="19050" cap="flat" cmpd="sng" algn="ctr">
            <a:solidFill>
              <a:srgbClr val="00B050"/>
            </a:solidFill>
            <a:prstDash val="solid"/>
            <a:round/>
            <a:headEnd type="none" w="med" len="med"/>
            <a:tailEnd type="triangle" w="med" len="lg"/>
          </a:ln>
          <a:effectLst/>
        </p:spPr>
      </p:cxnSp>
      <p:sp>
        <p:nvSpPr>
          <p:cNvPr id="47" name="Oval 46"/>
          <p:cNvSpPr/>
          <p:nvPr/>
        </p:nvSpPr>
        <p:spPr bwMode="auto">
          <a:xfrm>
            <a:off x="6311358" y="2713600"/>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48" name="Straight Connector 47"/>
          <p:cNvCxnSpPr/>
          <p:nvPr/>
        </p:nvCxnSpPr>
        <p:spPr bwMode="auto">
          <a:xfrm flipV="1">
            <a:off x="7339013" y="2009775"/>
            <a:ext cx="261937" cy="392906"/>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sp>
        <p:nvSpPr>
          <p:cNvPr id="49" name="Oval 48"/>
          <p:cNvSpPr/>
          <p:nvPr/>
        </p:nvSpPr>
        <p:spPr bwMode="auto">
          <a:xfrm>
            <a:off x="7277100" y="2533650"/>
            <a:ext cx="76200" cy="76200"/>
          </a:xfrm>
          <a:prstGeom prst="ellipse">
            <a:avLst/>
          </a:prstGeom>
          <a:solidFill>
            <a:srgbClr val="00B050"/>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0" name="Oval 49"/>
          <p:cNvSpPr/>
          <p:nvPr/>
        </p:nvSpPr>
        <p:spPr bwMode="auto">
          <a:xfrm>
            <a:off x="4986337" y="2990850"/>
            <a:ext cx="76200" cy="76200"/>
          </a:xfrm>
          <a:prstGeom prst="ellipse">
            <a:avLst/>
          </a:prstGeom>
          <a:solidFill>
            <a:srgbClr val="FF0000"/>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52" name="Straight Connector 51"/>
          <p:cNvCxnSpPr/>
          <p:nvPr/>
        </p:nvCxnSpPr>
        <p:spPr bwMode="auto">
          <a:xfrm>
            <a:off x="5129211" y="3257550"/>
            <a:ext cx="61913" cy="523875"/>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cxnSp>
        <p:nvCxnSpPr>
          <p:cNvPr id="60" name="Straight Connector 59"/>
          <p:cNvCxnSpPr/>
          <p:nvPr/>
        </p:nvCxnSpPr>
        <p:spPr bwMode="auto">
          <a:xfrm flipV="1">
            <a:off x="6378842" y="2690829"/>
            <a:ext cx="926835" cy="185721"/>
          </a:xfrm>
          <a:prstGeom prst="line">
            <a:avLst/>
          </a:prstGeom>
          <a:solidFill>
            <a:schemeClr val="accent1"/>
          </a:solidFill>
          <a:ln w="19050" cap="flat" cmpd="sng" algn="ctr">
            <a:solidFill>
              <a:srgbClr val="FF0000"/>
            </a:solidFill>
            <a:prstDash val="solid"/>
            <a:round/>
            <a:headEnd type="triangle" w="med" len="lg"/>
            <a:tailEnd type="none" w="med" len="lg"/>
          </a:ln>
          <a:effectLst/>
        </p:spPr>
      </p:cxnSp>
      <p:cxnSp>
        <p:nvCxnSpPr>
          <p:cNvPr id="27" name="Straight Connector 26"/>
          <p:cNvCxnSpPr/>
          <p:nvPr/>
        </p:nvCxnSpPr>
        <p:spPr bwMode="auto">
          <a:xfrm flipV="1">
            <a:off x="6376985" y="2421733"/>
            <a:ext cx="938215" cy="193513"/>
          </a:xfrm>
          <a:prstGeom prst="line">
            <a:avLst/>
          </a:prstGeom>
          <a:solidFill>
            <a:schemeClr val="accent1"/>
          </a:solidFill>
          <a:ln w="19050" cap="flat" cmpd="sng" algn="ctr">
            <a:solidFill>
              <a:srgbClr val="00B050"/>
            </a:solidFill>
            <a:prstDash val="dash"/>
            <a:round/>
            <a:headEnd type="none" w="med" len="med"/>
            <a:tailEnd type="triangle" w="med" len="lg"/>
          </a:ln>
          <a:effectLst/>
        </p:spPr>
      </p:cxnSp>
      <p:sp>
        <p:nvSpPr>
          <p:cNvPr id="35" name="Content Placeholder 2"/>
          <p:cNvSpPr txBox="1">
            <a:spLocks/>
          </p:cNvSpPr>
          <p:nvPr/>
        </p:nvSpPr>
        <p:spPr>
          <a:xfrm>
            <a:off x="381000" y="1733550"/>
            <a:ext cx="5562600" cy="68818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 </a:t>
            </a:r>
            <a:r>
              <a:rPr lang="en-US" sz="1600" b="1" dirty="0" smtClean="0">
                <a:solidFill>
                  <a:srgbClr val="00B050"/>
                </a:solidFill>
                <a:latin typeface="Courier New" pitchFamily="49" charset="0"/>
                <a:cs typeface="Courier New" pitchFamily="49" charset="0"/>
              </a:rPr>
              <a:t>edge1</a:t>
            </a:r>
            <a:r>
              <a:rPr lang="en-US" sz="1600" b="1" dirty="0" smtClean="0">
                <a:solidFill>
                  <a:srgbClr val="002060"/>
                </a:solidFill>
                <a:latin typeface="Courier New" pitchFamily="49" charset="0"/>
                <a:cs typeface="Courier New" pitchFamily="49" charset="0"/>
              </a:rPr>
              <a:t>;</a:t>
            </a:r>
          </a:p>
          <a:p>
            <a:pPr indent="0">
              <a:buNone/>
            </a:pPr>
            <a:r>
              <a:rPr lang="en-US" sz="1600" b="1" dirty="0" err="1">
                <a:solidFill>
                  <a:srgbClr val="002060"/>
                </a:solidFill>
                <a:latin typeface="Courier New" pitchFamily="49" charset="0"/>
                <a:cs typeface="Courier New" pitchFamily="49" charset="0"/>
              </a:rPr>
              <a:t>HalfEdge</a:t>
            </a:r>
            <a:r>
              <a:rPr lang="en-US" sz="1600" b="1" dirty="0">
                <a:solidFill>
                  <a:srgbClr val="002060"/>
                </a:solidFill>
                <a:latin typeface="Courier New" pitchFamily="49" charset="0"/>
                <a:cs typeface="Courier New" pitchFamily="49" charset="0"/>
              </a:rPr>
              <a:t> </a:t>
            </a:r>
            <a:r>
              <a:rPr lang="en-US" sz="1600" b="1" dirty="0">
                <a:solidFill>
                  <a:srgbClr val="FF0000"/>
                </a:solidFill>
                <a:latin typeface="Courier New" pitchFamily="49" charset="0"/>
                <a:cs typeface="Courier New" pitchFamily="49" charset="0"/>
              </a:rPr>
              <a:t>edge2 </a:t>
            </a:r>
            <a:r>
              <a:rPr lang="en-US" sz="1600" dirty="0">
                <a:latin typeface="Courier New" pitchFamily="49" charset="0"/>
                <a:cs typeface="Courier New" pitchFamily="49" charset="0"/>
              </a:rPr>
              <a:t>= </a:t>
            </a:r>
            <a:r>
              <a:rPr lang="en-US" sz="1600" b="1" dirty="0">
                <a:solidFill>
                  <a:srgbClr val="00B050"/>
                </a:solidFill>
                <a:latin typeface="Courier New" pitchFamily="49" charset="0"/>
                <a:cs typeface="Courier New" pitchFamily="49" charset="0"/>
              </a:rPr>
              <a:t>edge1</a:t>
            </a:r>
            <a:r>
              <a:rPr lang="en-US" sz="1600" dirty="0">
                <a:latin typeface="Courier New" pitchFamily="49" charset="0"/>
                <a:cs typeface="Courier New" pitchFamily="49" charset="0"/>
              </a:rPr>
              <a:t>.opposite</a:t>
            </a:r>
            <a:r>
              <a:rPr lang="en-US" sz="1600" dirty="0">
                <a:solidFill>
                  <a:srgbClr val="002060"/>
                </a:solidFill>
                <a:latin typeface="Courier New" pitchFamily="49" charset="0"/>
                <a:cs typeface="Courier New" pitchFamily="49" charset="0"/>
              </a:rPr>
              <a:t>;</a:t>
            </a:r>
            <a:endParaRPr lang="en-US" sz="1600" b="1" dirty="0">
              <a:solidFill>
                <a:srgbClr val="002060"/>
              </a:solidFill>
              <a:latin typeface="Courier New" pitchFamily="49" charset="0"/>
              <a:cs typeface="Courier New" pitchFamily="49" charset="0"/>
            </a:endParaRPr>
          </a:p>
          <a:p>
            <a:pPr indent="0">
              <a:buFont typeface="Verdana" pitchFamily="34" charset="0"/>
              <a:buNone/>
            </a:pPr>
            <a:endParaRPr lang="en-US" sz="1600" b="1" dirty="0" smtClean="0">
              <a:solidFill>
                <a:srgbClr val="002060"/>
              </a:solidFill>
              <a:latin typeface="Courier New" pitchFamily="49" charset="0"/>
              <a:cs typeface="Courier New" pitchFamily="49" charset="0"/>
            </a:endParaRPr>
          </a:p>
        </p:txBody>
      </p:sp>
      <p:sp>
        <p:nvSpPr>
          <p:cNvPr id="36" name="Content Placeholder 2"/>
          <p:cNvSpPr txBox="1">
            <a:spLocks/>
          </p:cNvSpPr>
          <p:nvPr/>
        </p:nvSpPr>
        <p:spPr>
          <a:xfrm>
            <a:off x="381000" y="2340767"/>
            <a:ext cx="5562600" cy="68818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 </a:t>
            </a:r>
            <a:r>
              <a:rPr lang="en-US" sz="1600" b="1" dirty="0" smtClean="0">
                <a:solidFill>
                  <a:srgbClr val="00B050"/>
                </a:solidFill>
                <a:latin typeface="Courier New" pitchFamily="49" charset="0"/>
                <a:cs typeface="Courier New" pitchFamily="49" charset="0"/>
              </a:rPr>
              <a:t>edge1_b</a:t>
            </a:r>
            <a:r>
              <a:rPr lang="en-US" sz="1600" dirty="0" smtClean="0">
                <a:latin typeface="Courier New" pitchFamily="49" charset="0"/>
                <a:cs typeface="Courier New" pitchFamily="49" charset="0"/>
              </a:rPr>
              <a:t> = new </a:t>
            </a:r>
            <a:r>
              <a:rPr lang="en-US" sz="1600" dirty="0" err="1" smtClean="0">
                <a:latin typeface="Courier New" pitchFamily="49" charset="0"/>
                <a:cs typeface="Courier New" pitchFamily="49" charset="0"/>
              </a:rPr>
              <a:t>HalfEdge</a:t>
            </a:r>
            <a:r>
              <a:rPr lang="en-US" sz="1600" b="1" dirty="0" smtClean="0">
                <a:solidFill>
                  <a:srgbClr val="002060"/>
                </a:solidFill>
                <a:latin typeface="Courier New" pitchFamily="49" charset="0"/>
                <a:cs typeface="Courier New" pitchFamily="49" charset="0"/>
              </a:rPr>
              <a:t>;</a:t>
            </a:r>
          </a:p>
          <a:p>
            <a:pPr indent="0">
              <a:buNone/>
            </a:pPr>
            <a:r>
              <a:rPr lang="en-US" sz="1600" b="1" dirty="0" err="1">
                <a:solidFill>
                  <a:srgbClr val="002060"/>
                </a:solidFill>
                <a:latin typeface="Courier New" pitchFamily="49" charset="0"/>
                <a:cs typeface="Courier New" pitchFamily="49" charset="0"/>
              </a:rPr>
              <a:t>HalfEdge</a:t>
            </a:r>
            <a:r>
              <a:rPr lang="en-US" sz="1600" b="1" dirty="0">
                <a:solidFill>
                  <a:srgbClr val="002060"/>
                </a:solidFill>
                <a:latin typeface="Courier New" pitchFamily="49" charset="0"/>
                <a:cs typeface="Courier New" pitchFamily="49" charset="0"/>
              </a:rPr>
              <a:t> </a:t>
            </a:r>
            <a:r>
              <a:rPr lang="en-US" sz="1600" b="1" dirty="0" smtClean="0">
                <a:solidFill>
                  <a:srgbClr val="FF0000"/>
                </a:solidFill>
                <a:latin typeface="Courier New" pitchFamily="49" charset="0"/>
                <a:cs typeface="Courier New" pitchFamily="49" charset="0"/>
              </a:rPr>
              <a:t>edge2_b</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new </a:t>
            </a:r>
            <a:r>
              <a:rPr lang="en-US" sz="1600" dirty="0" err="1">
                <a:latin typeface="Courier New" pitchFamily="49" charset="0"/>
                <a:cs typeface="Courier New" pitchFamily="49" charset="0"/>
              </a:rPr>
              <a:t>HalfEdge</a:t>
            </a:r>
            <a:r>
              <a:rPr lang="en-US" sz="1600" b="1" dirty="0">
                <a:solidFill>
                  <a:srgbClr val="002060"/>
                </a:solidFill>
                <a:latin typeface="Courier New" pitchFamily="49" charset="0"/>
                <a:cs typeface="Courier New" pitchFamily="49" charset="0"/>
              </a:rPr>
              <a:t>;</a:t>
            </a:r>
          </a:p>
          <a:p>
            <a:pPr indent="0">
              <a:buFont typeface="Verdana" pitchFamily="34" charset="0"/>
              <a:buNone/>
            </a:pPr>
            <a:endParaRPr lang="en-US" sz="1600" b="1" dirty="0" smtClean="0">
              <a:solidFill>
                <a:srgbClr val="002060"/>
              </a:solidFill>
              <a:latin typeface="Courier New" pitchFamily="49" charset="0"/>
              <a:cs typeface="Courier New" pitchFamily="49" charset="0"/>
            </a:endParaRPr>
          </a:p>
          <a:p>
            <a:pPr indent="0">
              <a:buFont typeface="Verdana" pitchFamily="34" charset="0"/>
              <a:buNone/>
            </a:pPr>
            <a:endParaRPr lang="en-US" sz="1600" b="1" dirty="0" smtClean="0">
              <a:solidFill>
                <a:srgbClr val="002060"/>
              </a:solidFill>
              <a:latin typeface="Courier New" pitchFamily="49" charset="0"/>
              <a:cs typeface="Courier New" pitchFamily="49" charset="0"/>
            </a:endParaRPr>
          </a:p>
        </p:txBody>
      </p:sp>
      <p:sp>
        <p:nvSpPr>
          <p:cNvPr id="38" name="Content Placeholder 2"/>
          <p:cNvSpPr txBox="1">
            <a:spLocks/>
          </p:cNvSpPr>
          <p:nvPr/>
        </p:nvSpPr>
        <p:spPr>
          <a:xfrm>
            <a:off x="380999" y="3028950"/>
            <a:ext cx="4605337" cy="1752600"/>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FF0000"/>
                </a:solidFill>
                <a:latin typeface="Courier New" pitchFamily="49" charset="0"/>
                <a:cs typeface="Courier New" pitchFamily="49" charset="0"/>
              </a:rPr>
              <a:t>edge2_b</a:t>
            </a:r>
            <a:r>
              <a:rPr lang="en-US" sz="1600" dirty="0" smtClean="0">
                <a:latin typeface="Courier New" pitchFamily="49" charset="0"/>
                <a:cs typeface="Courier New" pitchFamily="49" charset="0"/>
              </a:rPr>
              <a:t>.opposite = </a:t>
            </a:r>
            <a:r>
              <a:rPr lang="en-US" sz="1600" b="1" dirty="0" smtClean="0">
                <a:solidFill>
                  <a:srgbClr val="00B050"/>
                </a:solidFill>
                <a:latin typeface="Courier New" pitchFamily="49" charset="0"/>
                <a:cs typeface="Courier New" pitchFamily="49" charset="0"/>
              </a:rPr>
              <a:t>edge1</a:t>
            </a:r>
            <a:r>
              <a:rPr lang="en-US" sz="1600" dirty="0" smtClean="0">
                <a:latin typeface="Courier New" pitchFamily="49" charset="0"/>
                <a:cs typeface="Courier New" pitchFamily="49" charset="0"/>
              </a:rPr>
              <a:t>;</a:t>
            </a:r>
          </a:p>
          <a:p>
            <a:pPr indent="0">
              <a:buFont typeface="Verdana" pitchFamily="34" charset="0"/>
              <a:buNone/>
            </a:pPr>
            <a:r>
              <a:rPr lang="en-US" sz="1600" b="1" dirty="0" smtClean="0">
                <a:solidFill>
                  <a:srgbClr val="FF0000"/>
                </a:solidFill>
                <a:latin typeface="Courier New" pitchFamily="49" charset="0"/>
                <a:cs typeface="Courier New" pitchFamily="49" charset="0"/>
              </a:rPr>
              <a:t>edge2</a:t>
            </a:r>
            <a:r>
              <a:rPr lang="en-US" sz="1600" dirty="0" smtClean="0">
                <a:latin typeface="Courier New" pitchFamily="49" charset="0"/>
                <a:cs typeface="Courier New" pitchFamily="49" charset="0"/>
              </a:rPr>
              <a:t>.opposite = </a:t>
            </a:r>
            <a:r>
              <a:rPr lang="en-US" sz="1600" b="1" dirty="0" smtClean="0">
                <a:solidFill>
                  <a:srgbClr val="00B050"/>
                </a:solidFill>
                <a:latin typeface="Courier New" pitchFamily="49" charset="0"/>
                <a:cs typeface="Courier New" pitchFamily="49" charset="0"/>
              </a:rPr>
              <a:t>edge1_b</a:t>
            </a:r>
            <a:r>
              <a:rPr lang="en-US" sz="1600" dirty="0" smtClean="0">
                <a:latin typeface="Courier New" pitchFamily="49" charset="0"/>
                <a:cs typeface="Courier New" pitchFamily="49" charset="0"/>
              </a:rPr>
              <a:t>;</a:t>
            </a:r>
          </a:p>
          <a:p>
            <a:pPr indent="0">
              <a:buFont typeface="Verdana" pitchFamily="34" charset="0"/>
              <a:buNone/>
            </a:pPr>
            <a:r>
              <a:rPr lang="en-US" sz="1600" b="1" dirty="0" smtClean="0">
                <a:solidFill>
                  <a:srgbClr val="00B050"/>
                </a:solidFill>
                <a:latin typeface="Courier New" pitchFamily="49" charset="0"/>
                <a:cs typeface="Courier New" pitchFamily="49" charset="0"/>
              </a:rPr>
              <a:t>edge1_b</a:t>
            </a:r>
            <a:r>
              <a:rPr lang="en-US" sz="1600" dirty="0" smtClean="0">
                <a:latin typeface="Courier New" pitchFamily="49" charset="0"/>
                <a:cs typeface="Courier New" pitchFamily="49" charset="0"/>
              </a:rPr>
              <a:t>.opposite = </a:t>
            </a:r>
            <a:r>
              <a:rPr lang="en-US" sz="1600" b="1" dirty="0" smtClean="0">
                <a:solidFill>
                  <a:srgbClr val="FF0000"/>
                </a:solidFill>
                <a:latin typeface="Courier New" pitchFamily="49" charset="0"/>
                <a:cs typeface="Courier New" pitchFamily="49" charset="0"/>
              </a:rPr>
              <a:t>edge2</a:t>
            </a:r>
            <a:r>
              <a:rPr lang="en-US" sz="1600" dirty="0" smtClean="0">
                <a:latin typeface="Courier New" pitchFamily="49" charset="0"/>
                <a:cs typeface="Courier New" pitchFamily="49" charset="0"/>
              </a:rPr>
              <a:t>;</a:t>
            </a:r>
          </a:p>
          <a:p>
            <a:pPr indent="0">
              <a:buFont typeface="Verdana" pitchFamily="34" charset="0"/>
              <a:buNone/>
            </a:pPr>
            <a:r>
              <a:rPr lang="en-US" sz="1600" b="1" dirty="0" smtClean="0">
                <a:solidFill>
                  <a:srgbClr val="00B050"/>
                </a:solidFill>
                <a:latin typeface="Courier New" pitchFamily="49" charset="0"/>
                <a:cs typeface="Courier New" pitchFamily="49" charset="0"/>
              </a:rPr>
              <a:t>edge1</a:t>
            </a:r>
            <a:r>
              <a:rPr lang="en-US" sz="1600" dirty="0" smtClean="0">
                <a:latin typeface="Courier New" pitchFamily="49" charset="0"/>
                <a:cs typeface="Courier New" pitchFamily="49" charset="0"/>
              </a:rPr>
              <a:t>.opposite = </a:t>
            </a:r>
            <a:r>
              <a:rPr lang="en-US" sz="1600" b="1" dirty="0" smtClean="0">
                <a:solidFill>
                  <a:srgbClr val="FF0000"/>
                </a:solidFill>
                <a:latin typeface="Courier New" pitchFamily="49" charset="0"/>
                <a:cs typeface="Courier New" pitchFamily="49" charset="0"/>
              </a:rPr>
              <a:t>edge2_b</a:t>
            </a:r>
            <a:r>
              <a:rPr lang="en-US" sz="1600" dirty="0" smtClean="0">
                <a:latin typeface="Courier New" pitchFamily="49" charset="0"/>
                <a:cs typeface="Courier New" pitchFamily="49" charset="0"/>
              </a:rPr>
              <a:t>;</a:t>
            </a:r>
          </a:p>
          <a:p>
            <a:pPr indent="0">
              <a:buFont typeface="Verdana" pitchFamily="34" charset="0"/>
              <a:buNone/>
            </a:pPr>
            <a:r>
              <a:rPr lang="en-US" sz="1600" dirty="0" err="1" smtClean="0">
                <a:latin typeface="Courier New" pitchFamily="49" charset="0"/>
                <a:cs typeface="Courier New" pitchFamily="49" charset="0"/>
              </a:rPr>
              <a:t>splitVert.halfEdge</a:t>
            </a:r>
            <a:r>
              <a:rPr lang="en-US" sz="1600" dirty="0" smtClean="0">
                <a:latin typeface="Courier New" pitchFamily="49" charset="0"/>
                <a:cs typeface="Courier New" pitchFamily="49" charset="0"/>
              </a:rPr>
              <a:t> = </a:t>
            </a:r>
            <a:r>
              <a:rPr lang="en-US" sz="1600" b="1" dirty="0" smtClean="0">
                <a:solidFill>
                  <a:srgbClr val="00B050"/>
                </a:solidFill>
                <a:latin typeface="Courier New" pitchFamily="49" charset="0"/>
                <a:cs typeface="Courier New" pitchFamily="49" charset="0"/>
              </a:rPr>
              <a:t>edge1</a:t>
            </a:r>
            <a:r>
              <a:rPr lang="en-US" sz="1600" dirty="0" smtClean="0">
                <a:latin typeface="Courier New" pitchFamily="49" charset="0"/>
                <a:cs typeface="Courier New" pitchFamily="49" charset="0"/>
              </a:rPr>
              <a:t>;</a:t>
            </a:r>
          </a:p>
        </p:txBody>
      </p:sp>
      <p:cxnSp>
        <p:nvCxnSpPr>
          <p:cNvPr id="39" name="Straight Connector 38"/>
          <p:cNvCxnSpPr/>
          <p:nvPr/>
        </p:nvCxnSpPr>
        <p:spPr bwMode="auto">
          <a:xfrm flipV="1">
            <a:off x="5114925" y="2881330"/>
            <a:ext cx="1247777" cy="250031"/>
          </a:xfrm>
          <a:prstGeom prst="line">
            <a:avLst/>
          </a:prstGeom>
          <a:solidFill>
            <a:schemeClr val="accent1"/>
          </a:solidFill>
          <a:ln w="19050" cap="flat" cmpd="sng" algn="ctr">
            <a:solidFill>
              <a:srgbClr val="FF0000"/>
            </a:solidFill>
            <a:prstDash val="sysDash"/>
            <a:round/>
            <a:headEnd type="triangle" w="med" len="lg"/>
            <a:tailEnd type="none" w="med" len="lg"/>
          </a:ln>
          <a:effectLst/>
        </p:spPr>
      </p:cxnSp>
      <p:sp>
        <p:nvSpPr>
          <p:cNvPr id="43" name="Content Placeholder 2"/>
          <p:cNvSpPr txBox="1">
            <a:spLocks/>
          </p:cNvSpPr>
          <p:nvPr/>
        </p:nvSpPr>
        <p:spPr>
          <a:xfrm rot="20970212">
            <a:off x="6492101" y="2744296"/>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FF0000"/>
                </a:solidFill>
                <a:latin typeface="Courier New" pitchFamily="49" charset="0"/>
                <a:cs typeface="Courier New" pitchFamily="49" charset="0"/>
              </a:rPr>
              <a:t>edge2</a:t>
            </a:r>
          </a:p>
          <a:p>
            <a:pPr indent="0">
              <a:buFont typeface="Verdana" pitchFamily="34" charset="0"/>
              <a:buNone/>
            </a:pPr>
            <a:endParaRPr lang="en-US" sz="1600" b="1" dirty="0" smtClean="0">
              <a:solidFill>
                <a:srgbClr val="FF0000"/>
              </a:solidFill>
              <a:latin typeface="Courier New" pitchFamily="49" charset="0"/>
              <a:cs typeface="Courier New" pitchFamily="49" charset="0"/>
            </a:endParaRPr>
          </a:p>
        </p:txBody>
      </p:sp>
      <p:sp>
        <p:nvSpPr>
          <p:cNvPr id="44" name="Content Placeholder 2"/>
          <p:cNvSpPr txBox="1">
            <a:spLocks/>
          </p:cNvSpPr>
          <p:nvPr/>
        </p:nvSpPr>
        <p:spPr>
          <a:xfrm rot="20970212">
            <a:off x="5315651" y="2990552"/>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FF0000"/>
                </a:solidFill>
                <a:latin typeface="Courier New" pitchFamily="49" charset="0"/>
                <a:cs typeface="Courier New" pitchFamily="49" charset="0"/>
              </a:rPr>
              <a:t>edge2_b</a:t>
            </a:r>
          </a:p>
          <a:p>
            <a:pPr indent="0">
              <a:buFont typeface="Verdana" pitchFamily="34" charset="0"/>
              <a:buNone/>
            </a:pPr>
            <a:endParaRPr lang="en-US" sz="1600" b="1" dirty="0" smtClean="0">
              <a:solidFill>
                <a:srgbClr val="FF0000"/>
              </a:solidFill>
              <a:latin typeface="Courier New" pitchFamily="49" charset="0"/>
              <a:cs typeface="Courier New" pitchFamily="49" charset="0"/>
            </a:endParaRPr>
          </a:p>
        </p:txBody>
      </p:sp>
      <p:sp>
        <p:nvSpPr>
          <p:cNvPr id="33" name="Content Placeholder 2"/>
          <p:cNvSpPr txBox="1">
            <a:spLocks/>
          </p:cNvSpPr>
          <p:nvPr/>
        </p:nvSpPr>
        <p:spPr>
          <a:xfrm rot="20970212">
            <a:off x="5220863" y="2421842"/>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00B050"/>
                </a:solidFill>
                <a:latin typeface="Courier New" pitchFamily="49" charset="0"/>
                <a:cs typeface="Courier New" pitchFamily="49" charset="0"/>
              </a:rPr>
              <a:t>edge1</a:t>
            </a:r>
            <a:endParaRPr lang="en-US" sz="1600" b="1" dirty="0" smtClean="0">
              <a:solidFill>
                <a:srgbClr val="002060"/>
              </a:solidFill>
              <a:latin typeface="Courier New" pitchFamily="49" charset="0"/>
              <a:cs typeface="Courier New" pitchFamily="49" charset="0"/>
            </a:endParaRPr>
          </a:p>
          <a:p>
            <a:pPr indent="0">
              <a:buFont typeface="Verdana" pitchFamily="34" charset="0"/>
              <a:buNone/>
            </a:pPr>
            <a:endParaRPr lang="en-US" sz="1600" b="1" dirty="0" smtClean="0">
              <a:solidFill>
                <a:srgbClr val="002060"/>
              </a:solidFill>
              <a:latin typeface="Courier New" pitchFamily="49" charset="0"/>
              <a:cs typeface="Courier New" pitchFamily="49" charset="0"/>
            </a:endParaRPr>
          </a:p>
        </p:txBody>
      </p:sp>
      <p:sp>
        <p:nvSpPr>
          <p:cNvPr id="45" name="Content Placeholder 2"/>
          <p:cNvSpPr txBox="1">
            <a:spLocks/>
          </p:cNvSpPr>
          <p:nvPr/>
        </p:nvSpPr>
        <p:spPr>
          <a:xfrm rot="20970212">
            <a:off x="6237010" y="2198822"/>
            <a:ext cx="1143000" cy="372833"/>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smtClean="0">
                <a:solidFill>
                  <a:srgbClr val="00B050"/>
                </a:solidFill>
                <a:latin typeface="Courier New" pitchFamily="49" charset="0"/>
                <a:cs typeface="Courier New" pitchFamily="49" charset="0"/>
              </a:rPr>
              <a:t>edge1_b</a:t>
            </a:r>
            <a:endParaRPr lang="en-US" sz="1600" b="1" dirty="0" smtClean="0">
              <a:solidFill>
                <a:srgbClr val="002060"/>
              </a:solidFill>
              <a:latin typeface="Courier New" pitchFamily="49" charset="0"/>
              <a:cs typeface="Courier New" pitchFamily="49" charset="0"/>
            </a:endParaRPr>
          </a:p>
          <a:p>
            <a:pPr indent="0">
              <a:buFont typeface="Verdana" pitchFamily="34" charset="0"/>
              <a:buNone/>
            </a:pPr>
            <a:endParaRPr lang="en-US" sz="1600" b="1" dirty="0" smtClean="0">
              <a:solidFill>
                <a:srgbClr val="002060"/>
              </a:solidFill>
              <a:latin typeface="Courier New" pitchFamily="49" charset="0"/>
              <a:cs typeface="Courier New" pitchFamily="49" charset="0"/>
            </a:endParaRPr>
          </a:p>
        </p:txBody>
      </p:sp>
    </p:spTree>
    <p:extLst>
      <p:ext uri="{BB962C8B-B14F-4D97-AF65-F5344CB8AC3E}">
        <p14:creationId xmlns:p14="http://schemas.microsoft.com/office/powerpoint/2010/main" val="323806523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Other Operations</a:t>
            </a:r>
            <a:endParaRPr lang="en-US" dirty="0"/>
          </a:p>
        </p:txBody>
      </p:sp>
      <p:sp>
        <p:nvSpPr>
          <p:cNvPr id="8" name="Content Placeholder 7"/>
          <p:cNvSpPr>
            <a:spLocks noGrp="1"/>
          </p:cNvSpPr>
          <p:nvPr>
            <p:ph sz="quarter" idx="10"/>
          </p:nvPr>
        </p:nvSpPr>
        <p:spPr/>
        <p:txBody>
          <a:bodyPr/>
          <a:lstStyle/>
          <a:p>
            <a:r>
              <a:rPr lang="en-US" dirty="0" smtClean="0"/>
              <a:t>Remove face(s)</a:t>
            </a:r>
          </a:p>
          <a:p>
            <a:pPr lvl="1"/>
            <a:r>
              <a:rPr lang="en-US" dirty="0" smtClean="0"/>
              <a:t>Delete </a:t>
            </a:r>
            <a:r>
              <a:rPr lang="en-US" dirty="0" err="1" smtClean="0"/>
              <a:t>HalfEdgeFaces</a:t>
            </a:r>
            <a:r>
              <a:rPr lang="en-US" dirty="0" smtClean="0"/>
              <a:t> and any related topology that is unused elsewhere</a:t>
            </a:r>
          </a:p>
          <a:p>
            <a:pPr lvl="1"/>
            <a:r>
              <a:rPr lang="en-US" dirty="0" smtClean="0"/>
              <a:t>Take care to properly RE-connect half edges/</a:t>
            </a:r>
            <a:r>
              <a:rPr lang="en-US" dirty="0" err="1" smtClean="0"/>
              <a:t>verts</a:t>
            </a:r>
            <a:r>
              <a:rPr lang="en-US" dirty="0" smtClean="0"/>
              <a:t> that are not on open boundary</a:t>
            </a:r>
          </a:p>
        </p:txBody>
      </p:sp>
    </p:spTree>
    <p:extLst>
      <p:ext uri="{BB962C8B-B14F-4D97-AF65-F5344CB8AC3E}">
        <p14:creationId xmlns:p14="http://schemas.microsoft.com/office/powerpoint/2010/main" val="258454152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Other Operations</a:t>
            </a:r>
            <a:endParaRPr lang="en-US" dirty="0"/>
          </a:p>
        </p:txBody>
      </p:sp>
      <p:sp>
        <p:nvSpPr>
          <p:cNvPr id="8" name="Content Placeholder 7"/>
          <p:cNvSpPr>
            <a:spLocks noGrp="1"/>
          </p:cNvSpPr>
          <p:nvPr>
            <p:ph sz="quarter" idx="10"/>
          </p:nvPr>
        </p:nvSpPr>
        <p:spPr/>
        <p:txBody>
          <a:bodyPr/>
          <a:lstStyle/>
          <a:p>
            <a:r>
              <a:rPr lang="en-US" dirty="0" smtClean="0"/>
              <a:t>Unhook face(s)</a:t>
            </a:r>
          </a:p>
          <a:p>
            <a:pPr lvl="1"/>
            <a:r>
              <a:rPr lang="en-US" dirty="0" smtClean="0"/>
              <a:t>Same as remove faces but copies removed face and related to another object</a:t>
            </a:r>
          </a:p>
        </p:txBody>
      </p:sp>
    </p:spTree>
    <p:extLst>
      <p:ext uri="{BB962C8B-B14F-4D97-AF65-F5344CB8AC3E}">
        <p14:creationId xmlns:p14="http://schemas.microsoft.com/office/powerpoint/2010/main" val="135579230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p:cNvSpPr/>
          <p:nvPr/>
        </p:nvSpPr>
        <p:spPr bwMode="auto">
          <a:xfrm>
            <a:off x="3765104" y="3296255"/>
            <a:ext cx="1080741" cy="712232"/>
          </a:xfrm>
          <a:custGeom>
            <a:avLst/>
            <a:gdLst>
              <a:gd name="connsiteX0" fmla="*/ 401444 w 1338146"/>
              <a:gd name="connsiteY0" fmla="*/ 0 h 992458"/>
              <a:gd name="connsiteX1" fmla="*/ 0 w 1338146"/>
              <a:gd name="connsiteY1" fmla="*/ 936702 h 992458"/>
              <a:gd name="connsiteX2" fmla="*/ 1338146 w 1338146"/>
              <a:gd name="connsiteY2" fmla="*/ 992458 h 992458"/>
              <a:gd name="connsiteX3" fmla="*/ 401444 w 1338146"/>
              <a:gd name="connsiteY3" fmla="*/ 0 h 992458"/>
              <a:gd name="connsiteX0" fmla="*/ 401444 w 1319096"/>
              <a:gd name="connsiteY0" fmla="*/ 0 h 936702"/>
              <a:gd name="connsiteX1" fmla="*/ 0 w 1319096"/>
              <a:gd name="connsiteY1" fmla="*/ 936702 h 936702"/>
              <a:gd name="connsiteX2" fmla="*/ 1319096 w 1319096"/>
              <a:gd name="connsiteY2" fmla="*/ 647177 h 936702"/>
              <a:gd name="connsiteX3" fmla="*/ 401444 w 1319096"/>
              <a:gd name="connsiteY3" fmla="*/ 0 h 936702"/>
              <a:gd name="connsiteX0" fmla="*/ 453831 w 1371483"/>
              <a:gd name="connsiteY0" fmla="*/ 0 h 727152"/>
              <a:gd name="connsiteX1" fmla="*/ 0 w 1371483"/>
              <a:gd name="connsiteY1" fmla="*/ 727152 h 727152"/>
              <a:gd name="connsiteX2" fmla="*/ 1371483 w 1371483"/>
              <a:gd name="connsiteY2" fmla="*/ 647177 h 727152"/>
              <a:gd name="connsiteX3" fmla="*/ 453831 w 1371483"/>
              <a:gd name="connsiteY3" fmla="*/ 0 h 727152"/>
              <a:gd name="connsiteX0" fmla="*/ 0 w 1620121"/>
              <a:gd name="connsiteY0" fmla="*/ 0 h 465214"/>
              <a:gd name="connsiteX1" fmla="*/ 248638 w 1620121"/>
              <a:gd name="connsiteY1" fmla="*/ 465214 h 465214"/>
              <a:gd name="connsiteX2" fmla="*/ 1620121 w 1620121"/>
              <a:gd name="connsiteY2" fmla="*/ 385239 h 465214"/>
              <a:gd name="connsiteX3" fmla="*/ 0 w 1620121"/>
              <a:gd name="connsiteY3" fmla="*/ 0 h 465214"/>
              <a:gd name="connsiteX0" fmla="*/ 415730 w 1371483"/>
              <a:gd name="connsiteY0" fmla="*/ 0 h 1051001"/>
              <a:gd name="connsiteX1" fmla="*/ 0 w 1371483"/>
              <a:gd name="connsiteY1" fmla="*/ 1051001 h 1051001"/>
              <a:gd name="connsiteX2" fmla="*/ 1371483 w 1371483"/>
              <a:gd name="connsiteY2" fmla="*/ 971026 h 1051001"/>
              <a:gd name="connsiteX3" fmla="*/ 415730 w 1371483"/>
              <a:gd name="connsiteY3" fmla="*/ 0 h 1051001"/>
              <a:gd name="connsiteX0" fmla="*/ 813399 w 1769152"/>
              <a:gd name="connsiteY0" fmla="*/ 0 h 971026"/>
              <a:gd name="connsiteX1" fmla="*/ 0 w 1769152"/>
              <a:gd name="connsiteY1" fmla="*/ 446163 h 971026"/>
              <a:gd name="connsiteX2" fmla="*/ 1769152 w 1769152"/>
              <a:gd name="connsiteY2" fmla="*/ 971026 h 971026"/>
              <a:gd name="connsiteX3" fmla="*/ 813399 w 1769152"/>
              <a:gd name="connsiteY3" fmla="*/ 0 h 971026"/>
              <a:gd name="connsiteX0" fmla="*/ 813399 w 1666758"/>
              <a:gd name="connsiteY0" fmla="*/ 0 h 711470"/>
              <a:gd name="connsiteX1" fmla="*/ 0 w 1666758"/>
              <a:gd name="connsiteY1" fmla="*/ 446163 h 711470"/>
              <a:gd name="connsiteX2" fmla="*/ 1666758 w 1666758"/>
              <a:gd name="connsiteY2" fmla="*/ 711470 h 711470"/>
              <a:gd name="connsiteX3" fmla="*/ 813399 w 1666758"/>
              <a:gd name="connsiteY3" fmla="*/ 0 h 711470"/>
              <a:gd name="connsiteX0" fmla="*/ 813399 w 1609608"/>
              <a:gd name="connsiteY0" fmla="*/ 0 h 813864"/>
              <a:gd name="connsiteX1" fmla="*/ 0 w 1609608"/>
              <a:gd name="connsiteY1" fmla="*/ 446163 h 813864"/>
              <a:gd name="connsiteX2" fmla="*/ 1609608 w 1609608"/>
              <a:gd name="connsiteY2" fmla="*/ 813864 h 813864"/>
              <a:gd name="connsiteX3" fmla="*/ 813399 w 1609608"/>
              <a:gd name="connsiteY3" fmla="*/ 0 h 813864"/>
              <a:gd name="connsiteX0" fmla="*/ 813399 w 1829327"/>
              <a:gd name="connsiteY0" fmla="*/ 0 h 813864"/>
              <a:gd name="connsiteX1" fmla="*/ 0 w 1829327"/>
              <a:gd name="connsiteY1" fmla="*/ 446163 h 813864"/>
              <a:gd name="connsiteX2" fmla="*/ 1609608 w 1829327"/>
              <a:gd name="connsiteY2" fmla="*/ 813864 h 813864"/>
              <a:gd name="connsiteX3" fmla="*/ 1811730 w 1829327"/>
              <a:gd name="connsiteY3" fmla="*/ 281675 h 813864"/>
              <a:gd name="connsiteX4" fmla="*/ 813399 w 1829327"/>
              <a:gd name="connsiteY4" fmla="*/ 0 h 813864"/>
              <a:gd name="connsiteX0" fmla="*/ 813399 w 1811730"/>
              <a:gd name="connsiteY0" fmla="*/ 0 h 813864"/>
              <a:gd name="connsiteX1" fmla="*/ 0 w 1811730"/>
              <a:gd name="connsiteY1" fmla="*/ 446163 h 813864"/>
              <a:gd name="connsiteX2" fmla="*/ 1609608 w 1811730"/>
              <a:gd name="connsiteY2" fmla="*/ 813864 h 813864"/>
              <a:gd name="connsiteX3" fmla="*/ 1811730 w 1811730"/>
              <a:gd name="connsiteY3" fmla="*/ 281675 h 813864"/>
              <a:gd name="connsiteX4" fmla="*/ 813399 w 1811730"/>
              <a:gd name="connsiteY4" fmla="*/ 0 h 813864"/>
              <a:gd name="connsiteX0" fmla="*/ 813399 w 1921698"/>
              <a:gd name="connsiteY0" fmla="*/ 0 h 813864"/>
              <a:gd name="connsiteX1" fmla="*/ 0 w 1921698"/>
              <a:gd name="connsiteY1" fmla="*/ 446163 h 813864"/>
              <a:gd name="connsiteX2" fmla="*/ 1609608 w 1921698"/>
              <a:gd name="connsiteY2" fmla="*/ 813864 h 813864"/>
              <a:gd name="connsiteX3" fmla="*/ 1921698 w 1921698"/>
              <a:gd name="connsiteY3" fmla="*/ 241349 h 813864"/>
              <a:gd name="connsiteX4" fmla="*/ 813399 w 1921698"/>
              <a:gd name="connsiteY4" fmla="*/ 0 h 813864"/>
              <a:gd name="connsiteX0" fmla="*/ 1238926 w 1921698"/>
              <a:gd name="connsiteY0" fmla="*/ 0 h 1297770"/>
              <a:gd name="connsiteX1" fmla="*/ 0 w 1921698"/>
              <a:gd name="connsiteY1" fmla="*/ 930069 h 1297770"/>
              <a:gd name="connsiteX2" fmla="*/ 1609608 w 1921698"/>
              <a:gd name="connsiteY2" fmla="*/ 1297770 h 1297770"/>
              <a:gd name="connsiteX3" fmla="*/ 1921698 w 1921698"/>
              <a:gd name="connsiteY3" fmla="*/ 725255 h 1297770"/>
              <a:gd name="connsiteX4" fmla="*/ 1238926 w 1921698"/>
              <a:gd name="connsiteY4" fmla="*/ 0 h 1297770"/>
              <a:gd name="connsiteX0" fmla="*/ 593463 w 1276235"/>
              <a:gd name="connsiteY0" fmla="*/ 0 h 1297770"/>
              <a:gd name="connsiteX1" fmla="*/ 0 w 1276235"/>
              <a:gd name="connsiteY1" fmla="*/ 322814 h 1297770"/>
              <a:gd name="connsiteX2" fmla="*/ 964145 w 1276235"/>
              <a:gd name="connsiteY2" fmla="*/ 1297770 h 1297770"/>
              <a:gd name="connsiteX3" fmla="*/ 1276235 w 1276235"/>
              <a:gd name="connsiteY3" fmla="*/ 725255 h 1297770"/>
              <a:gd name="connsiteX4" fmla="*/ 593463 w 1276235"/>
              <a:gd name="connsiteY4" fmla="*/ 0 h 1297770"/>
              <a:gd name="connsiteX0" fmla="*/ 593463 w 1429234"/>
              <a:gd name="connsiteY0" fmla="*/ 5348 h 1303118"/>
              <a:gd name="connsiteX1" fmla="*/ 0 w 1429234"/>
              <a:gd name="connsiteY1" fmla="*/ 328162 h 1303118"/>
              <a:gd name="connsiteX2" fmla="*/ 964145 w 1429234"/>
              <a:gd name="connsiteY2" fmla="*/ 1303118 h 1303118"/>
              <a:gd name="connsiteX3" fmla="*/ 1429234 w 1429234"/>
              <a:gd name="connsiteY3" fmla="*/ 0 h 1303118"/>
              <a:gd name="connsiteX4" fmla="*/ 593463 w 1429234"/>
              <a:gd name="connsiteY4" fmla="*/ 5348 h 1303118"/>
              <a:gd name="connsiteX0" fmla="*/ 593463 w 1429234"/>
              <a:gd name="connsiteY0" fmla="*/ 5348 h 567771"/>
              <a:gd name="connsiteX1" fmla="*/ 0 w 1429234"/>
              <a:gd name="connsiteY1" fmla="*/ 328162 h 567771"/>
              <a:gd name="connsiteX2" fmla="*/ 1131487 w 1429234"/>
              <a:gd name="connsiteY2" fmla="*/ 567771 h 567771"/>
              <a:gd name="connsiteX3" fmla="*/ 1429234 w 1429234"/>
              <a:gd name="connsiteY3" fmla="*/ 0 h 567771"/>
              <a:gd name="connsiteX4" fmla="*/ 593463 w 1429234"/>
              <a:gd name="connsiteY4" fmla="*/ 5348 h 567771"/>
              <a:gd name="connsiteX0" fmla="*/ 588681 w 1424452"/>
              <a:gd name="connsiteY0" fmla="*/ 5348 h 567771"/>
              <a:gd name="connsiteX1" fmla="*/ 0 w 1424452"/>
              <a:gd name="connsiteY1" fmla="*/ 340023 h 567771"/>
              <a:gd name="connsiteX2" fmla="*/ 1126705 w 1424452"/>
              <a:gd name="connsiteY2" fmla="*/ 567771 h 567771"/>
              <a:gd name="connsiteX3" fmla="*/ 1424452 w 1424452"/>
              <a:gd name="connsiteY3" fmla="*/ 0 h 567771"/>
              <a:gd name="connsiteX4" fmla="*/ 588681 w 1424452"/>
              <a:gd name="connsiteY4" fmla="*/ 5348 h 567771"/>
              <a:gd name="connsiteX0" fmla="*/ 588681 w 1424452"/>
              <a:gd name="connsiteY0" fmla="*/ 5348 h 577259"/>
              <a:gd name="connsiteX1" fmla="*/ 0 w 1424452"/>
              <a:gd name="connsiteY1" fmla="*/ 340023 h 577259"/>
              <a:gd name="connsiteX2" fmla="*/ 1112361 w 1424452"/>
              <a:gd name="connsiteY2" fmla="*/ 577259 h 577259"/>
              <a:gd name="connsiteX3" fmla="*/ 1424452 w 1424452"/>
              <a:gd name="connsiteY3" fmla="*/ 0 h 577259"/>
              <a:gd name="connsiteX4" fmla="*/ 588681 w 1424452"/>
              <a:gd name="connsiteY4" fmla="*/ 5348 h 577259"/>
              <a:gd name="connsiteX0" fmla="*/ 588681 w 1417280"/>
              <a:gd name="connsiteY0" fmla="*/ 0 h 571911"/>
              <a:gd name="connsiteX1" fmla="*/ 0 w 1417280"/>
              <a:gd name="connsiteY1" fmla="*/ 334675 h 571911"/>
              <a:gd name="connsiteX2" fmla="*/ 1112361 w 1417280"/>
              <a:gd name="connsiteY2" fmla="*/ 571911 h 571911"/>
              <a:gd name="connsiteX3" fmla="*/ 1417280 w 1417280"/>
              <a:gd name="connsiteY3" fmla="*/ 8884 h 571911"/>
              <a:gd name="connsiteX4" fmla="*/ 588681 w 1417280"/>
              <a:gd name="connsiteY4" fmla="*/ 0 h 571911"/>
              <a:gd name="connsiteX0" fmla="*/ 579118 w 1417280"/>
              <a:gd name="connsiteY0" fmla="*/ 604 h 563027"/>
              <a:gd name="connsiteX1" fmla="*/ 0 w 1417280"/>
              <a:gd name="connsiteY1" fmla="*/ 325791 h 563027"/>
              <a:gd name="connsiteX2" fmla="*/ 1112361 w 1417280"/>
              <a:gd name="connsiteY2" fmla="*/ 563027 h 563027"/>
              <a:gd name="connsiteX3" fmla="*/ 1417280 w 1417280"/>
              <a:gd name="connsiteY3" fmla="*/ 0 h 563027"/>
              <a:gd name="connsiteX4" fmla="*/ 579118 w 1417280"/>
              <a:gd name="connsiteY4" fmla="*/ 604 h 563027"/>
              <a:gd name="connsiteX0" fmla="*/ 579118 w 1424452"/>
              <a:gd name="connsiteY0" fmla="*/ 5348 h 567771"/>
              <a:gd name="connsiteX1" fmla="*/ 0 w 1424452"/>
              <a:gd name="connsiteY1" fmla="*/ 330535 h 567771"/>
              <a:gd name="connsiteX2" fmla="*/ 1112361 w 1424452"/>
              <a:gd name="connsiteY2" fmla="*/ 567771 h 567771"/>
              <a:gd name="connsiteX3" fmla="*/ 1424452 w 1424452"/>
              <a:gd name="connsiteY3" fmla="*/ 0 h 567771"/>
              <a:gd name="connsiteX4" fmla="*/ 579118 w 1424452"/>
              <a:gd name="connsiteY4" fmla="*/ 5348 h 567771"/>
              <a:gd name="connsiteX0" fmla="*/ 579118 w 1417281"/>
              <a:gd name="connsiteY0" fmla="*/ 7720 h 570143"/>
              <a:gd name="connsiteX1" fmla="*/ 0 w 1417281"/>
              <a:gd name="connsiteY1" fmla="*/ 332907 h 570143"/>
              <a:gd name="connsiteX2" fmla="*/ 1112361 w 1417281"/>
              <a:gd name="connsiteY2" fmla="*/ 570143 h 570143"/>
              <a:gd name="connsiteX3" fmla="*/ 1417281 w 1417281"/>
              <a:gd name="connsiteY3" fmla="*/ 0 h 570143"/>
              <a:gd name="connsiteX4" fmla="*/ 579118 w 1417281"/>
              <a:gd name="connsiteY4" fmla="*/ 7720 h 570143"/>
              <a:gd name="connsiteX0" fmla="*/ 0 w 1748983"/>
              <a:gd name="connsiteY0" fmla="*/ 0 h 1093771"/>
              <a:gd name="connsiteX1" fmla="*/ 331702 w 1748983"/>
              <a:gd name="connsiteY1" fmla="*/ 856535 h 1093771"/>
              <a:gd name="connsiteX2" fmla="*/ 1444063 w 1748983"/>
              <a:gd name="connsiteY2" fmla="*/ 1093771 h 1093771"/>
              <a:gd name="connsiteX3" fmla="*/ 1748983 w 1748983"/>
              <a:gd name="connsiteY3" fmla="*/ 523628 h 1093771"/>
              <a:gd name="connsiteX4" fmla="*/ 0 w 1748983"/>
              <a:gd name="connsiteY4" fmla="*/ 0 h 1093771"/>
              <a:gd name="connsiteX0" fmla="*/ 0 w 1444063"/>
              <a:gd name="connsiteY0" fmla="*/ 0 h 1093771"/>
              <a:gd name="connsiteX1" fmla="*/ 331702 w 1444063"/>
              <a:gd name="connsiteY1" fmla="*/ 856535 h 1093771"/>
              <a:gd name="connsiteX2" fmla="*/ 1444063 w 1444063"/>
              <a:gd name="connsiteY2" fmla="*/ 1093771 h 1093771"/>
              <a:gd name="connsiteX3" fmla="*/ 766444 w 1444063"/>
              <a:gd name="connsiteY3" fmla="*/ 381302 h 1093771"/>
              <a:gd name="connsiteX4" fmla="*/ 0 w 1444063"/>
              <a:gd name="connsiteY4" fmla="*/ 0 h 1093771"/>
              <a:gd name="connsiteX0" fmla="*/ 318543 w 1762606"/>
              <a:gd name="connsiteY0" fmla="*/ 0 h 1093771"/>
              <a:gd name="connsiteX1" fmla="*/ 0 w 1762606"/>
              <a:gd name="connsiteY1" fmla="*/ 583745 h 1093771"/>
              <a:gd name="connsiteX2" fmla="*/ 1762606 w 1762606"/>
              <a:gd name="connsiteY2" fmla="*/ 1093771 h 1093771"/>
              <a:gd name="connsiteX3" fmla="*/ 1084987 w 1762606"/>
              <a:gd name="connsiteY3" fmla="*/ 381302 h 1093771"/>
              <a:gd name="connsiteX4" fmla="*/ 318543 w 1762606"/>
              <a:gd name="connsiteY4" fmla="*/ 0 h 1093771"/>
              <a:gd name="connsiteX0" fmla="*/ 318543 w 1084987"/>
              <a:gd name="connsiteY0" fmla="*/ 0 h 707120"/>
              <a:gd name="connsiteX1" fmla="*/ 0 w 1084987"/>
              <a:gd name="connsiteY1" fmla="*/ 583745 h 707120"/>
              <a:gd name="connsiteX2" fmla="*/ 483632 w 1084987"/>
              <a:gd name="connsiteY2" fmla="*/ 707120 h 707120"/>
              <a:gd name="connsiteX3" fmla="*/ 1084987 w 1084987"/>
              <a:gd name="connsiteY3" fmla="*/ 381302 h 707120"/>
              <a:gd name="connsiteX4" fmla="*/ 318543 w 1084987"/>
              <a:gd name="connsiteY4" fmla="*/ 0 h 707120"/>
              <a:gd name="connsiteX0" fmla="*/ 318543 w 1084987"/>
              <a:gd name="connsiteY0" fmla="*/ 0 h 700003"/>
              <a:gd name="connsiteX1" fmla="*/ 0 w 1084987"/>
              <a:gd name="connsiteY1" fmla="*/ 583745 h 700003"/>
              <a:gd name="connsiteX2" fmla="*/ 500365 w 1084987"/>
              <a:gd name="connsiteY2" fmla="*/ 700003 h 700003"/>
              <a:gd name="connsiteX3" fmla="*/ 1084987 w 1084987"/>
              <a:gd name="connsiteY3" fmla="*/ 381302 h 700003"/>
              <a:gd name="connsiteX4" fmla="*/ 318543 w 1084987"/>
              <a:gd name="connsiteY4" fmla="*/ 0 h 700003"/>
              <a:gd name="connsiteX0" fmla="*/ 318543 w 1084987"/>
              <a:gd name="connsiteY0" fmla="*/ 0 h 709491"/>
              <a:gd name="connsiteX1" fmla="*/ 0 w 1084987"/>
              <a:gd name="connsiteY1" fmla="*/ 593233 h 709491"/>
              <a:gd name="connsiteX2" fmla="*/ 500365 w 1084987"/>
              <a:gd name="connsiteY2" fmla="*/ 709491 h 709491"/>
              <a:gd name="connsiteX3" fmla="*/ 1084987 w 1084987"/>
              <a:gd name="connsiteY3" fmla="*/ 390790 h 709491"/>
              <a:gd name="connsiteX4" fmla="*/ 318543 w 1084987"/>
              <a:gd name="connsiteY4" fmla="*/ 0 h 7094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4987" h="709491">
                <a:moveTo>
                  <a:pt x="318543" y="0"/>
                </a:moveTo>
                <a:lnTo>
                  <a:pt x="0" y="593233"/>
                </a:lnTo>
                <a:lnTo>
                  <a:pt x="500365" y="709491"/>
                </a:lnTo>
                <a:lnTo>
                  <a:pt x="1084987" y="390790"/>
                </a:lnTo>
                <a:lnTo>
                  <a:pt x="318543" y="0"/>
                </a:lnTo>
                <a:close/>
              </a:path>
            </a:pathLst>
          </a:custGeom>
          <a:solidFill>
            <a:schemeClr val="accent2">
              <a:lumMod val="20000"/>
              <a:lumOff val="80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37" name="Freeform 36"/>
          <p:cNvSpPr/>
          <p:nvPr/>
        </p:nvSpPr>
        <p:spPr bwMode="auto">
          <a:xfrm>
            <a:off x="4265167" y="3679030"/>
            <a:ext cx="1406973" cy="572345"/>
          </a:xfrm>
          <a:custGeom>
            <a:avLst/>
            <a:gdLst>
              <a:gd name="connsiteX0" fmla="*/ 401444 w 1338146"/>
              <a:gd name="connsiteY0" fmla="*/ 0 h 992458"/>
              <a:gd name="connsiteX1" fmla="*/ 0 w 1338146"/>
              <a:gd name="connsiteY1" fmla="*/ 936702 h 992458"/>
              <a:gd name="connsiteX2" fmla="*/ 1338146 w 1338146"/>
              <a:gd name="connsiteY2" fmla="*/ 992458 h 992458"/>
              <a:gd name="connsiteX3" fmla="*/ 401444 w 1338146"/>
              <a:gd name="connsiteY3" fmla="*/ 0 h 992458"/>
              <a:gd name="connsiteX0" fmla="*/ 401444 w 1319096"/>
              <a:gd name="connsiteY0" fmla="*/ 0 h 936702"/>
              <a:gd name="connsiteX1" fmla="*/ 0 w 1319096"/>
              <a:gd name="connsiteY1" fmla="*/ 936702 h 936702"/>
              <a:gd name="connsiteX2" fmla="*/ 1319096 w 1319096"/>
              <a:gd name="connsiteY2" fmla="*/ 647177 h 936702"/>
              <a:gd name="connsiteX3" fmla="*/ 401444 w 1319096"/>
              <a:gd name="connsiteY3" fmla="*/ 0 h 936702"/>
              <a:gd name="connsiteX0" fmla="*/ 453831 w 1371483"/>
              <a:gd name="connsiteY0" fmla="*/ 0 h 727152"/>
              <a:gd name="connsiteX1" fmla="*/ 0 w 1371483"/>
              <a:gd name="connsiteY1" fmla="*/ 727152 h 727152"/>
              <a:gd name="connsiteX2" fmla="*/ 1371483 w 1371483"/>
              <a:gd name="connsiteY2" fmla="*/ 647177 h 727152"/>
              <a:gd name="connsiteX3" fmla="*/ 453831 w 1371483"/>
              <a:gd name="connsiteY3" fmla="*/ 0 h 727152"/>
              <a:gd name="connsiteX0" fmla="*/ 0 w 1620121"/>
              <a:gd name="connsiteY0" fmla="*/ 0 h 465214"/>
              <a:gd name="connsiteX1" fmla="*/ 248638 w 1620121"/>
              <a:gd name="connsiteY1" fmla="*/ 465214 h 465214"/>
              <a:gd name="connsiteX2" fmla="*/ 1620121 w 1620121"/>
              <a:gd name="connsiteY2" fmla="*/ 385239 h 465214"/>
              <a:gd name="connsiteX3" fmla="*/ 0 w 1620121"/>
              <a:gd name="connsiteY3" fmla="*/ 0 h 465214"/>
              <a:gd name="connsiteX0" fmla="*/ 415730 w 1371483"/>
              <a:gd name="connsiteY0" fmla="*/ 0 h 1051001"/>
              <a:gd name="connsiteX1" fmla="*/ 0 w 1371483"/>
              <a:gd name="connsiteY1" fmla="*/ 1051001 h 1051001"/>
              <a:gd name="connsiteX2" fmla="*/ 1371483 w 1371483"/>
              <a:gd name="connsiteY2" fmla="*/ 971026 h 1051001"/>
              <a:gd name="connsiteX3" fmla="*/ 415730 w 1371483"/>
              <a:gd name="connsiteY3" fmla="*/ 0 h 1051001"/>
              <a:gd name="connsiteX0" fmla="*/ 813399 w 1769152"/>
              <a:gd name="connsiteY0" fmla="*/ 0 h 971026"/>
              <a:gd name="connsiteX1" fmla="*/ 0 w 1769152"/>
              <a:gd name="connsiteY1" fmla="*/ 446163 h 971026"/>
              <a:gd name="connsiteX2" fmla="*/ 1769152 w 1769152"/>
              <a:gd name="connsiteY2" fmla="*/ 971026 h 971026"/>
              <a:gd name="connsiteX3" fmla="*/ 813399 w 1769152"/>
              <a:gd name="connsiteY3" fmla="*/ 0 h 971026"/>
              <a:gd name="connsiteX0" fmla="*/ 813399 w 1666758"/>
              <a:gd name="connsiteY0" fmla="*/ 0 h 711470"/>
              <a:gd name="connsiteX1" fmla="*/ 0 w 1666758"/>
              <a:gd name="connsiteY1" fmla="*/ 446163 h 711470"/>
              <a:gd name="connsiteX2" fmla="*/ 1666758 w 1666758"/>
              <a:gd name="connsiteY2" fmla="*/ 711470 h 711470"/>
              <a:gd name="connsiteX3" fmla="*/ 813399 w 1666758"/>
              <a:gd name="connsiteY3" fmla="*/ 0 h 711470"/>
              <a:gd name="connsiteX0" fmla="*/ 813399 w 1609608"/>
              <a:gd name="connsiteY0" fmla="*/ 0 h 813864"/>
              <a:gd name="connsiteX1" fmla="*/ 0 w 1609608"/>
              <a:gd name="connsiteY1" fmla="*/ 446163 h 813864"/>
              <a:gd name="connsiteX2" fmla="*/ 1609608 w 1609608"/>
              <a:gd name="connsiteY2" fmla="*/ 813864 h 813864"/>
              <a:gd name="connsiteX3" fmla="*/ 813399 w 1609608"/>
              <a:gd name="connsiteY3" fmla="*/ 0 h 813864"/>
              <a:gd name="connsiteX0" fmla="*/ 813399 w 1829327"/>
              <a:gd name="connsiteY0" fmla="*/ 0 h 813864"/>
              <a:gd name="connsiteX1" fmla="*/ 0 w 1829327"/>
              <a:gd name="connsiteY1" fmla="*/ 446163 h 813864"/>
              <a:gd name="connsiteX2" fmla="*/ 1609608 w 1829327"/>
              <a:gd name="connsiteY2" fmla="*/ 813864 h 813864"/>
              <a:gd name="connsiteX3" fmla="*/ 1811730 w 1829327"/>
              <a:gd name="connsiteY3" fmla="*/ 281675 h 813864"/>
              <a:gd name="connsiteX4" fmla="*/ 813399 w 1829327"/>
              <a:gd name="connsiteY4" fmla="*/ 0 h 813864"/>
              <a:gd name="connsiteX0" fmla="*/ 813399 w 1811730"/>
              <a:gd name="connsiteY0" fmla="*/ 0 h 813864"/>
              <a:gd name="connsiteX1" fmla="*/ 0 w 1811730"/>
              <a:gd name="connsiteY1" fmla="*/ 446163 h 813864"/>
              <a:gd name="connsiteX2" fmla="*/ 1609608 w 1811730"/>
              <a:gd name="connsiteY2" fmla="*/ 813864 h 813864"/>
              <a:gd name="connsiteX3" fmla="*/ 1811730 w 1811730"/>
              <a:gd name="connsiteY3" fmla="*/ 281675 h 813864"/>
              <a:gd name="connsiteX4" fmla="*/ 813399 w 1811730"/>
              <a:gd name="connsiteY4" fmla="*/ 0 h 813864"/>
              <a:gd name="connsiteX0" fmla="*/ 813399 w 1921698"/>
              <a:gd name="connsiteY0" fmla="*/ 0 h 813864"/>
              <a:gd name="connsiteX1" fmla="*/ 0 w 1921698"/>
              <a:gd name="connsiteY1" fmla="*/ 446163 h 813864"/>
              <a:gd name="connsiteX2" fmla="*/ 1609608 w 1921698"/>
              <a:gd name="connsiteY2" fmla="*/ 813864 h 813864"/>
              <a:gd name="connsiteX3" fmla="*/ 1921698 w 1921698"/>
              <a:gd name="connsiteY3" fmla="*/ 241349 h 813864"/>
              <a:gd name="connsiteX4" fmla="*/ 813399 w 1921698"/>
              <a:gd name="connsiteY4" fmla="*/ 0 h 813864"/>
              <a:gd name="connsiteX0" fmla="*/ 1238926 w 1921698"/>
              <a:gd name="connsiteY0" fmla="*/ 0 h 1297770"/>
              <a:gd name="connsiteX1" fmla="*/ 0 w 1921698"/>
              <a:gd name="connsiteY1" fmla="*/ 930069 h 1297770"/>
              <a:gd name="connsiteX2" fmla="*/ 1609608 w 1921698"/>
              <a:gd name="connsiteY2" fmla="*/ 1297770 h 1297770"/>
              <a:gd name="connsiteX3" fmla="*/ 1921698 w 1921698"/>
              <a:gd name="connsiteY3" fmla="*/ 725255 h 1297770"/>
              <a:gd name="connsiteX4" fmla="*/ 1238926 w 1921698"/>
              <a:gd name="connsiteY4" fmla="*/ 0 h 1297770"/>
              <a:gd name="connsiteX0" fmla="*/ 593463 w 1276235"/>
              <a:gd name="connsiteY0" fmla="*/ 0 h 1297770"/>
              <a:gd name="connsiteX1" fmla="*/ 0 w 1276235"/>
              <a:gd name="connsiteY1" fmla="*/ 322814 h 1297770"/>
              <a:gd name="connsiteX2" fmla="*/ 964145 w 1276235"/>
              <a:gd name="connsiteY2" fmla="*/ 1297770 h 1297770"/>
              <a:gd name="connsiteX3" fmla="*/ 1276235 w 1276235"/>
              <a:gd name="connsiteY3" fmla="*/ 725255 h 1297770"/>
              <a:gd name="connsiteX4" fmla="*/ 593463 w 1276235"/>
              <a:gd name="connsiteY4" fmla="*/ 0 h 1297770"/>
              <a:gd name="connsiteX0" fmla="*/ 593463 w 1429234"/>
              <a:gd name="connsiteY0" fmla="*/ 5348 h 1303118"/>
              <a:gd name="connsiteX1" fmla="*/ 0 w 1429234"/>
              <a:gd name="connsiteY1" fmla="*/ 328162 h 1303118"/>
              <a:gd name="connsiteX2" fmla="*/ 964145 w 1429234"/>
              <a:gd name="connsiteY2" fmla="*/ 1303118 h 1303118"/>
              <a:gd name="connsiteX3" fmla="*/ 1429234 w 1429234"/>
              <a:gd name="connsiteY3" fmla="*/ 0 h 1303118"/>
              <a:gd name="connsiteX4" fmla="*/ 593463 w 1429234"/>
              <a:gd name="connsiteY4" fmla="*/ 5348 h 1303118"/>
              <a:gd name="connsiteX0" fmla="*/ 593463 w 1429234"/>
              <a:gd name="connsiteY0" fmla="*/ 5348 h 567771"/>
              <a:gd name="connsiteX1" fmla="*/ 0 w 1429234"/>
              <a:gd name="connsiteY1" fmla="*/ 328162 h 567771"/>
              <a:gd name="connsiteX2" fmla="*/ 1131487 w 1429234"/>
              <a:gd name="connsiteY2" fmla="*/ 567771 h 567771"/>
              <a:gd name="connsiteX3" fmla="*/ 1429234 w 1429234"/>
              <a:gd name="connsiteY3" fmla="*/ 0 h 567771"/>
              <a:gd name="connsiteX4" fmla="*/ 593463 w 1429234"/>
              <a:gd name="connsiteY4" fmla="*/ 5348 h 567771"/>
              <a:gd name="connsiteX0" fmla="*/ 588681 w 1424452"/>
              <a:gd name="connsiteY0" fmla="*/ 5348 h 567771"/>
              <a:gd name="connsiteX1" fmla="*/ 0 w 1424452"/>
              <a:gd name="connsiteY1" fmla="*/ 340023 h 567771"/>
              <a:gd name="connsiteX2" fmla="*/ 1126705 w 1424452"/>
              <a:gd name="connsiteY2" fmla="*/ 567771 h 567771"/>
              <a:gd name="connsiteX3" fmla="*/ 1424452 w 1424452"/>
              <a:gd name="connsiteY3" fmla="*/ 0 h 567771"/>
              <a:gd name="connsiteX4" fmla="*/ 588681 w 1424452"/>
              <a:gd name="connsiteY4" fmla="*/ 5348 h 567771"/>
              <a:gd name="connsiteX0" fmla="*/ 588681 w 1424452"/>
              <a:gd name="connsiteY0" fmla="*/ 5348 h 577259"/>
              <a:gd name="connsiteX1" fmla="*/ 0 w 1424452"/>
              <a:gd name="connsiteY1" fmla="*/ 340023 h 577259"/>
              <a:gd name="connsiteX2" fmla="*/ 1112361 w 1424452"/>
              <a:gd name="connsiteY2" fmla="*/ 577259 h 577259"/>
              <a:gd name="connsiteX3" fmla="*/ 1424452 w 1424452"/>
              <a:gd name="connsiteY3" fmla="*/ 0 h 577259"/>
              <a:gd name="connsiteX4" fmla="*/ 588681 w 1424452"/>
              <a:gd name="connsiteY4" fmla="*/ 5348 h 577259"/>
              <a:gd name="connsiteX0" fmla="*/ 588681 w 1417280"/>
              <a:gd name="connsiteY0" fmla="*/ 0 h 571911"/>
              <a:gd name="connsiteX1" fmla="*/ 0 w 1417280"/>
              <a:gd name="connsiteY1" fmla="*/ 334675 h 571911"/>
              <a:gd name="connsiteX2" fmla="*/ 1112361 w 1417280"/>
              <a:gd name="connsiteY2" fmla="*/ 571911 h 571911"/>
              <a:gd name="connsiteX3" fmla="*/ 1417280 w 1417280"/>
              <a:gd name="connsiteY3" fmla="*/ 8884 h 571911"/>
              <a:gd name="connsiteX4" fmla="*/ 588681 w 1417280"/>
              <a:gd name="connsiteY4" fmla="*/ 0 h 571911"/>
              <a:gd name="connsiteX0" fmla="*/ 579118 w 1417280"/>
              <a:gd name="connsiteY0" fmla="*/ 604 h 563027"/>
              <a:gd name="connsiteX1" fmla="*/ 0 w 1417280"/>
              <a:gd name="connsiteY1" fmla="*/ 325791 h 563027"/>
              <a:gd name="connsiteX2" fmla="*/ 1112361 w 1417280"/>
              <a:gd name="connsiteY2" fmla="*/ 563027 h 563027"/>
              <a:gd name="connsiteX3" fmla="*/ 1417280 w 1417280"/>
              <a:gd name="connsiteY3" fmla="*/ 0 h 563027"/>
              <a:gd name="connsiteX4" fmla="*/ 579118 w 1417280"/>
              <a:gd name="connsiteY4" fmla="*/ 604 h 563027"/>
              <a:gd name="connsiteX0" fmla="*/ 579118 w 1424452"/>
              <a:gd name="connsiteY0" fmla="*/ 5348 h 567771"/>
              <a:gd name="connsiteX1" fmla="*/ 0 w 1424452"/>
              <a:gd name="connsiteY1" fmla="*/ 330535 h 567771"/>
              <a:gd name="connsiteX2" fmla="*/ 1112361 w 1424452"/>
              <a:gd name="connsiteY2" fmla="*/ 567771 h 567771"/>
              <a:gd name="connsiteX3" fmla="*/ 1424452 w 1424452"/>
              <a:gd name="connsiteY3" fmla="*/ 0 h 567771"/>
              <a:gd name="connsiteX4" fmla="*/ 579118 w 1424452"/>
              <a:gd name="connsiteY4" fmla="*/ 5348 h 567771"/>
              <a:gd name="connsiteX0" fmla="*/ 579118 w 1417281"/>
              <a:gd name="connsiteY0" fmla="*/ 7720 h 570143"/>
              <a:gd name="connsiteX1" fmla="*/ 0 w 1417281"/>
              <a:gd name="connsiteY1" fmla="*/ 332907 h 570143"/>
              <a:gd name="connsiteX2" fmla="*/ 1112361 w 1417281"/>
              <a:gd name="connsiteY2" fmla="*/ 570143 h 570143"/>
              <a:gd name="connsiteX3" fmla="*/ 1417281 w 1417281"/>
              <a:gd name="connsiteY3" fmla="*/ 0 h 570143"/>
              <a:gd name="connsiteX4" fmla="*/ 579118 w 1417281"/>
              <a:gd name="connsiteY4" fmla="*/ 7720 h 570143"/>
              <a:gd name="connsiteX0" fmla="*/ 574337 w 1412500"/>
              <a:gd name="connsiteY0" fmla="*/ 7720 h 570143"/>
              <a:gd name="connsiteX1" fmla="*/ 0 w 1412500"/>
              <a:gd name="connsiteY1" fmla="*/ 325791 h 570143"/>
              <a:gd name="connsiteX2" fmla="*/ 1107580 w 1412500"/>
              <a:gd name="connsiteY2" fmla="*/ 570143 h 570143"/>
              <a:gd name="connsiteX3" fmla="*/ 1412500 w 1412500"/>
              <a:gd name="connsiteY3" fmla="*/ 0 h 570143"/>
              <a:gd name="connsiteX4" fmla="*/ 574337 w 1412500"/>
              <a:gd name="connsiteY4" fmla="*/ 7720 h 5701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2500" h="570143">
                <a:moveTo>
                  <a:pt x="574337" y="7720"/>
                </a:moveTo>
                <a:lnTo>
                  <a:pt x="0" y="325791"/>
                </a:lnTo>
                <a:lnTo>
                  <a:pt x="1107580" y="570143"/>
                </a:lnTo>
                <a:lnTo>
                  <a:pt x="1412500" y="0"/>
                </a:lnTo>
                <a:lnTo>
                  <a:pt x="574337" y="7720"/>
                </a:lnTo>
                <a:close/>
              </a:path>
            </a:pathLst>
          </a:custGeom>
          <a:solidFill>
            <a:schemeClr val="accent2">
              <a:lumMod val="20000"/>
              <a:lumOff val="80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dirty="0"/>
          </a:p>
        </p:txBody>
      </p:sp>
      <p:cxnSp>
        <p:nvCxnSpPr>
          <p:cNvPr id="32" name="Straight Connector 31"/>
          <p:cNvCxnSpPr/>
          <p:nvPr/>
        </p:nvCxnSpPr>
        <p:spPr bwMode="auto">
          <a:xfrm flipH="1" flipV="1">
            <a:off x="3760537" y="3895739"/>
            <a:ext cx="1616326" cy="357174"/>
          </a:xfrm>
          <a:prstGeom prst="line">
            <a:avLst/>
          </a:prstGeom>
          <a:solidFill>
            <a:schemeClr val="accent1"/>
          </a:solidFill>
          <a:ln w="19050" cap="flat" cmpd="sng" algn="ctr">
            <a:solidFill>
              <a:srgbClr val="FF9900"/>
            </a:solidFill>
            <a:prstDash val="solid"/>
            <a:round/>
            <a:headEnd type="none" w="med" len="med"/>
            <a:tailEnd type="none" w="med" len="med"/>
          </a:ln>
          <a:effectLst/>
        </p:spPr>
      </p:cxnSp>
      <p:sp>
        <p:nvSpPr>
          <p:cNvPr id="13314" name="Title 1"/>
          <p:cNvSpPr>
            <a:spLocks noGrp="1"/>
          </p:cNvSpPr>
          <p:nvPr>
            <p:ph type="title"/>
          </p:nvPr>
        </p:nvSpPr>
        <p:spPr/>
        <p:txBody>
          <a:bodyPr/>
          <a:lstStyle/>
          <a:p>
            <a:pPr eaLnBrk="1" hangingPunct="1"/>
            <a:r>
              <a:rPr lang="en-US" sz="3200" dirty="0" smtClean="0">
                <a:ea typeface="ヒラギノ角ゴ Pro W3" pitchFamily="48" charset="-128"/>
                <a:cs typeface="ヒラギノ角ゴ Pro W3" pitchFamily="48" charset="-128"/>
              </a:rPr>
              <a:t>What Else Can We Do?</a:t>
            </a:r>
          </a:p>
        </p:txBody>
      </p:sp>
      <p:cxnSp>
        <p:nvCxnSpPr>
          <p:cNvPr id="48" name="Straight Connector 47"/>
          <p:cNvCxnSpPr/>
          <p:nvPr/>
        </p:nvCxnSpPr>
        <p:spPr bwMode="auto">
          <a:xfrm flipH="1">
            <a:off x="3776663" y="3297494"/>
            <a:ext cx="308640" cy="575922"/>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63" name="Straight Connector 62"/>
          <p:cNvCxnSpPr/>
          <p:nvPr/>
        </p:nvCxnSpPr>
        <p:spPr bwMode="auto">
          <a:xfrm flipV="1">
            <a:off x="5367338" y="3683410"/>
            <a:ext cx="305875" cy="579065"/>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65" name="Straight Connector 64"/>
          <p:cNvCxnSpPr/>
          <p:nvPr/>
        </p:nvCxnSpPr>
        <p:spPr bwMode="auto">
          <a:xfrm flipH="1">
            <a:off x="4837471" y="3682180"/>
            <a:ext cx="840658" cy="4917"/>
          </a:xfrm>
          <a:prstGeom prst="line">
            <a:avLst/>
          </a:prstGeom>
          <a:solidFill>
            <a:schemeClr val="accent1"/>
          </a:solidFill>
          <a:ln w="9525" cap="flat" cmpd="sng" algn="ctr">
            <a:solidFill>
              <a:schemeClr val="bg1"/>
            </a:solidFill>
            <a:prstDash val="solid"/>
            <a:round/>
            <a:headEnd type="none" w="med" len="med"/>
            <a:tailEnd type="none" w="med" len="med"/>
          </a:ln>
          <a:effectLst/>
        </p:spPr>
      </p:cxnSp>
      <p:cxnSp>
        <p:nvCxnSpPr>
          <p:cNvPr id="67" name="Straight Connector 66"/>
          <p:cNvCxnSpPr/>
          <p:nvPr/>
        </p:nvCxnSpPr>
        <p:spPr bwMode="auto">
          <a:xfrm flipH="1" flipV="1">
            <a:off x="4065639" y="3288890"/>
            <a:ext cx="762000" cy="388375"/>
          </a:xfrm>
          <a:prstGeom prst="line">
            <a:avLst/>
          </a:prstGeom>
          <a:solidFill>
            <a:schemeClr val="accent1"/>
          </a:solidFill>
          <a:ln w="9525" cap="flat" cmpd="sng" algn="ctr">
            <a:solidFill>
              <a:schemeClr val="bg1"/>
            </a:solidFill>
            <a:prstDash val="solid"/>
            <a:round/>
            <a:headEnd type="none" w="med" len="med"/>
            <a:tailEnd type="none" w="med" len="med"/>
          </a:ln>
          <a:effectLst/>
        </p:spPr>
      </p:cxnSp>
      <p:sp>
        <p:nvSpPr>
          <p:cNvPr id="53" name="Oval 52"/>
          <p:cNvSpPr/>
          <p:nvPr/>
        </p:nvSpPr>
        <p:spPr bwMode="auto">
          <a:xfrm>
            <a:off x="5638800" y="3638550"/>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315" name="Content Placeholder 2"/>
          <p:cNvSpPr>
            <a:spLocks noGrp="1"/>
          </p:cNvSpPr>
          <p:nvPr>
            <p:ph sz="quarter" idx="10"/>
          </p:nvPr>
        </p:nvSpPr>
        <p:spPr>
          <a:xfrm>
            <a:off x="533400" y="1200150"/>
            <a:ext cx="8077200" cy="1600200"/>
          </a:xfrm>
        </p:spPr>
        <p:txBody>
          <a:bodyPr/>
          <a:lstStyle/>
          <a:p>
            <a:pPr eaLnBrk="1" hangingPunct="1"/>
            <a:r>
              <a:rPr lang="en-US" dirty="0" smtClean="0">
                <a:ea typeface="ヒラギノ角ゴ Pro W3" pitchFamily="48" charset="-128"/>
                <a:cs typeface="ヒラギノ角ゴ Pro W3" pitchFamily="48" charset="-128"/>
              </a:rPr>
              <a:t>Split a mesh in half with a cutting plane</a:t>
            </a:r>
          </a:p>
          <a:p>
            <a:pPr lvl="1" eaLnBrk="1" hangingPunct="1"/>
            <a:r>
              <a:rPr lang="en-US" dirty="0">
                <a:ea typeface="ヒラギノ角ゴ Pro W3" pitchFamily="48" charset="-128"/>
                <a:cs typeface="ヒラギノ角ゴ Pro W3" pitchFamily="48" charset="-128"/>
              </a:rPr>
              <a:t>Step </a:t>
            </a:r>
            <a:r>
              <a:rPr lang="en-US" dirty="0" smtClean="0">
                <a:ea typeface="ヒラギノ角ゴ Pro W3" pitchFamily="48" charset="-128"/>
                <a:cs typeface="ヒラギノ角ゴ Pro W3" pitchFamily="48" charset="-128"/>
              </a:rPr>
              <a:t>3: Remove or unhook faces on one side</a:t>
            </a:r>
          </a:p>
          <a:p>
            <a:pPr lvl="1" eaLnBrk="1" hangingPunct="1"/>
            <a:r>
              <a:rPr lang="en-US" dirty="0" smtClean="0">
                <a:ea typeface="ヒラギノ角ゴ Pro W3" pitchFamily="48" charset="-128"/>
                <a:cs typeface="ヒラギノ角ゴ Pro W3" pitchFamily="48" charset="-128"/>
              </a:rPr>
              <a:t>Step 4: Find and cover open boundary loops</a:t>
            </a:r>
          </a:p>
          <a:p>
            <a:pPr lvl="1" eaLnBrk="1" hangingPunct="1"/>
            <a:r>
              <a:rPr lang="en-US" dirty="0" smtClean="0">
                <a:ea typeface="ヒラギノ角ゴ Pro W3" pitchFamily="48" charset="-128"/>
                <a:cs typeface="ヒラギノ角ゴ Pro W3" pitchFamily="48" charset="-128"/>
              </a:rPr>
              <a:t>Step 5: Triangulate the remaining faces</a:t>
            </a:r>
          </a:p>
        </p:txBody>
      </p:sp>
      <p:sp>
        <p:nvSpPr>
          <p:cNvPr id="98" name="Oval 97"/>
          <p:cNvSpPr/>
          <p:nvPr/>
        </p:nvSpPr>
        <p:spPr bwMode="auto">
          <a:xfrm>
            <a:off x="3712911" y="3848114"/>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5" name="Straight Connector 4"/>
          <p:cNvCxnSpPr>
            <a:endCxn id="38" idx="0"/>
          </p:cNvCxnSpPr>
          <p:nvPr/>
        </p:nvCxnSpPr>
        <p:spPr bwMode="auto">
          <a:xfrm flipH="1" flipV="1">
            <a:off x="4082400" y="3296255"/>
            <a:ext cx="182419" cy="713770"/>
          </a:xfrm>
          <a:prstGeom prst="line">
            <a:avLst/>
          </a:prstGeom>
          <a:solidFill>
            <a:schemeClr val="accent1"/>
          </a:solidFill>
          <a:ln w="0" cap="flat" cmpd="sng" algn="ctr">
            <a:solidFill>
              <a:schemeClr val="bg1"/>
            </a:solidFill>
            <a:prstDash val="solid"/>
            <a:round/>
            <a:headEnd type="none" w="med" len="med"/>
            <a:tailEnd type="none" w="med" len="med"/>
          </a:ln>
          <a:effectLst/>
        </p:spPr>
      </p:cxnSp>
      <p:sp>
        <p:nvSpPr>
          <p:cNvPr id="51" name="Oval 50"/>
          <p:cNvSpPr/>
          <p:nvPr/>
        </p:nvSpPr>
        <p:spPr bwMode="auto">
          <a:xfrm>
            <a:off x="4038600" y="3257550"/>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99" name="Oval 98"/>
          <p:cNvSpPr/>
          <p:nvPr/>
        </p:nvSpPr>
        <p:spPr bwMode="auto">
          <a:xfrm>
            <a:off x="4214809" y="3952876"/>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40" name="Straight Connector 39"/>
          <p:cNvCxnSpPr/>
          <p:nvPr/>
        </p:nvCxnSpPr>
        <p:spPr bwMode="auto">
          <a:xfrm flipH="1" flipV="1">
            <a:off x="4842020" y="3686780"/>
            <a:ext cx="532461" cy="568514"/>
          </a:xfrm>
          <a:prstGeom prst="line">
            <a:avLst/>
          </a:prstGeom>
          <a:solidFill>
            <a:schemeClr val="accent1"/>
          </a:solidFill>
          <a:ln w="0" cap="flat" cmpd="sng" algn="ctr">
            <a:solidFill>
              <a:schemeClr val="bg1"/>
            </a:solidFill>
            <a:prstDash val="solid"/>
            <a:round/>
            <a:headEnd type="none" w="med" len="med"/>
            <a:tailEnd type="none" w="med" len="med"/>
          </a:ln>
          <a:effectLst/>
        </p:spPr>
      </p:cxnSp>
      <p:sp>
        <p:nvSpPr>
          <p:cNvPr id="52" name="Oval 51"/>
          <p:cNvSpPr/>
          <p:nvPr/>
        </p:nvSpPr>
        <p:spPr bwMode="auto">
          <a:xfrm>
            <a:off x="4800600" y="3638550"/>
            <a:ext cx="76200" cy="76200"/>
          </a:xfrm>
          <a:prstGeom prst="ellipse">
            <a:avLst/>
          </a:prstGeom>
          <a:solidFill>
            <a:schemeClr val="tx1"/>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00" name="Oval 99"/>
          <p:cNvSpPr/>
          <p:nvPr/>
        </p:nvSpPr>
        <p:spPr bwMode="auto">
          <a:xfrm>
            <a:off x="5324468" y="4200538"/>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9" name="TextBox 18"/>
          <p:cNvSpPr txBox="1"/>
          <p:nvPr/>
        </p:nvSpPr>
        <p:spPr>
          <a:xfrm>
            <a:off x="101600" y="4353461"/>
            <a:ext cx="2121094" cy="646331"/>
          </a:xfrm>
          <a:prstGeom prst="rect">
            <a:avLst/>
          </a:prstGeom>
          <a:noFill/>
        </p:spPr>
        <p:txBody>
          <a:bodyPr wrap="none" rtlCol="0">
            <a:spAutoFit/>
          </a:bodyPr>
          <a:lstStyle/>
          <a:p>
            <a:pPr algn="ctr"/>
            <a:r>
              <a:rPr lang="en-US" sz="1800" dirty="0" smtClean="0">
                <a:solidFill>
                  <a:schemeClr val="bg1"/>
                </a:solidFill>
              </a:rPr>
              <a:t>Edge Split Demo</a:t>
            </a:r>
          </a:p>
          <a:p>
            <a:pPr algn="ctr"/>
            <a:r>
              <a:rPr lang="en-US" sz="1800" dirty="0" smtClean="0">
                <a:solidFill>
                  <a:schemeClr val="bg1"/>
                </a:solidFill>
              </a:rPr>
              <a:t>Part 2</a:t>
            </a:r>
          </a:p>
        </p:txBody>
      </p:sp>
    </p:spTree>
    <p:extLst>
      <p:ext uri="{BB962C8B-B14F-4D97-AF65-F5344CB8AC3E}">
        <p14:creationId xmlns:p14="http://schemas.microsoft.com/office/powerpoint/2010/main" val="21036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23"/>
          <p:cNvSpPr/>
          <p:nvPr/>
        </p:nvSpPr>
        <p:spPr bwMode="auto">
          <a:xfrm>
            <a:off x="6738931" y="3595707"/>
            <a:ext cx="1162052" cy="704851"/>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 name="connsiteX0" fmla="*/ 438150 w 1285875"/>
              <a:gd name="connsiteY0" fmla="*/ 1143000 h 1371600"/>
              <a:gd name="connsiteX1" fmla="*/ 1285875 w 1285875"/>
              <a:gd name="connsiteY1" fmla="*/ 1371600 h 1371600"/>
              <a:gd name="connsiteX2" fmla="*/ 1052512 w 1285875"/>
              <a:gd name="connsiteY2" fmla="*/ 609600 h 1371600"/>
              <a:gd name="connsiteX3" fmla="*/ 0 w 1285875"/>
              <a:gd name="connsiteY3" fmla="*/ 85725 h 1371600"/>
              <a:gd name="connsiteX4" fmla="*/ 671512 w 1285875"/>
              <a:gd name="connsiteY4" fmla="*/ 0 h 1371600"/>
              <a:gd name="connsiteX5" fmla="*/ 438150 w 1285875"/>
              <a:gd name="connsiteY5" fmla="*/ 1143000 h 1371600"/>
              <a:gd name="connsiteX0" fmla="*/ 971551 w 1819276"/>
              <a:gd name="connsiteY0" fmla="*/ 1143000 h 1371600"/>
              <a:gd name="connsiteX1" fmla="*/ 1819276 w 1819276"/>
              <a:gd name="connsiteY1" fmla="*/ 1371600 h 1371600"/>
              <a:gd name="connsiteX2" fmla="*/ 0 w 1819276"/>
              <a:gd name="connsiteY2" fmla="*/ 619125 h 1371600"/>
              <a:gd name="connsiteX3" fmla="*/ 533401 w 1819276"/>
              <a:gd name="connsiteY3" fmla="*/ 85725 h 1371600"/>
              <a:gd name="connsiteX4" fmla="*/ 1204913 w 1819276"/>
              <a:gd name="connsiteY4" fmla="*/ 0 h 1371600"/>
              <a:gd name="connsiteX5" fmla="*/ 971551 w 1819276"/>
              <a:gd name="connsiteY5" fmla="*/ 1143000 h 1371600"/>
              <a:gd name="connsiteX0" fmla="*/ 971551 w 1204913"/>
              <a:gd name="connsiteY0" fmla="*/ 1143000 h 1143000"/>
              <a:gd name="connsiteX1" fmla="*/ 990601 w 1204913"/>
              <a:gd name="connsiteY1" fmla="*/ 1143000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785814 w 1204913"/>
              <a:gd name="connsiteY1" fmla="*/ 1038225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0 w 1204913"/>
              <a:gd name="connsiteY1" fmla="*/ 619125 h 1143000"/>
              <a:gd name="connsiteX2" fmla="*/ 533401 w 1204913"/>
              <a:gd name="connsiteY2" fmla="*/ 85725 h 1143000"/>
              <a:gd name="connsiteX3" fmla="*/ 1204913 w 1204913"/>
              <a:gd name="connsiteY3" fmla="*/ 0 h 1143000"/>
              <a:gd name="connsiteX4" fmla="*/ 971551 w 1204913"/>
              <a:gd name="connsiteY4" fmla="*/ 1143000 h 1143000"/>
              <a:gd name="connsiteX0" fmla="*/ 971551 w 1204913"/>
              <a:gd name="connsiteY0" fmla="*/ 1143000 h 1143000"/>
              <a:gd name="connsiteX1" fmla="*/ 0 w 1204913"/>
              <a:gd name="connsiteY1" fmla="*/ 619125 h 1143000"/>
              <a:gd name="connsiteX2" fmla="*/ 519114 w 1204913"/>
              <a:gd name="connsiteY2" fmla="*/ 76200 h 1143000"/>
              <a:gd name="connsiteX3" fmla="*/ 1204913 w 1204913"/>
              <a:gd name="connsiteY3" fmla="*/ 0 h 1143000"/>
              <a:gd name="connsiteX4" fmla="*/ 971551 w 1204913"/>
              <a:gd name="connsiteY4" fmla="*/ 1143000 h 1143000"/>
              <a:gd name="connsiteX0" fmla="*/ 99060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990601 w 1223963"/>
              <a:gd name="connsiteY4" fmla="*/ 1143000 h 1143000"/>
              <a:gd name="connsiteX0" fmla="*/ 990601 w 1223963"/>
              <a:gd name="connsiteY0" fmla="*/ 1143000 h 1143000"/>
              <a:gd name="connsiteX1" fmla="*/ 0 w 1223963"/>
              <a:gd name="connsiteY1" fmla="*/ 614363 h 1143000"/>
              <a:gd name="connsiteX2" fmla="*/ 1223963 w 1223963"/>
              <a:gd name="connsiteY2" fmla="*/ 0 h 1143000"/>
              <a:gd name="connsiteX3" fmla="*/ 990601 w 1223963"/>
              <a:gd name="connsiteY3" fmla="*/ 1143000 h 1143000"/>
              <a:gd name="connsiteX0" fmla="*/ 1352551 w 1585913"/>
              <a:gd name="connsiteY0" fmla="*/ 1143000 h 1143000"/>
              <a:gd name="connsiteX1" fmla="*/ 0 w 1585913"/>
              <a:gd name="connsiteY1" fmla="*/ 1066801 h 1143000"/>
              <a:gd name="connsiteX2" fmla="*/ 1585913 w 1585913"/>
              <a:gd name="connsiteY2" fmla="*/ 0 h 1143000"/>
              <a:gd name="connsiteX3" fmla="*/ 1352551 w 1585913"/>
              <a:gd name="connsiteY3" fmla="*/ 1143000 h 1143000"/>
              <a:gd name="connsiteX0" fmla="*/ 1352551 w 1352551"/>
              <a:gd name="connsiteY0" fmla="*/ 681037 h 681037"/>
              <a:gd name="connsiteX1" fmla="*/ 0 w 1352551"/>
              <a:gd name="connsiteY1" fmla="*/ 604838 h 681037"/>
              <a:gd name="connsiteX2" fmla="*/ 219075 w 1352551"/>
              <a:gd name="connsiteY2" fmla="*/ 0 h 681037"/>
              <a:gd name="connsiteX3" fmla="*/ 1352551 w 1352551"/>
              <a:gd name="connsiteY3" fmla="*/ 681037 h 681037"/>
              <a:gd name="connsiteX0" fmla="*/ 1204914 w 1204914"/>
              <a:gd name="connsiteY0" fmla="*/ 533400 h 604838"/>
              <a:gd name="connsiteX1" fmla="*/ 0 w 1204914"/>
              <a:gd name="connsiteY1" fmla="*/ 604838 h 604838"/>
              <a:gd name="connsiteX2" fmla="*/ 219075 w 1204914"/>
              <a:gd name="connsiteY2" fmla="*/ 0 h 604838"/>
              <a:gd name="connsiteX3" fmla="*/ 1204914 w 1204914"/>
              <a:gd name="connsiteY3" fmla="*/ 533400 h 604838"/>
              <a:gd name="connsiteX0" fmla="*/ 1223964 w 1223964"/>
              <a:gd name="connsiteY0" fmla="*/ 533400 h 619126"/>
              <a:gd name="connsiteX1" fmla="*/ 0 w 1223964"/>
              <a:gd name="connsiteY1" fmla="*/ 619126 h 619126"/>
              <a:gd name="connsiteX2" fmla="*/ 238125 w 1223964"/>
              <a:gd name="connsiteY2" fmla="*/ 0 h 619126"/>
              <a:gd name="connsiteX3" fmla="*/ 1223964 w 1223964"/>
              <a:gd name="connsiteY3" fmla="*/ 533400 h 619126"/>
              <a:gd name="connsiteX0" fmla="*/ 1071564 w 1071564"/>
              <a:gd name="connsiteY0" fmla="*/ 376237 h 619126"/>
              <a:gd name="connsiteX1" fmla="*/ 0 w 1071564"/>
              <a:gd name="connsiteY1" fmla="*/ 619126 h 619126"/>
              <a:gd name="connsiteX2" fmla="*/ 238125 w 1071564"/>
              <a:gd name="connsiteY2" fmla="*/ 0 h 619126"/>
              <a:gd name="connsiteX3" fmla="*/ 1071564 w 1071564"/>
              <a:gd name="connsiteY3" fmla="*/ 376237 h 619126"/>
              <a:gd name="connsiteX0" fmla="*/ 833439 w 833439"/>
              <a:gd name="connsiteY0" fmla="*/ 376237 h 1157288"/>
              <a:gd name="connsiteX1" fmla="*/ 66675 w 833439"/>
              <a:gd name="connsiteY1" fmla="*/ 1157288 h 1157288"/>
              <a:gd name="connsiteX2" fmla="*/ 0 w 833439"/>
              <a:gd name="connsiteY2" fmla="*/ 0 h 1157288"/>
              <a:gd name="connsiteX3" fmla="*/ 833439 w 833439"/>
              <a:gd name="connsiteY3" fmla="*/ 376237 h 1157288"/>
              <a:gd name="connsiteX0" fmla="*/ 1219201 w 1219201"/>
              <a:gd name="connsiteY0" fmla="*/ 0 h 781051"/>
              <a:gd name="connsiteX1" fmla="*/ 452437 w 1219201"/>
              <a:gd name="connsiteY1" fmla="*/ 781051 h 781051"/>
              <a:gd name="connsiteX2" fmla="*/ 0 w 1219201"/>
              <a:gd name="connsiteY2" fmla="*/ 76200 h 781051"/>
              <a:gd name="connsiteX3" fmla="*/ 1219201 w 1219201"/>
              <a:gd name="connsiteY3" fmla="*/ 0 h 781051"/>
              <a:gd name="connsiteX0" fmla="*/ 1076326 w 1076326"/>
              <a:gd name="connsiteY0" fmla="*/ 0 h 933451"/>
              <a:gd name="connsiteX1" fmla="*/ 452437 w 1076326"/>
              <a:gd name="connsiteY1" fmla="*/ 933451 h 933451"/>
              <a:gd name="connsiteX2" fmla="*/ 0 w 1076326"/>
              <a:gd name="connsiteY2" fmla="*/ 228600 h 933451"/>
              <a:gd name="connsiteX3" fmla="*/ 1076326 w 1076326"/>
              <a:gd name="connsiteY3" fmla="*/ 0 h 933451"/>
              <a:gd name="connsiteX0" fmla="*/ 1076326 w 1162049"/>
              <a:gd name="connsiteY0" fmla="*/ 0 h 781051"/>
              <a:gd name="connsiteX1" fmla="*/ 1162049 w 1162049"/>
              <a:gd name="connsiteY1" fmla="*/ 781051 h 781051"/>
              <a:gd name="connsiteX2" fmla="*/ 0 w 1162049"/>
              <a:gd name="connsiteY2" fmla="*/ 228600 h 781051"/>
              <a:gd name="connsiteX3" fmla="*/ 1076326 w 1162049"/>
              <a:gd name="connsiteY3" fmla="*/ 0 h 781051"/>
              <a:gd name="connsiteX0" fmla="*/ 785813 w 871536"/>
              <a:gd name="connsiteY0" fmla="*/ 0 h 781051"/>
              <a:gd name="connsiteX1" fmla="*/ 871536 w 871536"/>
              <a:gd name="connsiteY1" fmla="*/ 781051 h 781051"/>
              <a:gd name="connsiteX2" fmla="*/ 0 w 871536"/>
              <a:gd name="connsiteY2" fmla="*/ 771525 h 781051"/>
              <a:gd name="connsiteX3" fmla="*/ 785813 w 871536"/>
              <a:gd name="connsiteY3" fmla="*/ 0 h 781051"/>
              <a:gd name="connsiteX0" fmla="*/ 785813 w 862011"/>
              <a:gd name="connsiteY0" fmla="*/ 0 h 771525"/>
              <a:gd name="connsiteX1" fmla="*/ 862011 w 862011"/>
              <a:gd name="connsiteY1" fmla="*/ 762001 h 771525"/>
              <a:gd name="connsiteX2" fmla="*/ 0 w 862011"/>
              <a:gd name="connsiteY2" fmla="*/ 771525 h 771525"/>
              <a:gd name="connsiteX3" fmla="*/ 785813 w 862011"/>
              <a:gd name="connsiteY3" fmla="*/ 0 h 771525"/>
              <a:gd name="connsiteX0" fmla="*/ 785813 w 785813"/>
              <a:gd name="connsiteY0" fmla="*/ 0 h 1304926"/>
              <a:gd name="connsiteX1" fmla="*/ 323849 w 785813"/>
              <a:gd name="connsiteY1" fmla="*/ 1304926 h 1304926"/>
              <a:gd name="connsiteX2" fmla="*/ 0 w 785813"/>
              <a:gd name="connsiteY2" fmla="*/ 771525 h 1304926"/>
              <a:gd name="connsiteX3" fmla="*/ 785813 w 785813"/>
              <a:gd name="connsiteY3" fmla="*/ 0 h 1304926"/>
              <a:gd name="connsiteX0" fmla="*/ 919163 w 919163"/>
              <a:gd name="connsiteY0" fmla="*/ 0 h 1304926"/>
              <a:gd name="connsiteX1" fmla="*/ 457199 w 919163"/>
              <a:gd name="connsiteY1" fmla="*/ 1304926 h 1304926"/>
              <a:gd name="connsiteX2" fmla="*/ 0 w 919163"/>
              <a:gd name="connsiteY2" fmla="*/ 609600 h 1304926"/>
              <a:gd name="connsiteX3" fmla="*/ 919163 w 919163"/>
              <a:gd name="connsiteY3" fmla="*/ 0 h 1304926"/>
              <a:gd name="connsiteX0" fmla="*/ 852488 w 852488"/>
              <a:gd name="connsiteY0" fmla="*/ 0 h 695326"/>
              <a:gd name="connsiteX1" fmla="*/ 457199 w 852488"/>
              <a:gd name="connsiteY1" fmla="*/ 695326 h 695326"/>
              <a:gd name="connsiteX2" fmla="*/ 0 w 852488"/>
              <a:gd name="connsiteY2" fmla="*/ 0 h 695326"/>
              <a:gd name="connsiteX3" fmla="*/ 852488 w 852488"/>
              <a:gd name="connsiteY3" fmla="*/ 0 h 695326"/>
              <a:gd name="connsiteX0" fmla="*/ 1457326 w 1457326"/>
              <a:gd name="connsiteY0" fmla="*/ 0 h 695326"/>
              <a:gd name="connsiteX1" fmla="*/ 457199 w 1457326"/>
              <a:gd name="connsiteY1" fmla="*/ 695326 h 695326"/>
              <a:gd name="connsiteX2" fmla="*/ 0 w 1457326"/>
              <a:gd name="connsiteY2" fmla="*/ 0 h 695326"/>
              <a:gd name="connsiteX3" fmla="*/ 1457326 w 1457326"/>
              <a:gd name="connsiteY3" fmla="*/ 0 h 695326"/>
              <a:gd name="connsiteX0" fmla="*/ 1000127 w 1000127"/>
              <a:gd name="connsiteY0" fmla="*/ 157163 h 852489"/>
              <a:gd name="connsiteX1" fmla="*/ 0 w 1000127"/>
              <a:gd name="connsiteY1" fmla="*/ 852489 h 852489"/>
              <a:gd name="connsiteX2" fmla="*/ 223838 w 1000127"/>
              <a:gd name="connsiteY2" fmla="*/ 0 h 852489"/>
              <a:gd name="connsiteX3" fmla="*/ 1000127 w 1000127"/>
              <a:gd name="connsiteY3" fmla="*/ 157163 h 852489"/>
              <a:gd name="connsiteX0" fmla="*/ 1162052 w 1162052"/>
              <a:gd name="connsiteY0" fmla="*/ 157163 h 704851"/>
              <a:gd name="connsiteX1" fmla="*/ 0 w 1162052"/>
              <a:gd name="connsiteY1" fmla="*/ 704851 h 704851"/>
              <a:gd name="connsiteX2" fmla="*/ 385763 w 1162052"/>
              <a:gd name="connsiteY2" fmla="*/ 0 h 704851"/>
              <a:gd name="connsiteX3" fmla="*/ 1162052 w 1162052"/>
              <a:gd name="connsiteY3" fmla="*/ 157163 h 704851"/>
            </a:gdLst>
            <a:ahLst/>
            <a:cxnLst>
              <a:cxn ang="0">
                <a:pos x="connsiteX0" y="connsiteY0"/>
              </a:cxn>
              <a:cxn ang="0">
                <a:pos x="connsiteX1" y="connsiteY1"/>
              </a:cxn>
              <a:cxn ang="0">
                <a:pos x="connsiteX2" y="connsiteY2"/>
              </a:cxn>
              <a:cxn ang="0">
                <a:pos x="connsiteX3" y="connsiteY3"/>
              </a:cxn>
            </a:cxnLst>
            <a:rect l="l" t="t" r="r" b="b"/>
            <a:pathLst>
              <a:path w="1162052" h="704851">
                <a:moveTo>
                  <a:pt x="1162052" y="157163"/>
                </a:moveTo>
                <a:lnTo>
                  <a:pt x="0" y="704851"/>
                </a:lnTo>
                <a:lnTo>
                  <a:pt x="385763" y="0"/>
                </a:lnTo>
                <a:lnTo>
                  <a:pt x="1162052" y="157163"/>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3" name="Freeform 22"/>
          <p:cNvSpPr/>
          <p:nvPr/>
        </p:nvSpPr>
        <p:spPr bwMode="auto">
          <a:xfrm>
            <a:off x="6291257" y="3600471"/>
            <a:ext cx="852488" cy="695326"/>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 name="connsiteX0" fmla="*/ 438150 w 1285875"/>
              <a:gd name="connsiteY0" fmla="*/ 1143000 h 1371600"/>
              <a:gd name="connsiteX1" fmla="*/ 1285875 w 1285875"/>
              <a:gd name="connsiteY1" fmla="*/ 1371600 h 1371600"/>
              <a:gd name="connsiteX2" fmla="*/ 1052512 w 1285875"/>
              <a:gd name="connsiteY2" fmla="*/ 609600 h 1371600"/>
              <a:gd name="connsiteX3" fmla="*/ 0 w 1285875"/>
              <a:gd name="connsiteY3" fmla="*/ 85725 h 1371600"/>
              <a:gd name="connsiteX4" fmla="*/ 671512 w 1285875"/>
              <a:gd name="connsiteY4" fmla="*/ 0 h 1371600"/>
              <a:gd name="connsiteX5" fmla="*/ 438150 w 1285875"/>
              <a:gd name="connsiteY5" fmla="*/ 1143000 h 1371600"/>
              <a:gd name="connsiteX0" fmla="*/ 971551 w 1819276"/>
              <a:gd name="connsiteY0" fmla="*/ 1143000 h 1371600"/>
              <a:gd name="connsiteX1" fmla="*/ 1819276 w 1819276"/>
              <a:gd name="connsiteY1" fmla="*/ 1371600 h 1371600"/>
              <a:gd name="connsiteX2" fmla="*/ 0 w 1819276"/>
              <a:gd name="connsiteY2" fmla="*/ 619125 h 1371600"/>
              <a:gd name="connsiteX3" fmla="*/ 533401 w 1819276"/>
              <a:gd name="connsiteY3" fmla="*/ 85725 h 1371600"/>
              <a:gd name="connsiteX4" fmla="*/ 1204913 w 1819276"/>
              <a:gd name="connsiteY4" fmla="*/ 0 h 1371600"/>
              <a:gd name="connsiteX5" fmla="*/ 971551 w 1819276"/>
              <a:gd name="connsiteY5" fmla="*/ 1143000 h 1371600"/>
              <a:gd name="connsiteX0" fmla="*/ 971551 w 1204913"/>
              <a:gd name="connsiteY0" fmla="*/ 1143000 h 1143000"/>
              <a:gd name="connsiteX1" fmla="*/ 990601 w 1204913"/>
              <a:gd name="connsiteY1" fmla="*/ 1143000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785814 w 1204913"/>
              <a:gd name="connsiteY1" fmla="*/ 1038225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0 w 1204913"/>
              <a:gd name="connsiteY1" fmla="*/ 619125 h 1143000"/>
              <a:gd name="connsiteX2" fmla="*/ 533401 w 1204913"/>
              <a:gd name="connsiteY2" fmla="*/ 85725 h 1143000"/>
              <a:gd name="connsiteX3" fmla="*/ 1204913 w 1204913"/>
              <a:gd name="connsiteY3" fmla="*/ 0 h 1143000"/>
              <a:gd name="connsiteX4" fmla="*/ 971551 w 1204913"/>
              <a:gd name="connsiteY4" fmla="*/ 1143000 h 1143000"/>
              <a:gd name="connsiteX0" fmla="*/ 971551 w 1204913"/>
              <a:gd name="connsiteY0" fmla="*/ 1143000 h 1143000"/>
              <a:gd name="connsiteX1" fmla="*/ 0 w 1204913"/>
              <a:gd name="connsiteY1" fmla="*/ 619125 h 1143000"/>
              <a:gd name="connsiteX2" fmla="*/ 519114 w 1204913"/>
              <a:gd name="connsiteY2" fmla="*/ 76200 h 1143000"/>
              <a:gd name="connsiteX3" fmla="*/ 1204913 w 1204913"/>
              <a:gd name="connsiteY3" fmla="*/ 0 h 1143000"/>
              <a:gd name="connsiteX4" fmla="*/ 971551 w 1204913"/>
              <a:gd name="connsiteY4" fmla="*/ 1143000 h 1143000"/>
              <a:gd name="connsiteX0" fmla="*/ 99060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990601 w 1223963"/>
              <a:gd name="connsiteY4" fmla="*/ 1143000 h 1143000"/>
              <a:gd name="connsiteX0" fmla="*/ 990601 w 1223963"/>
              <a:gd name="connsiteY0" fmla="*/ 1143000 h 1143000"/>
              <a:gd name="connsiteX1" fmla="*/ 0 w 1223963"/>
              <a:gd name="connsiteY1" fmla="*/ 614363 h 1143000"/>
              <a:gd name="connsiteX2" fmla="*/ 1223963 w 1223963"/>
              <a:gd name="connsiteY2" fmla="*/ 0 h 1143000"/>
              <a:gd name="connsiteX3" fmla="*/ 990601 w 1223963"/>
              <a:gd name="connsiteY3" fmla="*/ 1143000 h 1143000"/>
              <a:gd name="connsiteX0" fmla="*/ 1352551 w 1585913"/>
              <a:gd name="connsiteY0" fmla="*/ 1143000 h 1143000"/>
              <a:gd name="connsiteX1" fmla="*/ 0 w 1585913"/>
              <a:gd name="connsiteY1" fmla="*/ 1066801 h 1143000"/>
              <a:gd name="connsiteX2" fmla="*/ 1585913 w 1585913"/>
              <a:gd name="connsiteY2" fmla="*/ 0 h 1143000"/>
              <a:gd name="connsiteX3" fmla="*/ 1352551 w 1585913"/>
              <a:gd name="connsiteY3" fmla="*/ 1143000 h 1143000"/>
              <a:gd name="connsiteX0" fmla="*/ 1352551 w 1352551"/>
              <a:gd name="connsiteY0" fmla="*/ 681037 h 681037"/>
              <a:gd name="connsiteX1" fmla="*/ 0 w 1352551"/>
              <a:gd name="connsiteY1" fmla="*/ 604838 h 681037"/>
              <a:gd name="connsiteX2" fmla="*/ 219075 w 1352551"/>
              <a:gd name="connsiteY2" fmla="*/ 0 h 681037"/>
              <a:gd name="connsiteX3" fmla="*/ 1352551 w 1352551"/>
              <a:gd name="connsiteY3" fmla="*/ 681037 h 681037"/>
              <a:gd name="connsiteX0" fmla="*/ 1204914 w 1204914"/>
              <a:gd name="connsiteY0" fmla="*/ 533400 h 604838"/>
              <a:gd name="connsiteX1" fmla="*/ 0 w 1204914"/>
              <a:gd name="connsiteY1" fmla="*/ 604838 h 604838"/>
              <a:gd name="connsiteX2" fmla="*/ 219075 w 1204914"/>
              <a:gd name="connsiteY2" fmla="*/ 0 h 604838"/>
              <a:gd name="connsiteX3" fmla="*/ 1204914 w 1204914"/>
              <a:gd name="connsiteY3" fmla="*/ 533400 h 604838"/>
              <a:gd name="connsiteX0" fmla="*/ 1223964 w 1223964"/>
              <a:gd name="connsiteY0" fmla="*/ 533400 h 619126"/>
              <a:gd name="connsiteX1" fmla="*/ 0 w 1223964"/>
              <a:gd name="connsiteY1" fmla="*/ 619126 h 619126"/>
              <a:gd name="connsiteX2" fmla="*/ 238125 w 1223964"/>
              <a:gd name="connsiteY2" fmla="*/ 0 h 619126"/>
              <a:gd name="connsiteX3" fmla="*/ 1223964 w 1223964"/>
              <a:gd name="connsiteY3" fmla="*/ 533400 h 619126"/>
              <a:gd name="connsiteX0" fmla="*/ 1071564 w 1071564"/>
              <a:gd name="connsiteY0" fmla="*/ 376237 h 619126"/>
              <a:gd name="connsiteX1" fmla="*/ 0 w 1071564"/>
              <a:gd name="connsiteY1" fmla="*/ 619126 h 619126"/>
              <a:gd name="connsiteX2" fmla="*/ 238125 w 1071564"/>
              <a:gd name="connsiteY2" fmla="*/ 0 h 619126"/>
              <a:gd name="connsiteX3" fmla="*/ 1071564 w 1071564"/>
              <a:gd name="connsiteY3" fmla="*/ 376237 h 619126"/>
              <a:gd name="connsiteX0" fmla="*/ 833439 w 833439"/>
              <a:gd name="connsiteY0" fmla="*/ 376237 h 1157288"/>
              <a:gd name="connsiteX1" fmla="*/ 66675 w 833439"/>
              <a:gd name="connsiteY1" fmla="*/ 1157288 h 1157288"/>
              <a:gd name="connsiteX2" fmla="*/ 0 w 833439"/>
              <a:gd name="connsiteY2" fmla="*/ 0 h 1157288"/>
              <a:gd name="connsiteX3" fmla="*/ 833439 w 833439"/>
              <a:gd name="connsiteY3" fmla="*/ 376237 h 1157288"/>
              <a:gd name="connsiteX0" fmla="*/ 1219201 w 1219201"/>
              <a:gd name="connsiteY0" fmla="*/ 0 h 781051"/>
              <a:gd name="connsiteX1" fmla="*/ 452437 w 1219201"/>
              <a:gd name="connsiteY1" fmla="*/ 781051 h 781051"/>
              <a:gd name="connsiteX2" fmla="*/ 0 w 1219201"/>
              <a:gd name="connsiteY2" fmla="*/ 76200 h 781051"/>
              <a:gd name="connsiteX3" fmla="*/ 1219201 w 1219201"/>
              <a:gd name="connsiteY3" fmla="*/ 0 h 781051"/>
              <a:gd name="connsiteX0" fmla="*/ 1076326 w 1076326"/>
              <a:gd name="connsiteY0" fmla="*/ 0 h 933451"/>
              <a:gd name="connsiteX1" fmla="*/ 452437 w 1076326"/>
              <a:gd name="connsiteY1" fmla="*/ 933451 h 933451"/>
              <a:gd name="connsiteX2" fmla="*/ 0 w 1076326"/>
              <a:gd name="connsiteY2" fmla="*/ 228600 h 933451"/>
              <a:gd name="connsiteX3" fmla="*/ 1076326 w 1076326"/>
              <a:gd name="connsiteY3" fmla="*/ 0 h 933451"/>
              <a:gd name="connsiteX0" fmla="*/ 1076326 w 1162049"/>
              <a:gd name="connsiteY0" fmla="*/ 0 h 781051"/>
              <a:gd name="connsiteX1" fmla="*/ 1162049 w 1162049"/>
              <a:gd name="connsiteY1" fmla="*/ 781051 h 781051"/>
              <a:gd name="connsiteX2" fmla="*/ 0 w 1162049"/>
              <a:gd name="connsiteY2" fmla="*/ 228600 h 781051"/>
              <a:gd name="connsiteX3" fmla="*/ 1076326 w 1162049"/>
              <a:gd name="connsiteY3" fmla="*/ 0 h 781051"/>
              <a:gd name="connsiteX0" fmla="*/ 785813 w 871536"/>
              <a:gd name="connsiteY0" fmla="*/ 0 h 781051"/>
              <a:gd name="connsiteX1" fmla="*/ 871536 w 871536"/>
              <a:gd name="connsiteY1" fmla="*/ 781051 h 781051"/>
              <a:gd name="connsiteX2" fmla="*/ 0 w 871536"/>
              <a:gd name="connsiteY2" fmla="*/ 771525 h 781051"/>
              <a:gd name="connsiteX3" fmla="*/ 785813 w 871536"/>
              <a:gd name="connsiteY3" fmla="*/ 0 h 781051"/>
              <a:gd name="connsiteX0" fmla="*/ 785813 w 862011"/>
              <a:gd name="connsiteY0" fmla="*/ 0 h 771525"/>
              <a:gd name="connsiteX1" fmla="*/ 862011 w 862011"/>
              <a:gd name="connsiteY1" fmla="*/ 762001 h 771525"/>
              <a:gd name="connsiteX2" fmla="*/ 0 w 862011"/>
              <a:gd name="connsiteY2" fmla="*/ 771525 h 771525"/>
              <a:gd name="connsiteX3" fmla="*/ 785813 w 862011"/>
              <a:gd name="connsiteY3" fmla="*/ 0 h 771525"/>
              <a:gd name="connsiteX0" fmla="*/ 785813 w 785813"/>
              <a:gd name="connsiteY0" fmla="*/ 0 h 1304926"/>
              <a:gd name="connsiteX1" fmla="*/ 323849 w 785813"/>
              <a:gd name="connsiteY1" fmla="*/ 1304926 h 1304926"/>
              <a:gd name="connsiteX2" fmla="*/ 0 w 785813"/>
              <a:gd name="connsiteY2" fmla="*/ 771525 h 1304926"/>
              <a:gd name="connsiteX3" fmla="*/ 785813 w 785813"/>
              <a:gd name="connsiteY3" fmla="*/ 0 h 1304926"/>
              <a:gd name="connsiteX0" fmla="*/ 919163 w 919163"/>
              <a:gd name="connsiteY0" fmla="*/ 0 h 1304926"/>
              <a:gd name="connsiteX1" fmla="*/ 457199 w 919163"/>
              <a:gd name="connsiteY1" fmla="*/ 1304926 h 1304926"/>
              <a:gd name="connsiteX2" fmla="*/ 0 w 919163"/>
              <a:gd name="connsiteY2" fmla="*/ 609600 h 1304926"/>
              <a:gd name="connsiteX3" fmla="*/ 919163 w 919163"/>
              <a:gd name="connsiteY3" fmla="*/ 0 h 1304926"/>
              <a:gd name="connsiteX0" fmla="*/ 852488 w 852488"/>
              <a:gd name="connsiteY0" fmla="*/ 0 h 695326"/>
              <a:gd name="connsiteX1" fmla="*/ 457199 w 852488"/>
              <a:gd name="connsiteY1" fmla="*/ 695326 h 695326"/>
              <a:gd name="connsiteX2" fmla="*/ 0 w 852488"/>
              <a:gd name="connsiteY2" fmla="*/ 0 h 695326"/>
              <a:gd name="connsiteX3" fmla="*/ 852488 w 852488"/>
              <a:gd name="connsiteY3" fmla="*/ 0 h 695326"/>
            </a:gdLst>
            <a:ahLst/>
            <a:cxnLst>
              <a:cxn ang="0">
                <a:pos x="connsiteX0" y="connsiteY0"/>
              </a:cxn>
              <a:cxn ang="0">
                <a:pos x="connsiteX1" y="connsiteY1"/>
              </a:cxn>
              <a:cxn ang="0">
                <a:pos x="connsiteX2" y="connsiteY2"/>
              </a:cxn>
              <a:cxn ang="0">
                <a:pos x="connsiteX3" y="connsiteY3"/>
              </a:cxn>
            </a:cxnLst>
            <a:rect l="l" t="t" r="r" b="b"/>
            <a:pathLst>
              <a:path w="852488" h="695326">
                <a:moveTo>
                  <a:pt x="852488" y="0"/>
                </a:moveTo>
                <a:lnTo>
                  <a:pt x="457199" y="695326"/>
                </a:lnTo>
                <a:lnTo>
                  <a:pt x="0" y="0"/>
                </a:lnTo>
                <a:lnTo>
                  <a:pt x="852488" y="0"/>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2" name="Freeform 21"/>
          <p:cNvSpPr/>
          <p:nvPr/>
        </p:nvSpPr>
        <p:spPr bwMode="auto">
          <a:xfrm>
            <a:off x="7062785" y="2838471"/>
            <a:ext cx="828674" cy="923925"/>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 name="connsiteX0" fmla="*/ 438150 w 1285875"/>
              <a:gd name="connsiteY0" fmla="*/ 1143000 h 1371600"/>
              <a:gd name="connsiteX1" fmla="*/ 1285875 w 1285875"/>
              <a:gd name="connsiteY1" fmla="*/ 1371600 h 1371600"/>
              <a:gd name="connsiteX2" fmla="*/ 1052512 w 1285875"/>
              <a:gd name="connsiteY2" fmla="*/ 609600 h 1371600"/>
              <a:gd name="connsiteX3" fmla="*/ 0 w 1285875"/>
              <a:gd name="connsiteY3" fmla="*/ 85725 h 1371600"/>
              <a:gd name="connsiteX4" fmla="*/ 671512 w 1285875"/>
              <a:gd name="connsiteY4" fmla="*/ 0 h 1371600"/>
              <a:gd name="connsiteX5" fmla="*/ 438150 w 1285875"/>
              <a:gd name="connsiteY5" fmla="*/ 1143000 h 1371600"/>
              <a:gd name="connsiteX0" fmla="*/ 971551 w 1819276"/>
              <a:gd name="connsiteY0" fmla="*/ 1143000 h 1371600"/>
              <a:gd name="connsiteX1" fmla="*/ 1819276 w 1819276"/>
              <a:gd name="connsiteY1" fmla="*/ 1371600 h 1371600"/>
              <a:gd name="connsiteX2" fmla="*/ 0 w 1819276"/>
              <a:gd name="connsiteY2" fmla="*/ 619125 h 1371600"/>
              <a:gd name="connsiteX3" fmla="*/ 533401 w 1819276"/>
              <a:gd name="connsiteY3" fmla="*/ 85725 h 1371600"/>
              <a:gd name="connsiteX4" fmla="*/ 1204913 w 1819276"/>
              <a:gd name="connsiteY4" fmla="*/ 0 h 1371600"/>
              <a:gd name="connsiteX5" fmla="*/ 971551 w 1819276"/>
              <a:gd name="connsiteY5" fmla="*/ 1143000 h 1371600"/>
              <a:gd name="connsiteX0" fmla="*/ 971551 w 1204913"/>
              <a:gd name="connsiteY0" fmla="*/ 1143000 h 1143000"/>
              <a:gd name="connsiteX1" fmla="*/ 990601 w 1204913"/>
              <a:gd name="connsiteY1" fmla="*/ 1143000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785814 w 1204913"/>
              <a:gd name="connsiteY1" fmla="*/ 1038225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0 w 1204913"/>
              <a:gd name="connsiteY1" fmla="*/ 619125 h 1143000"/>
              <a:gd name="connsiteX2" fmla="*/ 533401 w 1204913"/>
              <a:gd name="connsiteY2" fmla="*/ 85725 h 1143000"/>
              <a:gd name="connsiteX3" fmla="*/ 1204913 w 1204913"/>
              <a:gd name="connsiteY3" fmla="*/ 0 h 1143000"/>
              <a:gd name="connsiteX4" fmla="*/ 971551 w 1204913"/>
              <a:gd name="connsiteY4" fmla="*/ 1143000 h 1143000"/>
              <a:gd name="connsiteX0" fmla="*/ 971551 w 1204913"/>
              <a:gd name="connsiteY0" fmla="*/ 1143000 h 1143000"/>
              <a:gd name="connsiteX1" fmla="*/ 0 w 1204913"/>
              <a:gd name="connsiteY1" fmla="*/ 619125 h 1143000"/>
              <a:gd name="connsiteX2" fmla="*/ 519114 w 1204913"/>
              <a:gd name="connsiteY2" fmla="*/ 76200 h 1143000"/>
              <a:gd name="connsiteX3" fmla="*/ 1204913 w 1204913"/>
              <a:gd name="connsiteY3" fmla="*/ 0 h 1143000"/>
              <a:gd name="connsiteX4" fmla="*/ 971551 w 1204913"/>
              <a:gd name="connsiteY4" fmla="*/ 1143000 h 1143000"/>
              <a:gd name="connsiteX0" fmla="*/ 99060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990601 w 1223963"/>
              <a:gd name="connsiteY4" fmla="*/ 1143000 h 1143000"/>
              <a:gd name="connsiteX0" fmla="*/ 1685926 w 1685926"/>
              <a:gd name="connsiteY0" fmla="*/ 1914525 h 1914525"/>
              <a:gd name="connsiteX1" fmla="*/ 0 w 1685926"/>
              <a:gd name="connsiteY1" fmla="*/ 614363 h 1914525"/>
              <a:gd name="connsiteX2" fmla="*/ 538164 w 1685926"/>
              <a:gd name="connsiteY2" fmla="*/ 76200 h 1914525"/>
              <a:gd name="connsiteX3" fmla="*/ 1223963 w 1685926"/>
              <a:gd name="connsiteY3" fmla="*/ 0 h 1914525"/>
              <a:gd name="connsiteX4" fmla="*/ 1685926 w 1685926"/>
              <a:gd name="connsiteY4" fmla="*/ 1914525 h 1914525"/>
              <a:gd name="connsiteX0" fmla="*/ 1685926 w 1685926"/>
              <a:gd name="connsiteY0" fmla="*/ 1838325 h 1838325"/>
              <a:gd name="connsiteX1" fmla="*/ 0 w 1685926"/>
              <a:gd name="connsiteY1" fmla="*/ 538163 h 1838325"/>
              <a:gd name="connsiteX2" fmla="*/ 538164 w 1685926"/>
              <a:gd name="connsiteY2" fmla="*/ 0 h 1838325"/>
              <a:gd name="connsiteX3" fmla="*/ 1685925 w 1685926"/>
              <a:gd name="connsiteY3" fmla="*/ 1138237 h 1838325"/>
              <a:gd name="connsiteX4" fmla="*/ 1685926 w 1685926"/>
              <a:gd name="connsiteY4" fmla="*/ 1838325 h 1838325"/>
              <a:gd name="connsiteX0" fmla="*/ 1685926 w 1871664"/>
              <a:gd name="connsiteY0" fmla="*/ 1300162 h 1300162"/>
              <a:gd name="connsiteX1" fmla="*/ 0 w 1871664"/>
              <a:gd name="connsiteY1" fmla="*/ 0 h 1300162"/>
              <a:gd name="connsiteX2" fmla="*/ 1871664 w 1871664"/>
              <a:gd name="connsiteY2" fmla="*/ 304799 h 1300162"/>
              <a:gd name="connsiteX3" fmla="*/ 1685925 w 1871664"/>
              <a:gd name="connsiteY3" fmla="*/ 600074 h 1300162"/>
              <a:gd name="connsiteX4" fmla="*/ 1685926 w 1871664"/>
              <a:gd name="connsiteY4" fmla="*/ 1300162 h 1300162"/>
              <a:gd name="connsiteX0" fmla="*/ 762001 w 947739"/>
              <a:gd name="connsiteY0" fmla="*/ 995363 h 995363"/>
              <a:gd name="connsiteX1" fmla="*/ 0 w 947739"/>
              <a:gd name="connsiteY1" fmla="*/ 828676 h 995363"/>
              <a:gd name="connsiteX2" fmla="*/ 947739 w 947739"/>
              <a:gd name="connsiteY2" fmla="*/ 0 h 995363"/>
              <a:gd name="connsiteX3" fmla="*/ 762000 w 947739"/>
              <a:gd name="connsiteY3" fmla="*/ 295275 h 995363"/>
              <a:gd name="connsiteX4" fmla="*/ 762001 w 947739"/>
              <a:gd name="connsiteY4" fmla="*/ 995363 h 995363"/>
              <a:gd name="connsiteX0" fmla="*/ 838199 w 838199"/>
              <a:gd name="connsiteY0" fmla="*/ 919163 h 919163"/>
              <a:gd name="connsiteX1" fmla="*/ 76198 w 838199"/>
              <a:gd name="connsiteY1" fmla="*/ 752476 h 919163"/>
              <a:gd name="connsiteX2" fmla="*/ 0 w 838199"/>
              <a:gd name="connsiteY2" fmla="*/ 0 h 919163"/>
              <a:gd name="connsiteX3" fmla="*/ 838198 w 838199"/>
              <a:gd name="connsiteY3" fmla="*/ 219075 h 919163"/>
              <a:gd name="connsiteX4" fmla="*/ 838199 w 838199"/>
              <a:gd name="connsiteY4" fmla="*/ 919163 h 919163"/>
              <a:gd name="connsiteX0" fmla="*/ 828674 w 828674"/>
              <a:gd name="connsiteY0" fmla="*/ 923925 h 923925"/>
              <a:gd name="connsiteX1" fmla="*/ 66673 w 828674"/>
              <a:gd name="connsiteY1" fmla="*/ 757238 h 923925"/>
              <a:gd name="connsiteX2" fmla="*/ 0 w 828674"/>
              <a:gd name="connsiteY2" fmla="*/ 0 h 923925"/>
              <a:gd name="connsiteX3" fmla="*/ 828673 w 828674"/>
              <a:gd name="connsiteY3" fmla="*/ 223837 h 923925"/>
              <a:gd name="connsiteX4" fmla="*/ 828674 w 828674"/>
              <a:gd name="connsiteY4" fmla="*/ 923925 h 923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8674" h="923925">
                <a:moveTo>
                  <a:pt x="828674" y="923925"/>
                </a:moveTo>
                <a:lnTo>
                  <a:pt x="66673" y="757238"/>
                </a:lnTo>
                <a:lnTo>
                  <a:pt x="0" y="0"/>
                </a:lnTo>
                <a:lnTo>
                  <a:pt x="828673" y="223837"/>
                </a:lnTo>
                <a:cubicBezTo>
                  <a:pt x="828673" y="457200"/>
                  <a:pt x="828674" y="690562"/>
                  <a:pt x="828674" y="923925"/>
                </a:cubicBez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 name="Freeform 20"/>
          <p:cNvSpPr/>
          <p:nvPr/>
        </p:nvSpPr>
        <p:spPr bwMode="auto">
          <a:xfrm>
            <a:off x="6272207" y="2838470"/>
            <a:ext cx="862011" cy="771525"/>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 name="connsiteX0" fmla="*/ 438150 w 1285875"/>
              <a:gd name="connsiteY0" fmla="*/ 1143000 h 1371600"/>
              <a:gd name="connsiteX1" fmla="*/ 1285875 w 1285875"/>
              <a:gd name="connsiteY1" fmla="*/ 1371600 h 1371600"/>
              <a:gd name="connsiteX2" fmla="*/ 1052512 w 1285875"/>
              <a:gd name="connsiteY2" fmla="*/ 609600 h 1371600"/>
              <a:gd name="connsiteX3" fmla="*/ 0 w 1285875"/>
              <a:gd name="connsiteY3" fmla="*/ 85725 h 1371600"/>
              <a:gd name="connsiteX4" fmla="*/ 671512 w 1285875"/>
              <a:gd name="connsiteY4" fmla="*/ 0 h 1371600"/>
              <a:gd name="connsiteX5" fmla="*/ 438150 w 1285875"/>
              <a:gd name="connsiteY5" fmla="*/ 1143000 h 1371600"/>
              <a:gd name="connsiteX0" fmla="*/ 971551 w 1819276"/>
              <a:gd name="connsiteY0" fmla="*/ 1143000 h 1371600"/>
              <a:gd name="connsiteX1" fmla="*/ 1819276 w 1819276"/>
              <a:gd name="connsiteY1" fmla="*/ 1371600 h 1371600"/>
              <a:gd name="connsiteX2" fmla="*/ 0 w 1819276"/>
              <a:gd name="connsiteY2" fmla="*/ 619125 h 1371600"/>
              <a:gd name="connsiteX3" fmla="*/ 533401 w 1819276"/>
              <a:gd name="connsiteY3" fmla="*/ 85725 h 1371600"/>
              <a:gd name="connsiteX4" fmla="*/ 1204913 w 1819276"/>
              <a:gd name="connsiteY4" fmla="*/ 0 h 1371600"/>
              <a:gd name="connsiteX5" fmla="*/ 971551 w 1819276"/>
              <a:gd name="connsiteY5" fmla="*/ 1143000 h 1371600"/>
              <a:gd name="connsiteX0" fmla="*/ 971551 w 1204913"/>
              <a:gd name="connsiteY0" fmla="*/ 1143000 h 1143000"/>
              <a:gd name="connsiteX1" fmla="*/ 990601 w 1204913"/>
              <a:gd name="connsiteY1" fmla="*/ 1143000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785814 w 1204913"/>
              <a:gd name="connsiteY1" fmla="*/ 1038225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0 w 1204913"/>
              <a:gd name="connsiteY1" fmla="*/ 619125 h 1143000"/>
              <a:gd name="connsiteX2" fmla="*/ 533401 w 1204913"/>
              <a:gd name="connsiteY2" fmla="*/ 85725 h 1143000"/>
              <a:gd name="connsiteX3" fmla="*/ 1204913 w 1204913"/>
              <a:gd name="connsiteY3" fmla="*/ 0 h 1143000"/>
              <a:gd name="connsiteX4" fmla="*/ 971551 w 1204913"/>
              <a:gd name="connsiteY4" fmla="*/ 1143000 h 1143000"/>
              <a:gd name="connsiteX0" fmla="*/ 971551 w 1204913"/>
              <a:gd name="connsiteY0" fmla="*/ 1143000 h 1143000"/>
              <a:gd name="connsiteX1" fmla="*/ 0 w 1204913"/>
              <a:gd name="connsiteY1" fmla="*/ 619125 h 1143000"/>
              <a:gd name="connsiteX2" fmla="*/ 519114 w 1204913"/>
              <a:gd name="connsiteY2" fmla="*/ 76200 h 1143000"/>
              <a:gd name="connsiteX3" fmla="*/ 1204913 w 1204913"/>
              <a:gd name="connsiteY3" fmla="*/ 0 h 1143000"/>
              <a:gd name="connsiteX4" fmla="*/ 971551 w 1204913"/>
              <a:gd name="connsiteY4" fmla="*/ 1143000 h 1143000"/>
              <a:gd name="connsiteX0" fmla="*/ 99060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990601 w 1223963"/>
              <a:gd name="connsiteY4" fmla="*/ 1143000 h 1143000"/>
              <a:gd name="connsiteX0" fmla="*/ 990601 w 1223963"/>
              <a:gd name="connsiteY0" fmla="*/ 1143000 h 1143000"/>
              <a:gd name="connsiteX1" fmla="*/ 0 w 1223963"/>
              <a:gd name="connsiteY1" fmla="*/ 614363 h 1143000"/>
              <a:gd name="connsiteX2" fmla="*/ 1223963 w 1223963"/>
              <a:gd name="connsiteY2" fmla="*/ 0 h 1143000"/>
              <a:gd name="connsiteX3" fmla="*/ 990601 w 1223963"/>
              <a:gd name="connsiteY3" fmla="*/ 1143000 h 1143000"/>
              <a:gd name="connsiteX0" fmla="*/ 1352551 w 1585913"/>
              <a:gd name="connsiteY0" fmla="*/ 1143000 h 1143000"/>
              <a:gd name="connsiteX1" fmla="*/ 0 w 1585913"/>
              <a:gd name="connsiteY1" fmla="*/ 1066801 h 1143000"/>
              <a:gd name="connsiteX2" fmla="*/ 1585913 w 1585913"/>
              <a:gd name="connsiteY2" fmla="*/ 0 h 1143000"/>
              <a:gd name="connsiteX3" fmla="*/ 1352551 w 1585913"/>
              <a:gd name="connsiteY3" fmla="*/ 1143000 h 1143000"/>
              <a:gd name="connsiteX0" fmla="*/ 1352551 w 1352551"/>
              <a:gd name="connsiteY0" fmla="*/ 681037 h 681037"/>
              <a:gd name="connsiteX1" fmla="*/ 0 w 1352551"/>
              <a:gd name="connsiteY1" fmla="*/ 604838 h 681037"/>
              <a:gd name="connsiteX2" fmla="*/ 219075 w 1352551"/>
              <a:gd name="connsiteY2" fmla="*/ 0 h 681037"/>
              <a:gd name="connsiteX3" fmla="*/ 1352551 w 1352551"/>
              <a:gd name="connsiteY3" fmla="*/ 681037 h 681037"/>
              <a:gd name="connsiteX0" fmla="*/ 1204914 w 1204914"/>
              <a:gd name="connsiteY0" fmla="*/ 533400 h 604838"/>
              <a:gd name="connsiteX1" fmla="*/ 0 w 1204914"/>
              <a:gd name="connsiteY1" fmla="*/ 604838 h 604838"/>
              <a:gd name="connsiteX2" fmla="*/ 219075 w 1204914"/>
              <a:gd name="connsiteY2" fmla="*/ 0 h 604838"/>
              <a:gd name="connsiteX3" fmla="*/ 1204914 w 1204914"/>
              <a:gd name="connsiteY3" fmla="*/ 533400 h 604838"/>
              <a:gd name="connsiteX0" fmla="*/ 1223964 w 1223964"/>
              <a:gd name="connsiteY0" fmla="*/ 533400 h 619126"/>
              <a:gd name="connsiteX1" fmla="*/ 0 w 1223964"/>
              <a:gd name="connsiteY1" fmla="*/ 619126 h 619126"/>
              <a:gd name="connsiteX2" fmla="*/ 238125 w 1223964"/>
              <a:gd name="connsiteY2" fmla="*/ 0 h 619126"/>
              <a:gd name="connsiteX3" fmla="*/ 1223964 w 1223964"/>
              <a:gd name="connsiteY3" fmla="*/ 533400 h 619126"/>
              <a:gd name="connsiteX0" fmla="*/ 1071564 w 1071564"/>
              <a:gd name="connsiteY0" fmla="*/ 376237 h 619126"/>
              <a:gd name="connsiteX1" fmla="*/ 0 w 1071564"/>
              <a:gd name="connsiteY1" fmla="*/ 619126 h 619126"/>
              <a:gd name="connsiteX2" fmla="*/ 238125 w 1071564"/>
              <a:gd name="connsiteY2" fmla="*/ 0 h 619126"/>
              <a:gd name="connsiteX3" fmla="*/ 1071564 w 1071564"/>
              <a:gd name="connsiteY3" fmla="*/ 376237 h 619126"/>
              <a:gd name="connsiteX0" fmla="*/ 833439 w 833439"/>
              <a:gd name="connsiteY0" fmla="*/ 376237 h 1157288"/>
              <a:gd name="connsiteX1" fmla="*/ 66675 w 833439"/>
              <a:gd name="connsiteY1" fmla="*/ 1157288 h 1157288"/>
              <a:gd name="connsiteX2" fmla="*/ 0 w 833439"/>
              <a:gd name="connsiteY2" fmla="*/ 0 h 1157288"/>
              <a:gd name="connsiteX3" fmla="*/ 833439 w 833439"/>
              <a:gd name="connsiteY3" fmla="*/ 376237 h 1157288"/>
              <a:gd name="connsiteX0" fmla="*/ 1219201 w 1219201"/>
              <a:gd name="connsiteY0" fmla="*/ 0 h 781051"/>
              <a:gd name="connsiteX1" fmla="*/ 452437 w 1219201"/>
              <a:gd name="connsiteY1" fmla="*/ 781051 h 781051"/>
              <a:gd name="connsiteX2" fmla="*/ 0 w 1219201"/>
              <a:gd name="connsiteY2" fmla="*/ 76200 h 781051"/>
              <a:gd name="connsiteX3" fmla="*/ 1219201 w 1219201"/>
              <a:gd name="connsiteY3" fmla="*/ 0 h 781051"/>
              <a:gd name="connsiteX0" fmla="*/ 1076326 w 1076326"/>
              <a:gd name="connsiteY0" fmla="*/ 0 h 933451"/>
              <a:gd name="connsiteX1" fmla="*/ 452437 w 1076326"/>
              <a:gd name="connsiteY1" fmla="*/ 933451 h 933451"/>
              <a:gd name="connsiteX2" fmla="*/ 0 w 1076326"/>
              <a:gd name="connsiteY2" fmla="*/ 228600 h 933451"/>
              <a:gd name="connsiteX3" fmla="*/ 1076326 w 1076326"/>
              <a:gd name="connsiteY3" fmla="*/ 0 h 933451"/>
              <a:gd name="connsiteX0" fmla="*/ 1076326 w 1162049"/>
              <a:gd name="connsiteY0" fmla="*/ 0 h 781051"/>
              <a:gd name="connsiteX1" fmla="*/ 1162049 w 1162049"/>
              <a:gd name="connsiteY1" fmla="*/ 781051 h 781051"/>
              <a:gd name="connsiteX2" fmla="*/ 0 w 1162049"/>
              <a:gd name="connsiteY2" fmla="*/ 228600 h 781051"/>
              <a:gd name="connsiteX3" fmla="*/ 1076326 w 1162049"/>
              <a:gd name="connsiteY3" fmla="*/ 0 h 781051"/>
              <a:gd name="connsiteX0" fmla="*/ 785813 w 871536"/>
              <a:gd name="connsiteY0" fmla="*/ 0 h 781051"/>
              <a:gd name="connsiteX1" fmla="*/ 871536 w 871536"/>
              <a:gd name="connsiteY1" fmla="*/ 781051 h 781051"/>
              <a:gd name="connsiteX2" fmla="*/ 0 w 871536"/>
              <a:gd name="connsiteY2" fmla="*/ 771525 h 781051"/>
              <a:gd name="connsiteX3" fmla="*/ 785813 w 871536"/>
              <a:gd name="connsiteY3" fmla="*/ 0 h 781051"/>
              <a:gd name="connsiteX0" fmla="*/ 785813 w 862011"/>
              <a:gd name="connsiteY0" fmla="*/ 0 h 771525"/>
              <a:gd name="connsiteX1" fmla="*/ 862011 w 862011"/>
              <a:gd name="connsiteY1" fmla="*/ 762001 h 771525"/>
              <a:gd name="connsiteX2" fmla="*/ 0 w 862011"/>
              <a:gd name="connsiteY2" fmla="*/ 771525 h 771525"/>
              <a:gd name="connsiteX3" fmla="*/ 785813 w 862011"/>
              <a:gd name="connsiteY3" fmla="*/ 0 h 771525"/>
            </a:gdLst>
            <a:ahLst/>
            <a:cxnLst>
              <a:cxn ang="0">
                <a:pos x="connsiteX0" y="connsiteY0"/>
              </a:cxn>
              <a:cxn ang="0">
                <a:pos x="connsiteX1" y="connsiteY1"/>
              </a:cxn>
              <a:cxn ang="0">
                <a:pos x="connsiteX2" y="connsiteY2"/>
              </a:cxn>
              <a:cxn ang="0">
                <a:pos x="connsiteX3" y="connsiteY3"/>
              </a:cxn>
            </a:cxnLst>
            <a:rect l="l" t="t" r="r" b="b"/>
            <a:pathLst>
              <a:path w="862011" h="771525">
                <a:moveTo>
                  <a:pt x="785813" y="0"/>
                </a:moveTo>
                <a:lnTo>
                  <a:pt x="862011" y="762001"/>
                </a:lnTo>
                <a:lnTo>
                  <a:pt x="0" y="771525"/>
                </a:lnTo>
                <a:lnTo>
                  <a:pt x="785813" y="0"/>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Freeform 19"/>
          <p:cNvSpPr/>
          <p:nvPr/>
        </p:nvSpPr>
        <p:spPr bwMode="auto">
          <a:xfrm>
            <a:off x="5829294" y="2838470"/>
            <a:ext cx="1233489" cy="781051"/>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 name="connsiteX0" fmla="*/ 438150 w 1285875"/>
              <a:gd name="connsiteY0" fmla="*/ 1143000 h 1371600"/>
              <a:gd name="connsiteX1" fmla="*/ 1285875 w 1285875"/>
              <a:gd name="connsiteY1" fmla="*/ 1371600 h 1371600"/>
              <a:gd name="connsiteX2" fmla="*/ 1052512 w 1285875"/>
              <a:gd name="connsiteY2" fmla="*/ 609600 h 1371600"/>
              <a:gd name="connsiteX3" fmla="*/ 0 w 1285875"/>
              <a:gd name="connsiteY3" fmla="*/ 85725 h 1371600"/>
              <a:gd name="connsiteX4" fmla="*/ 671512 w 1285875"/>
              <a:gd name="connsiteY4" fmla="*/ 0 h 1371600"/>
              <a:gd name="connsiteX5" fmla="*/ 438150 w 1285875"/>
              <a:gd name="connsiteY5" fmla="*/ 1143000 h 1371600"/>
              <a:gd name="connsiteX0" fmla="*/ 971551 w 1819276"/>
              <a:gd name="connsiteY0" fmla="*/ 1143000 h 1371600"/>
              <a:gd name="connsiteX1" fmla="*/ 1819276 w 1819276"/>
              <a:gd name="connsiteY1" fmla="*/ 1371600 h 1371600"/>
              <a:gd name="connsiteX2" fmla="*/ 0 w 1819276"/>
              <a:gd name="connsiteY2" fmla="*/ 619125 h 1371600"/>
              <a:gd name="connsiteX3" fmla="*/ 533401 w 1819276"/>
              <a:gd name="connsiteY3" fmla="*/ 85725 h 1371600"/>
              <a:gd name="connsiteX4" fmla="*/ 1204913 w 1819276"/>
              <a:gd name="connsiteY4" fmla="*/ 0 h 1371600"/>
              <a:gd name="connsiteX5" fmla="*/ 971551 w 1819276"/>
              <a:gd name="connsiteY5" fmla="*/ 1143000 h 1371600"/>
              <a:gd name="connsiteX0" fmla="*/ 971551 w 1204913"/>
              <a:gd name="connsiteY0" fmla="*/ 1143000 h 1143000"/>
              <a:gd name="connsiteX1" fmla="*/ 990601 w 1204913"/>
              <a:gd name="connsiteY1" fmla="*/ 1143000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785814 w 1204913"/>
              <a:gd name="connsiteY1" fmla="*/ 1038225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0 w 1204913"/>
              <a:gd name="connsiteY1" fmla="*/ 619125 h 1143000"/>
              <a:gd name="connsiteX2" fmla="*/ 533401 w 1204913"/>
              <a:gd name="connsiteY2" fmla="*/ 85725 h 1143000"/>
              <a:gd name="connsiteX3" fmla="*/ 1204913 w 1204913"/>
              <a:gd name="connsiteY3" fmla="*/ 0 h 1143000"/>
              <a:gd name="connsiteX4" fmla="*/ 971551 w 1204913"/>
              <a:gd name="connsiteY4" fmla="*/ 1143000 h 1143000"/>
              <a:gd name="connsiteX0" fmla="*/ 971551 w 1204913"/>
              <a:gd name="connsiteY0" fmla="*/ 1143000 h 1143000"/>
              <a:gd name="connsiteX1" fmla="*/ 0 w 1204913"/>
              <a:gd name="connsiteY1" fmla="*/ 619125 h 1143000"/>
              <a:gd name="connsiteX2" fmla="*/ 519114 w 1204913"/>
              <a:gd name="connsiteY2" fmla="*/ 76200 h 1143000"/>
              <a:gd name="connsiteX3" fmla="*/ 1204913 w 1204913"/>
              <a:gd name="connsiteY3" fmla="*/ 0 h 1143000"/>
              <a:gd name="connsiteX4" fmla="*/ 971551 w 1204913"/>
              <a:gd name="connsiteY4" fmla="*/ 1143000 h 1143000"/>
              <a:gd name="connsiteX0" fmla="*/ 99060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990601 w 1223963"/>
              <a:gd name="connsiteY4" fmla="*/ 1143000 h 1143000"/>
              <a:gd name="connsiteX0" fmla="*/ 990601 w 1223963"/>
              <a:gd name="connsiteY0" fmla="*/ 1143000 h 1143000"/>
              <a:gd name="connsiteX1" fmla="*/ 0 w 1223963"/>
              <a:gd name="connsiteY1" fmla="*/ 614363 h 1143000"/>
              <a:gd name="connsiteX2" fmla="*/ 1223963 w 1223963"/>
              <a:gd name="connsiteY2" fmla="*/ 0 h 1143000"/>
              <a:gd name="connsiteX3" fmla="*/ 990601 w 1223963"/>
              <a:gd name="connsiteY3" fmla="*/ 1143000 h 1143000"/>
              <a:gd name="connsiteX0" fmla="*/ 1352551 w 1585913"/>
              <a:gd name="connsiteY0" fmla="*/ 1143000 h 1143000"/>
              <a:gd name="connsiteX1" fmla="*/ 0 w 1585913"/>
              <a:gd name="connsiteY1" fmla="*/ 1066801 h 1143000"/>
              <a:gd name="connsiteX2" fmla="*/ 1585913 w 1585913"/>
              <a:gd name="connsiteY2" fmla="*/ 0 h 1143000"/>
              <a:gd name="connsiteX3" fmla="*/ 1352551 w 1585913"/>
              <a:gd name="connsiteY3" fmla="*/ 1143000 h 1143000"/>
              <a:gd name="connsiteX0" fmla="*/ 1352551 w 1352551"/>
              <a:gd name="connsiteY0" fmla="*/ 681037 h 681037"/>
              <a:gd name="connsiteX1" fmla="*/ 0 w 1352551"/>
              <a:gd name="connsiteY1" fmla="*/ 604838 h 681037"/>
              <a:gd name="connsiteX2" fmla="*/ 219075 w 1352551"/>
              <a:gd name="connsiteY2" fmla="*/ 0 h 681037"/>
              <a:gd name="connsiteX3" fmla="*/ 1352551 w 1352551"/>
              <a:gd name="connsiteY3" fmla="*/ 681037 h 681037"/>
              <a:gd name="connsiteX0" fmla="*/ 1204914 w 1204914"/>
              <a:gd name="connsiteY0" fmla="*/ 533400 h 604838"/>
              <a:gd name="connsiteX1" fmla="*/ 0 w 1204914"/>
              <a:gd name="connsiteY1" fmla="*/ 604838 h 604838"/>
              <a:gd name="connsiteX2" fmla="*/ 219075 w 1204914"/>
              <a:gd name="connsiteY2" fmla="*/ 0 h 604838"/>
              <a:gd name="connsiteX3" fmla="*/ 1204914 w 1204914"/>
              <a:gd name="connsiteY3" fmla="*/ 533400 h 604838"/>
              <a:gd name="connsiteX0" fmla="*/ 1223964 w 1223964"/>
              <a:gd name="connsiteY0" fmla="*/ 533400 h 619126"/>
              <a:gd name="connsiteX1" fmla="*/ 0 w 1223964"/>
              <a:gd name="connsiteY1" fmla="*/ 619126 h 619126"/>
              <a:gd name="connsiteX2" fmla="*/ 238125 w 1223964"/>
              <a:gd name="connsiteY2" fmla="*/ 0 h 619126"/>
              <a:gd name="connsiteX3" fmla="*/ 1223964 w 1223964"/>
              <a:gd name="connsiteY3" fmla="*/ 533400 h 619126"/>
              <a:gd name="connsiteX0" fmla="*/ 1071564 w 1071564"/>
              <a:gd name="connsiteY0" fmla="*/ 376237 h 619126"/>
              <a:gd name="connsiteX1" fmla="*/ 0 w 1071564"/>
              <a:gd name="connsiteY1" fmla="*/ 619126 h 619126"/>
              <a:gd name="connsiteX2" fmla="*/ 238125 w 1071564"/>
              <a:gd name="connsiteY2" fmla="*/ 0 h 619126"/>
              <a:gd name="connsiteX3" fmla="*/ 1071564 w 1071564"/>
              <a:gd name="connsiteY3" fmla="*/ 376237 h 619126"/>
              <a:gd name="connsiteX0" fmla="*/ 833439 w 833439"/>
              <a:gd name="connsiteY0" fmla="*/ 376237 h 1157288"/>
              <a:gd name="connsiteX1" fmla="*/ 66675 w 833439"/>
              <a:gd name="connsiteY1" fmla="*/ 1157288 h 1157288"/>
              <a:gd name="connsiteX2" fmla="*/ 0 w 833439"/>
              <a:gd name="connsiteY2" fmla="*/ 0 h 1157288"/>
              <a:gd name="connsiteX3" fmla="*/ 833439 w 833439"/>
              <a:gd name="connsiteY3" fmla="*/ 376237 h 1157288"/>
              <a:gd name="connsiteX0" fmla="*/ 1219201 w 1219201"/>
              <a:gd name="connsiteY0" fmla="*/ 0 h 781051"/>
              <a:gd name="connsiteX1" fmla="*/ 452437 w 1219201"/>
              <a:gd name="connsiteY1" fmla="*/ 781051 h 781051"/>
              <a:gd name="connsiteX2" fmla="*/ 0 w 1219201"/>
              <a:gd name="connsiteY2" fmla="*/ 76200 h 781051"/>
              <a:gd name="connsiteX3" fmla="*/ 1219201 w 1219201"/>
              <a:gd name="connsiteY3" fmla="*/ 0 h 781051"/>
              <a:gd name="connsiteX0" fmla="*/ 1233489 w 1233489"/>
              <a:gd name="connsiteY0" fmla="*/ 0 h 781051"/>
              <a:gd name="connsiteX1" fmla="*/ 452437 w 1233489"/>
              <a:gd name="connsiteY1" fmla="*/ 781051 h 781051"/>
              <a:gd name="connsiteX2" fmla="*/ 0 w 1233489"/>
              <a:gd name="connsiteY2" fmla="*/ 76200 h 781051"/>
              <a:gd name="connsiteX3" fmla="*/ 1233489 w 1233489"/>
              <a:gd name="connsiteY3" fmla="*/ 0 h 781051"/>
            </a:gdLst>
            <a:ahLst/>
            <a:cxnLst>
              <a:cxn ang="0">
                <a:pos x="connsiteX0" y="connsiteY0"/>
              </a:cxn>
              <a:cxn ang="0">
                <a:pos x="connsiteX1" y="connsiteY1"/>
              </a:cxn>
              <a:cxn ang="0">
                <a:pos x="connsiteX2" y="connsiteY2"/>
              </a:cxn>
              <a:cxn ang="0">
                <a:pos x="connsiteX3" y="connsiteY3"/>
              </a:cxn>
            </a:cxnLst>
            <a:rect l="l" t="t" r="r" b="b"/>
            <a:pathLst>
              <a:path w="1233489" h="781051">
                <a:moveTo>
                  <a:pt x="1233489" y="0"/>
                </a:moveTo>
                <a:lnTo>
                  <a:pt x="452437" y="781051"/>
                </a:lnTo>
                <a:lnTo>
                  <a:pt x="0" y="76200"/>
                </a:lnTo>
                <a:lnTo>
                  <a:pt x="1233489" y="0"/>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Freeform 18"/>
          <p:cNvSpPr/>
          <p:nvPr/>
        </p:nvSpPr>
        <p:spPr bwMode="auto">
          <a:xfrm>
            <a:off x="5824531" y="2309833"/>
            <a:ext cx="1223964" cy="619126"/>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 name="connsiteX0" fmla="*/ 438150 w 1285875"/>
              <a:gd name="connsiteY0" fmla="*/ 1143000 h 1371600"/>
              <a:gd name="connsiteX1" fmla="*/ 1285875 w 1285875"/>
              <a:gd name="connsiteY1" fmla="*/ 1371600 h 1371600"/>
              <a:gd name="connsiteX2" fmla="*/ 1052512 w 1285875"/>
              <a:gd name="connsiteY2" fmla="*/ 609600 h 1371600"/>
              <a:gd name="connsiteX3" fmla="*/ 0 w 1285875"/>
              <a:gd name="connsiteY3" fmla="*/ 85725 h 1371600"/>
              <a:gd name="connsiteX4" fmla="*/ 671512 w 1285875"/>
              <a:gd name="connsiteY4" fmla="*/ 0 h 1371600"/>
              <a:gd name="connsiteX5" fmla="*/ 438150 w 1285875"/>
              <a:gd name="connsiteY5" fmla="*/ 1143000 h 1371600"/>
              <a:gd name="connsiteX0" fmla="*/ 971551 w 1819276"/>
              <a:gd name="connsiteY0" fmla="*/ 1143000 h 1371600"/>
              <a:gd name="connsiteX1" fmla="*/ 1819276 w 1819276"/>
              <a:gd name="connsiteY1" fmla="*/ 1371600 h 1371600"/>
              <a:gd name="connsiteX2" fmla="*/ 0 w 1819276"/>
              <a:gd name="connsiteY2" fmla="*/ 619125 h 1371600"/>
              <a:gd name="connsiteX3" fmla="*/ 533401 w 1819276"/>
              <a:gd name="connsiteY3" fmla="*/ 85725 h 1371600"/>
              <a:gd name="connsiteX4" fmla="*/ 1204913 w 1819276"/>
              <a:gd name="connsiteY4" fmla="*/ 0 h 1371600"/>
              <a:gd name="connsiteX5" fmla="*/ 971551 w 1819276"/>
              <a:gd name="connsiteY5" fmla="*/ 1143000 h 1371600"/>
              <a:gd name="connsiteX0" fmla="*/ 971551 w 1204913"/>
              <a:gd name="connsiteY0" fmla="*/ 1143000 h 1143000"/>
              <a:gd name="connsiteX1" fmla="*/ 990601 w 1204913"/>
              <a:gd name="connsiteY1" fmla="*/ 1143000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785814 w 1204913"/>
              <a:gd name="connsiteY1" fmla="*/ 1038225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0 w 1204913"/>
              <a:gd name="connsiteY1" fmla="*/ 619125 h 1143000"/>
              <a:gd name="connsiteX2" fmla="*/ 533401 w 1204913"/>
              <a:gd name="connsiteY2" fmla="*/ 85725 h 1143000"/>
              <a:gd name="connsiteX3" fmla="*/ 1204913 w 1204913"/>
              <a:gd name="connsiteY3" fmla="*/ 0 h 1143000"/>
              <a:gd name="connsiteX4" fmla="*/ 971551 w 1204913"/>
              <a:gd name="connsiteY4" fmla="*/ 1143000 h 1143000"/>
              <a:gd name="connsiteX0" fmla="*/ 971551 w 1204913"/>
              <a:gd name="connsiteY0" fmla="*/ 1143000 h 1143000"/>
              <a:gd name="connsiteX1" fmla="*/ 0 w 1204913"/>
              <a:gd name="connsiteY1" fmla="*/ 619125 h 1143000"/>
              <a:gd name="connsiteX2" fmla="*/ 519114 w 1204913"/>
              <a:gd name="connsiteY2" fmla="*/ 76200 h 1143000"/>
              <a:gd name="connsiteX3" fmla="*/ 1204913 w 1204913"/>
              <a:gd name="connsiteY3" fmla="*/ 0 h 1143000"/>
              <a:gd name="connsiteX4" fmla="*/ 971551 w 1204913"/>
              <a:gd name="connsiteY4" fmla="*/ 1143000 h 1143000"/>
              <a:gd name="connsiteX0" fmla="*/ 99060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990601 w 1223963"/>
              <a:gd name="connsiteY4" fmla="*/ 1143000 h 1143000"/>
              <a:gd name="connsiteX0" fmla="*/ 990601 w 1223963"/>
              <a:gd name="connsiteY0" fmla="*/ 1143000 h 1143000"/>
              <a:gd name="connsiteX1" fmla="*/ 0 w 1223963"/>
              <a:gd name="connsiteY1" fmla="*/ 614363 h 1143000"/>
              <a:gd name="connsiteX2" fmla="*/ 1223963 w 1223963"/>
              <a:gd name="connsiteY2" fmla="*/ 0 h 1143000"/>
              <a:gd name="connsiteX3" fmla="*/ 990601 w 1223963"/>
              <a:gd name="connsiteY3" fmla="*/ 1143000 h 1143000"/>
              <a:gd name="connsiteX0" fmla="*/ 1352551 w 1585913"/>
              <a:gd name="connsiteY0" fmla="*/ 1143000 h 1143000"/>
              <a:gd name="connsiteX1" fmla="*/ 0 w 1585913"/>
              <a:gd name="connsiteY1" fmla="*/ 1066801 h 1143000"/>
              <a:gd name="connsiteX2" fmla="*/ 1585913 w 1585913"/>
              <a:gd name="connsiteY2" fmla="*/ 0 h 1143000"/>
              <a:gd name="connsiteX3" fmla="*/ 1352551 w 1585913"/>
              <a:gd name="connsiteY3" fmla="*/ 1143000 h 1143000"/>
              <a:gd name="connsiteX0" fmla="*/ 1352551 w 1352551"/>
              <a:gd name="connsiteY0" fmla="*/ 681037 h 681037"/>
              <a:gd name="connsiteX1" fmla="*/ 0 w 1352551"/>
              <a:gd name="connsiteY1" fmla="*/ 604838 h 681037"/>
              <a:gd name="connsiteX2" fmla="*/ 219075 w 1352551"/>
              <a:gd name="connsiteY2" fmla="*/ 0 h 681037"/>
              <a:gd name="connsiteX3" fmla="*/ 1352551 w 1352551"/>
              <a:gd name="connsiteY3" fmla="*/ 681037 h 681037"/>
              <a:gd name="connsiteX0" fmla="*/ 1204914 w 1204914"/>
              <a:gd name="connsiteY0" fmla="*/ 533400 h 604838"/>
              <a:gd name="connsiteX1" fmla="*/ 0 w 1204914"/>
              <a:gd name="connsiteY1" fmla="*/ 604838 h 604838"/>
              <a:gd name="connsiteX2" fmla="*/ 219075 w 1204914"/>
              <a:gd name="connsiteY2" fmla="*/ 0 h 604838"/>
              <a:gd name="connsiteX3" fmla="*/ 1204914 w 1204914"/>
              <a:gd name="connsiteY3" fmla="*/ 533400 h 604838"/>
              <a:gd name="connsiteX0" fmla="*/ 1223964 w 1223964"/>
              <a:gd name="connsiteY0" fmla="*/ 533400 h 619126"/>
              <a:gd name="connsiteX1" fmla="*/ 0 w 1223964"/>
              <a:gd name="connsiteY1" fmla="*/ 619126 h 619126"/>
              <a:gd name="connsiteX2" fmla="*/ 238125 w 1223964"/>
              <a:gd name="connsiteY2" fmla="*/ 0 h 619126"/>
              <a:gd name="connsiteX3" fmla="*/ 1223964 w 1223964"/>
              <a:gd name="connsiteY3" fmla="*/ 533400 h 619126"/>
            </a:gdLst>
            <a:ahLst/>
            <a:cxnLst>
              <a:cxn ang="0">
                <a:pos x="connsiteX0" y="connsiteY0"/>
              </a:cxn>
              <a:cxn ang="0">
                <a:pos x="connsiteX1" y="connsiteY1"/>
              </a:cxn>
              <a:cxn ang="0">
                <a:pos x="connsiteX2" y="connsiteY2"/>
              </a:cxn>
              <a:cxn ang="0">
                <a:pos x="connsiteX3" y="connsiteY3"/>
              </a:cxn>
            </a:cxnLst>
            <a:rect l="l" t="t" r="r" b="b"/>
            <a:pathLst>
              <a:path w="1223964" h="619126">
                <a:moveTo>
                  <a:pt x="1223964" y="533400"/>
                </a:moveTo>
                <a:lnTo>
                  <a:pt x="0" y="619126"/>
                </a:lnTo>
                <a:lnTo>
                  <a:pt x="238125" y="0"/>
                </a:lnTo>
                <a:lnTo>
                  <a:pt x="1223964" y="533400"/>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Freeform 3"/>
          <p:cNvSpPr/>
          <p:nvPr/>
        </p:nvSpPr>
        <p:spPr bwMode="auto">
          <a:xfrm>
            <a:off x="7043738" y="1619250"/>
            <a:ext cx="919162" cy="1447800"/>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9162" h="1447800">
                <a:moveTo>
                  <a:pt x="0" y="1219200"/>
                </a:moveTo>
                <a:lnTo>
                  <a:pt x="847725" y="1447800"/>
                </a:lnTo>
                <a:lnTo>
                  <a:pt x="614362" y="685800"/>
                </a:lnTo>
                <a:lnTo>
                  <a:pt x="919162" y="0"/>
                </a:lnTo>
                <a:lnTo>
                  <a:pt x="233362" y="76200"/>
                </a:lnTo>
                <a:lnTo>
                  <a:pt x="0" y="1219200"/>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Freeform 17"/>
          <p:cNvSpPr/>
          <p:nvPr/>
        </p:nvSpPr>
        <p:spPr bwMode="auto">
          <a:xfrm>
            <a:off x="6053131" y="1695470"/>
            <a:ext cx="1223963" cy="1171575"/>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 name="connsiteX0" fmla="*/ 438150 w 1285875"/>
              <a:gd name="connsiteY0" fmla="*/ 1143000 h 1371600"/>
              <a:gd name="connsiteX1" fmla="*/ 1285875 w 1285875"/>
              <a:gd name="connsiteY1" fmla="*/ 1371600 h 1371600"/>
              <a:gd name="connsiteX2" fmla="*/ 1052512 w 1285875"/>
              <a:gd name="connsiteY2" fmla="*/ 609600 h 1371600"/>
              <a:gd name="connsiteX3" fmla="*/ 0 w 1285875"/>
              <a:gd name="connsiteY3" fmla="*/ 85725 h 1371600"/>
              <a:gd name="connsiteX4" fmla="*/ 671512 w 1285875"/>
              <a:gd name="connsiteY4" fmla="*/ 0 h 1371600"/>
              <a:gd name="connsiteX5" fmla="*/ 438150 w 1285875"/>
              <a:gd name="connsiteY5" fmla="*/ 1143000 h 1371600"/>
              <a:gd name="connsiteX0" fmla="*/ 971551 w 1819276"/>
              <a:gd name="connsiteY0" fmla="*/ 1143000 h 1371600"/>
              <a:gd name="connsiteX1" fmla="*/ 1819276 w 1819276"/>
              <a:gd name="connsiteY1" fmla="*/ 1371600 h 1371600"/>
              <a:gd name="connsiteX2" fmla="*/ 0 w 1819276"/>
              <a:gd name="connsiteY2" fmla="*/ 619125 h 1371600"/>
              <a:gd name="connsiteX3" fmla="*/ 533401 w 1819276"/>
              <a:gd name="connsiteY3" fmla="*/ 85725 h 1371600"/>
              <a:gd name="connsiteX4" fmla="*/ 1204913 w 1819276"/>
              <a:gd name="connsiteY4" fmla="*/ 0 h 1371600"/>
              <a:gd name="connsiteX5" fmla="*/ 971551 w 1819276"/>
              <a:gd name="connsiteY5" fmla="*/ 1143000 h 1371600"/>
              <a:gd name="connsiteX0" fmla="*/ 971551 w 1204913"/>
              <a:gd name="connsiteY0" fmla="*/ 1143000 h 1143000"/>
              <a:gd name="connsiteX1" fmla="*/ 990601 w 1204913"/>
              <a:gd name="connsiteY1" fmla="*/ 1143000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785814 w 1204913"/>
              <a:gd name="connsiteY1" fmla="*/ 1038225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0 w 1204913"/>
              <a:gd name="connsiteY1" fmla="*/ 619125 h 1143000"/>
              <a:gd name="connsiteX2" fmla="*/ 533401 w 1204913"/>
              <a:gd name="connsiteY2" fmla="*/ 85725 h 1143000"/>
              <a:gd name="connsiteX3" fmla="*/ 1204913 w 1204913"/>
              <a:gd name="connsiteY3" fmla="*/ 0 h 1143000"/>
              <a:gd name="connsiteX4" fmla="*/ 971551 w 1204913"/>
              <a:gd name="connsiteY4" fmla="*/ 1143000 h 1143000"/>
              <a:gd name="connsiteX0" fmla="*/ 971551 w 1204913"/>
              <a:gd name="connsiteY0" fmla="*/ 1143000 h 1143000"/>
              <a:gd name="connsiteX1" fmla="*/ 0 w 1204913"/>
              <a:gd name="connsiteY1" fmla="*/ 619125 h 1143000"/>
              <a:gd name="connsiteX2" fmla="*/ 519114 w 1204913"/>
              <a:gd name="connsiteY2" fmla="*/ 76200 h 1143000"/>
              <a:gd name="connsiteX3" fmla="*/ 1204913 w 1204913"/>
              <a:gd name="connsiteY3" fmla="*/ 0 h 1143000"/>
              <a:gd name="connsiteX4" fmla="*/ 971551 w 1204913"/>
              <a:gd name="connsiteY4" fmla="*/ 1143000 h 1143000"/>
              <a:gd name="connsiteX0" fmla="*/ 99060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990601 w 1223963"/>
              <a:gd name="connsiteY4" fmla="*/ 1143000 h 1143000"/>
              <a:gd name="connsiteX0" fmla="*/ 100965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1009651 w 1223963"/>
              <a:gd name="connsiteY4" fmla="*/ 1143000 h 1143000"/>
              <a:gd name="connsiteX0" fmla="*/ 1009651 w 1223963"/>
              <a:gd name="connsiteY0" fmla="*/ 1152525 h 1152525"/>
              <a:gd name="connsiteX1" fmla="*/ 0 w 1223963"/>
              <a:gd name="connsiteY1" fmla="*/ 614363 h 1152525"/>
              <a:gd name="connsiteX2" fmla="*/ 538164 w 1223963"/>
              <a:gd name="connsiteY2" fmla="*/ 76200 h 1152525"/>
              <a:gd name="connsiteX3" fmla="*/ 1223963 w 1223963"/>
              <a:gd name="connsiteY3" fmla="*/ 0 h 1152525"/>
              <a:gd name="connsiteX4" fmla="*/ 1009651 w 1223963"/>
              <a:gd name="connsiteY4" fmla="*/ 1152525 h 1152525"/>
              <a:gd name="connsiteX0" fmla="*/ 1019176 w 1223963"/>
              <a:gd name="connsiteY0" fmla="*/ 1171575 h 1171575"/>
              <a:gd name="connsiteX1" fmla="*/ 0 w 1223963"/>
              <a:gd name="connsiteY1" fmla="*/ 614363 h 1171575"/>
              <a:gd name="connsiteX2" fmla="*/ 538164 w 1223963"/>
              <a:gd name="connsiteY2" fmla="*/ 76200 h 1171575"/>
              <a:gd name="connsiteX3" fmla="*/ 1223963 w 1223963"/>
              <a:gd name="connsiteY3" fmla="*/ 0 h 1171575"/>
              <a:gd name="connsiteX4" fmla="*/ 1019176 w 1223963"/>
              <a:gd name="connsiteY4" fmla="*/ 1171575 h 11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3963" h="1171575">
                <a:moveTo>
                  <a:pt x="1019176" y="1171575"/>
                </a:moveTo>
                <a:lnTo>
                  <a:pt x="0" y="614363"/>
                </a:lnTo>
                <a:lnTo>
                  <a:pt x="538164" y="76200"/>
                </a:lnTo>
                <a:lnTo>
                  <a:pt x="1223963" y="0"/>
                </a:lnTo>
                <a:lnTo>
                  <a:pt x="1019176" y="1171575"/>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itle 1"/>
          <p:cNvSpPr>
            <a:spLocks noGrp="1"/>
          </p:cNvSpPr>
          <p:nvPr>
            <p:ph type="title"/>
          </p:nvPr>
        </p:nvSpPr>
        <p:spPr/>
        <p:txBody>
          <a:bodyPr/>
          <a:lstStyle/>
          <a:p>
            <a:r>
              <a:rPr lang="en-US" dirty="0" smtClean="0"/>
              <a:t>Pop Quiz!</a:t>
            </a:r>
            <a:endParaRPr lang="en-US" dirty="0"/>
          </a:p>
        </p:txBody>
      </p:sp>
      <p:sp>
        <p:nvSpPr>
          <p:cNvPr id="3" name="Content Placeholder 2"/>
          <p:cNvSpPr>
            <a:spLocks noGrp="1"/>
          </p:cNvSpPr>
          <p:nvPr>
            <p:ph sz="quarter" idx="10"/>
          </p:nvPr>
        </p:nvSpPr>
        <p:spPr>
          <a:xfrm>
            <a:off x="457200" y="1196018"/>
            <a:ext cx="8077200" cy="685800"/>
          </a:xfrm>
        </p:spPr>
        <p:txBody>
          <a:bodyPr/>
          <a:lstStyle/>
          <a:p>
            <a:pPr indent="0">
              <a:buNone/>
            </a:pPr>
            <a:r>
              <a:rPr lang="en-US" dirty="0" smtClean="0"/>
              <a:t>Find the open boundary vertices!</a:t>
            </a:r>
          </a:p>
        </p:txBody>
      </p:sp>
      <p:sp>
        <p:nvSpPr>
          <p:cNvPr id="8" name="Oval 7"/>
          <p:cNvSpPr/>
          <p:nvPr/>
        </p:nvSpPr>
        <p:spPr bwMode="auto">
          <a:xfrm>
            <a:off x="7848600" y="37147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0" name="Oval 9"/>
          <p:cNvSpPr/>
          <p:nvPr/>
        </p:nvSpPr>
        <p:spPr bwMode="auto">
          <a:xfrm>
            <a:off x="7620000" y="22669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1" name="Oval 10"/>
          <p:cNvSpPr/>
          <p:nvPr/>
        </p:nvSpPr>
        <p:spPr bwMode="auto">
          <a:xfrm>
            <a:off x="7924800" y="15811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2" name="Oval 11"/>
          <p:cNvSpPr/>
          <p:nvPr/>
        </p:nvSpPr>
        <p:spPr bwMode="auto">
          <a:xfrm>
            <a:off x="7239000" y="16573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 name="Oval 12"/>
          <p:cNvSpPr/>
          <p:nvPr/>
        </p:nvSpPr>
        <p:spPr bwMode="auto">
          <a:xfrm>
            <a:off x="6553200" y="17335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4" name="Oval 13"/>
          <p:cNvSpPr/>
          <p:nvPr/>
        </p:nvSpPr>
        <p:spPr bwMode="auto">
          <a:xfrm>
            <a:off x="6019800" y="22669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5" name="Oval 14"/>
          <p:cNvSpPr/>
          <p:nvPr/>
        </p:nvSpPr>
        <p:spPr bwMode="auto">
          <a:xfrm>
            <a:off x="5791200" y="28765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6" name="Oval 15"/>
          <p:cNvSpPr/>
          <p:nvPr/>
        </p:nvSpPr>
        <p:spPr bwMode="auto">
          <a:xfrm>
            <a:off x="6248400" y="35623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7" name="Oval 16"/>
          <p:cNvSpPr/>
          <p:nvPr/>
        </p:nvSpPr>
        <p:spPr bwMode="auto">
          <a:xfrm>
            <a:off x="6705600" y="42481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r>
              <a:rPr kumimoji="1" lang="en-US" sz="2400" b="0" i="0" u="none" strike="noStrike" cap="none" normalizeH="0" baseline="0" dirty="0" smtClean="0">
                <a:ln>
                  <a:noFill/>
                </a:ln>
                <a:solidFill>
                  <a:schemeClr val="tx1"/>
                </a:solidFill>
                <a:effectLst/>
                <a:latin typeface="Verdana" pitchFamily="45" charset="0"/>
              </a:rPr>
              <a:t>d</a:t>
            </a:r>
            <a:endParaRPr kumimoji="1" lang="en-US" sz="2400" b="0" i="0" u="none" strike="noStrike" cap="none" normalizeH="0" baseline="0" dirty="0">
              <a:ln>
                <a:noFill/>
              </a:ln>
              <a:solidFill>
                <a:schemeClr val="tx1"/>
              </a:solidFill>
              <a:effectLst/>
              <a:latin typeface="Verdana" pitchFamily="45" charset="0"/>
            </a:endParaRPr>
          </a:p>
        </p:txBody>
      </p:sp>
      <p:sp>
        <p:nvSpPr>
          <p:cNvPr id="9" name="Oval 8"/>
          <p:cNvSpPr/>
          <p:nvPr/>
        </p:nvSpPr>
        <p:spPr bwMode="auto">
          <a:xfrm>
            <a:off x="7848600" y="30289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7" name="Oval 6"/>
          <p:cNvSpPr/>
          <p:nvPr/>
        </p:nvSpPr>
        <p:spPr bwMode="auto">
          <a:xfrm>
            <a:off x="7086600" y="35623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35" name="Straight Connector 34"/>
          <p:cNvCxnSpPr/>
          <p:nvPr/>
        </p:nvCxnSpPr>
        <p:spPr bwMode="auto">
          <a:xfrm flipV="1">
            <a:off x="6994836" y="3814760"/>
            <a:ext cx="596589" cy="276225"/>
          </a:xfrm>
          <a:prstGeom prst="line">
            <a:avLst/>
          </a:prstGeom>
          <a:solidFill>
            <a:schemeClr val="accent1"/>
          </a:solidFill>
          <a:ln w="19050" cap="flat" cmpd="sng" algn="ctr">
            <a:solidFill>
              <a:srgbClr val="00B050"/>
            </a:solidFill>
            <a:prstDash val="solid"/>
            <a:round/>
            <a:headEnd type="none" w="med" len="med"/>
            <a:tailEnd type="triangle" w="med" len="lg"/>
          </a:ln>
          <a:effectLst/>
        </p:spPr>
      </p:cxnSp>
      <p:sp>
        <p:nvSpPr>
          <p:cNvPr id="38" name="Content Placeholder 2"/>
          <p:cNvSpPr txBox="1">
            <a:spLocks/>
          </p:cNvSpPr>
          <p:nvPr/>
        </p:nvSpPr>
        <p:spPr>
          <a:xfrm>
            <a:off x="335762" y="1809750"/>
            <a:ext cx="6141238" cy="1414482"/>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dirty="0" err="1" smtClean="0">
                <a:latin typeface="Courier New" pitchFamily="49" charset="0"/>
                <a:cs typeface="Courier New" pitchFamily="49" charset="0"/>
              </a:rPr>
              <a:t>IndexList</a:t>
            </a:r>
            <a:r>
              <a:rPr lang="en-US" sz="1600" dirty="0" smtClean="0">
                <a:latin typeface="Courier New" pitchFamily="49" charset="0"/>
                <a:cs typeface="Courier New" pitchFamily="49" charset="0"/>
              </a:rPr>
              <a:t> Boundary;</a:t>
            </a:r>
          </a:p>
          <a:p>
            <a:pPr indent="0">
              <a:buFont typeface="Verdana" pitchFamily="34" charset="0"/>
              <a:buNone/>
            </a:pPr>
            <a:r>
              <a:rPr lang="en-US" sz="1600" dirty="0" smtClean="0">
                <a:latin typeface="Courier New" pitchFamily="49" charset="0"/>
                <a:cs typeface="Courier New" pitchFamily="49" charset="0"/>
              </a:rPr>
              <a:t>Boundary =</a:t>
            </a:r>
          </a:p>
          <a:p>
            <a:pPr indent="0">
              <a:buFont typeface="Verdana" pitchFamily="34" charset="0"/>
              <a:buNone/>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FindVertexLoop</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startEdge</a:t>
            </a:r>
            <a:r>
              <a:rPr lang="en-US" sz="1600" dirty="0" smtClean="0">
                <a:latin typeface="Courier New" pitchFamily="49" charset="0"/>
                <a:cs typeface="Courier New" pitchFamily="49" charset="0"/>
              </a:rPr>
              <a:t>-&gt;opposite);</a:t>
            </a:r>
          </a:p>
        </p:txBody>
      </p:sp>
      <p:sp>
        <p:nvSpPr>
          <p:cNvPr id="47" name="Oval 46"/>
          <p:cNvSpPr/>
          <p:nvPr/>
        </p:nvSpPr>
        <p:spPr bwMode="auto">
          <a:xfrm>
            <a:off x="7024688" y="2814637"/>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dirty="0">
              <a:ln>
                <a:noFill/>
              </a:ln>
              <a:solidFill>
                <a:schemeClr val="tx1"/>
              </a:solidFill>
              <a:effectLst/>
              <a:latin typeface="Verdana" pitchFamily="45" charset="0"/>
            </a:endParaRPr>
          </a:p>
        </p:txBody>
      </p:sp>
      <p:grpSp>
        <p:nvGrpSpPr>
          <p:cNvPr id="31" name="Group 30"/>
          <p:cNvGrpSpPr/>
          <p:nvPr/>
        </p:nvGrpSpPr>
        <p:grpSpPr>
          <a:xfrm>
            <a:off x="5781675" y="1566882"/>
            <a:ext cx="2219325" cy="2762251"/>
            <a:chOff x="5781675" y="1566882"/>
            <a:chExt cx="2219325" cy="2762251"/>
          </a:xfrm>
        </p:grpSpPr>
        <p:sp>
          <p:nvSpPr>
            <p:cNvPr id="6" name="Oval 5"/>
            <p:cNvSpPr/>
            <p:nvPr/>
          </p:nvSpPr>
          <p:spPr bwMode="auto">
            <a:xfrm>
              <a:off x="6700837" y="4233883"/>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48" name="Oval 47"/>
            <p:cNvSpPr/>
            <p:nvPr/>
          </p:nvSpPr>
          <p:spPr bwMode="auto">
            <a:xfrm>
              <a:off x="7839075" y="3014683"/>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49" name="Oval 48"/>
            <p:cNvSpPr/>
            <p:nvPr/>
          </p:nvSpPr>
          <p:spPr bwMode="auto">
            <a:xfrm>
              <a:off x="6243637" y="3552846"/>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0" name="Oval 49"/>
            <p:cNvSpPr/>
            <p:nvPr/>
          </p:nvSpPr>
          <p:spPr bwMode="auto">
            <a:xfrm>
              <a:off x="7834312" y="3700483"/>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1" name="Oval 50"/>
            <p:cNvSpPr/>
            <p:nvPr/>
          </p:nvSpPr>
          <p:spPr bwMode="auto">
            <a:xfrm>
              <a:off x="5781675" y="2867045"/>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2" name="Oval 51"/>
            <p:cNvSpPr/>
            <p:nvPr/>
          </p:nvSpPr>
          <p:spPr bwMode="auto">
            <a:xfrm>
              <a:off x="7610475" y="2262207"/>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3" name="Oval 52"/>
            <p:cNvSpPr/>
            <p:nvPr/>
          </p:nvSpPr>
          <p:spPr bwMode="auto">
            <a:xfrm>
              <a:off x="6538913" y="1724044"/>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4" name="Oval 53"/>
            <p:cNvSpPr/>
            <p:nvPr/>
          </p:nvSpPr>
          <p:spPr bwMode="auto">
            <a:xfrm>
              <a:off x="7224713" y="1647845"/>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5" name="Oval 54"/>
            <p:cNvSpPr/>
            <p:nvPr/>
          </p:nvSpPr>
          <p:spPr bwMode="auto">
            <a:xfrm>
              <a:off x="7905750" y="1566882"/>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6" name="Oval 55"/>
            <p:cNvSpPr/>
            <p:nvPr/>
          </p:nvSpPr>
          <p:spPr bwMode="auto">
            <a:xfrm>
              <a:off x="6010275" y="2257445"/>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cxnSp>
        <p:nvCxnSpPr>
          <p:cNvPr id="34" name="Straight Connector 33"/>
          <p:cNvCxnSpPr/>
          <p:nvPr/>
        </p:nvCxnSpPr>
        <p:spPr bwMode="auto">
          <a:xfrm flipH="1">
            <a:off x="7038975" y="3983833"/>
            <a:ext cx="584162" cy="269080"/>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grpSp>
        <p:nvGrpSpPr>
          <p:cNvPr id="72" name="Group 71"/>
          <p:cNvGrpSpPr/>
          <p:nvPr/>
        </p:nvGrpSpPr>
        <p:grpSpPr>
          <a:xfrm>
            <a:off x="5815012" y="1571624"/>
            <a:ext cx="2133601" cy="2661048"/>
            <a:chOff x="5815012" y="1571624"/>
            <a:chExt cx="2133601" cy="2661048"/>
          </a:xfrm>
        </p:grpSpPr>
        <p:cxnSp>
          <p:nvCxnSpPr>
            <p:cNvPr id="40" name="Straight Connector 39"/>
            <p:cNvCxnSpPr/>
            <p:nvPr/>
          </p:nvCxnSpPr>
          <p:spPr bwMode="auto">
            <a:xfrm flipH="1" flipV="1">
              <a:off x="6319838" y="3762375"/>
              <a:ext cx="311124" cy="470297"/>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cxnSp>
          <p:nvCxnSpPr>
            <p:cNvPr id="57" name="Straight Connector 56"/>
            <p:cNvCxnSpPr/>
            <p:nvPr/>
          </p:nvCxnSpPr>
          <p:spPr bwMode="auto">
            <a:xfrm flipH="1" flipV="1">
              <a:off x="5862638" y="3093858"/>
              <a:ext cx="311124" cy="470297"/>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cxnSp>
          <p:nvCxnSpPr>
            <p:cNvPr id="58" name="Straight Connector 57"/>
            <p:cNvCxnSpPr/>
            <p:nvPr/>
          </p:nvCxnSpPr>
          <p:spPr bwMode="auto">
            <a:xfrm flipV="1">
              <a:off x="5815012" y="2381251"/>
              <a:ext cx="157162" cy="423862"/>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cxnSp>
          <p:nvCxnSpPr>
            <p:cNvPr id="59" name="Straight Connector 58"/>
            <p:cNvCxnSpPr/>
            <p:nvPr/>
          </p:nvCxnSpPr>
          <p:spPr bwMode="auto">
            <a:xfrm flipV="1">
              <a:off x="6109931" y="1819275"/>
              <a:ext cx="343256" cy="357962"/>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cxnSp>
          <p:nvCxnSpPr>
            <p:cNvPr id="60" name="Straight Connector 59"/>
            <p:cNvCxnSpPr/>
            <p:nvPr/>
          </p:nvCxnSpPr>
          <p:spPr bwMode="auto">
            <a:xfrm flipV="1">
              <a:off x="6700837" y="1643061"/>
              <a:ext cx="461963" cy="57170"/>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cxnSp>
          <p:nvCxnSpPr>
            <p:cNvPr id="61" name="Straight Connector 60"/>
            <p:cNvCxnSpPr/>
            <p:nvPr/>
          </p:nvCxnSpPr>
          <p:spPr bwMode="auto">
            <a:xfrm flipV="1">
              <a:off x="7408825" y="1571624"/>
              <a:ext cx="396913" cy="43831"/>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cxnSp>
          <p:nvCxnSpPr>
            <p:cNvPr id="62" name="Straight Connector 61"/>
            <p:cNvCxnSpPr/>
            <p:nvPr/>
          </p:nvCxnSpPr>
          <p:spPr bwMode="auto">
            <a:xfrm flipH="1">
              <a:off x="7762875" y="1838343"/>
              <a:ext cx="180105" cy="404793"/>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cxnSp>
          <p:nvCxnSpPr>
            <p:cNvPr id="63" name="Straight Connector 62"/>
            <p:cNvCxnSpPr/>
            <p:nvPr/>
          </p:nvCxnSpPr>
          <p:spPr bwMode="auto">
            <a:xfrm>
              <a:off x="7760495" y="2414606"/>
              <a:ext cx="140494" cy="476232"/>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cxnSp>
          <p:nvCxnSpPr>
            <p:cNvPr id="64" name="Straight Connector 63"/>
            <p:cNvCxnSpPr/>
            <p:nvPr/>
          </p:nvCxnSpPr>
          <p:spPr bwMode="auto">
            <a:xfrm flipH="1">
              <a:off x="7943850" y="3162300"/>
              <a:ext cx="4763" cy="500063"/>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grpSp>
      <p:sp>
        <p:nvSpPr>
          <p:cNvPr id="25" name="TextBox 24"/>
          <p:cNvSpPr txBox="1"/>
          <p:nvPr/>
        </p:nvSpPr>
        <p:spPr>
          <a:xfrm>
            <a:off x="1143000" y="3624968"/>
            <a:ext cx="3580155" cy="646331"/>
          </a:xfrm>
          <a:prstGeom prst="rect">
            <a:avLst/>
          </a:prstGeom>
          <a:noFill/>
        </p:spPr>
        <p:txBody>
          <a:bodyPr wrap="square" rtlCol="0">
            <a:spAutoFit/>
          </a:bodyPr>
          <a:lstStyle/>
          <a:p>
            <a:pPr algn="l"/>
            <a:r>
              <a:rPr lang="en-US" sz="1800" dirty="0" smtClean="0">
                <a:solidFill>
                  <a:schemeClr val="bg1"/>
                </a:solidFill>
              </a:rPr>
              <a:t>(But what if the boundary isn’t connected properly?)</a:t>
            </a:r>
          </a:p>
        </p:txBody>
      </p:sp>
      <p:sp>
        <p:nvSpPr>
          <p:cNvPr id="65" name="TextBox 64"/>
          <p:cNvSpPr txBox="1"/>
          <p:nvPr/>
        </p:nvSpPr>
        <p:spPr>
          <a:xfrm>
            <a:off x="0" y="4778573"/>
            <a:ext cx="5904116" cy="307777"/>
          </a:xfrm>
          <a:prstGeom prst="rect">
            <a:avLst/>
          </a:prstGeom>
          <a:noFill/>
        </p:spPr>
        <p:txBody>
          <a:bodyPr wrap="none" rtlCol="0">
            <a:spAutoFit/>
          </a:bodyPr>
          <a:lstStyle/>
          <a:p>
            <a:r>
              <a:rPr lang="en-US" sz="1400" dirty="0" smtClean="0">
                <a:solidFill>
                  <a:schemeClr val="bg1"/>
                </a:solidFill>
              </a:rPr>
              <a:t>*See speaker notes belo</a:t>
            </a:r>
            <a:r>
              <a:rPr lang="en-US" sz="1400" dirty="0" smtClean="0">
                <a:solidFill>
                  <a:schemeClr val="bg1"/>
                </a:solidFill>
              </a:rPr>
              <a:t>w slide </a:t>
            </a:r>
            <a:r>
              <a:rPr lang="en-US" sz="1400" dirty="0" smtClean="0">
                <a:solidFill>
                  <a:schemeClr val="bg1"/>
                </a:solidFill>
              </a:rPr>
              <a:t>for an important consideration!</a:t>
            </a:r>
            <a:endParaRPr lang="en-US" sz="1400" dirty="0" smtClean="0">
              <a:solidFill>
                <a:schemeClr val="bg1"/>
              </a:solidFill>
            </a:endParaRPr>
          </a:p>
        </p:txBody>
      </p:sp>
    </p:spTree>
    <p:extLst>
      <p:ext uri="{BB962C8B-B14F-4D97-AF65-F5344CB8AC3E}">
        <p14:creationId xmlns:p14="http://schemas.microsoft.com/office/powerpoint/2010/main" val="3874798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 descr="C:\Users\grhodes\AppData\Local\Microsoft\Windows\Temporary Internet Files\Content.IE5\9YYMXEVA\MC900433856[1].png"/>
          <p:cNvPicPr>
            <a:picLocks noChangeAspect="1" noChangeArrowheads="1"/>
          </p:cNvPicPr>
          <p:nvPr/>
        </p:nvPicPr>
        <p:blipFill>
          <a:blip r:embed="rId2"/>
          <a:srcRect/>
          <a:stretch>
            <a:fillRect/>
          </a:stretch>
        </p:blipFill>
        <p:spPr bwMode="auto">
          <a:xfrm>
            <a:off x="2044566" y="2889384"/>
            <a:ext cx="1828572" cy="1828572"/>
          </a:xfrm>
          <a:prstGeom prst="rect">
            <a:avLst/>
          </a:prstGeom>
          <a:noFill/>
        </p:spPr>
      </p:pic>
      <p:sp>
        <p:nvSpPr>
          <p:cNvPr id="24" name="Rectangle 23"/>
          <p:cNvSpPr/>
          <p:nvPr/>
        </p:nvSpPr>
        <p:spPr bwMode="auto">
          <a:xfrm>
            <a:off x="1981200" y="2952750"/>
            <a:ext cx="2209800" cy="1828800"/>
          </a:xfrm>
          <a:prstGeom prst="rect">
            <a:avLst/>
          </a:prstGeom>
          <a:solidFill>
            <a:schemeClr val="tx1">
              <a:alpha val="43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2" name="Freeform 11"/>
          <p:cNvSpPr/>
          <p:nvPr/>
        </p:nvSpPr>
        <p:spPr bwMode="auto">
          <a:xfrm>
            <a:off x="3051041" y="3651384"/>
            <a:ext cx="638175" cy="495300"/>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685800"/>
              <a:gd name="connsiteY0" fmla="*/ 0 h 850900"/>
              <a:gd name="connsiteX1" fmla="*/ 0 w 685800"/>
              <a:gd name="connsiteY1" fmla="*/ 584200 h 850900"/>
              <a:gd name="connsiteX2" fmla="*/ 685800 w 685800"/>
              <a:gd name="connsiteY2" fmla="*/ 850900 h 850900"/>
              <a:gd name="connsiteX3" fmla="*/ 336550 w 685800"/>
              <a:gd name="connsiteY3" fmla="*/ 0 h 850900"/>
              <a:gd name="connsiteX0" fmla="*/ 336550 w 647700"/>
              <a:gd name="connsiteY0" fmla="*/ 0 h 876300"/>
              <a:gd name="connsiteX1" fmla="*/ 0 w 647700"/>
              <a:gd name="connsiteY1" fmla="*/ 584200 h 876300"/>
              <a:gd name="connsiteX2" fmla="*/ 647700 w 647700"/>
              <a:gd name="connsiteY2" fmla="*/ 876300 h 876300"/>
              <a:gd name="connsiteX3" fmla="*/ 336550 w 647700"/>
              <a:gd name="connsiteY3" fmla="*/ 0 h 876300"/>
              <a:gd name="connsiteX0" fmla="*/ 647700 w 647700"/>
              <a:gd name="connsiteY0" fmla="*/ 0 h 495300"/>
              <a:gd name="connsiteX1" fmla="*/ 0 w 647700"/>
              <a:gd name="connsiteY1" fmla="*/ 203200 h 495300"/>
              <a:gd name="connsiteX2" fmla="*/ 647700 w 647700"/>
              <a:gd name="connsiteY2" fmla="*/ 495300 h 495300"/>
              <a:gd name="connsiteX3" fmla="*/ 647700 w 647700"/>
              <a:gd name="connsiteY3" fmla="*/ 0 h 495300"/>
              <a:gd name="connsiteX0" fmla="*/ 638175 w 638175"/>
              <a:gd name="connsiteY0" fmla="*/ 0 h 495300"/>
              <a:gd name="connsiteX1" fmla="*/ 0 w 638175"/>
              <a:gd name="connsiteY1" fmla="*/ 203200 h 495300"/>
              <a:gd name="connsiteX2" fmla="*/ 638175 w 638175"/>
              <a:gd name="connsiteY2" fmla="*/ 495300 h 495300"/>
              <a:gd name="connsiteX3" fmla="*/ 638175 w 638175"/>
              <a:gd name="connsiteY3" fmla="*/ 0 h 495300"/>
            </a:gdLst>
            <a:ahLst/>
            <a:cxnLst>
              <a:cxn ang="0">
                <a:pos x="connsiteX0" y="connsiteY0"/>
              </a:cxn>
              <a:cxn ang="0">
                <a:pos x="connsiteX1" y="connsiteY1"/>
              </a:cxn>
              <a:cxn ang="0">
                <a:pos x="connsiteX2" y="connsiteY2"/>
              </a:cxn>
              <a:cxn ang="0">
                <a:pos x="connsiteX3" y="connsiteY3"/>
              </a:cxn>
            </a:cxnLst>
            <a:rect l="l" t="t" r="r" b="b"/>
            <a:pathLst>
              <a:path w="638175" h="495300">
                <a:moveTo>
                  <a:pt x="638175" y="0"/>
                </a:moveTo>
                <a:lnTo>
                  <a:pt x="0" y="203200"/>
                </a:lnTo>
                <a:lnTo>
                  <a:pt x="638175" y="495300"/>
                </a:lnTo>
                <a:lnTo>
                  <a:pt x="638175" y="0"/>
                </a:lnTo>
                <a:close/>
              </a:path>
            </a:pathLst>
          </a:custGeom>
          <a:solidFill>
            <a:srgbClr val="A4A000">
              <a:alpha val="49804"/>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 name="Freeform 12"/>
          <p:cNvSpPr/>
          <p:nvPr/>
        </p:nvSpPr>
        <p:spPr bwMode="auto">
          <a:xfrm>
            <a:off x="3051041" y="3849821"/>
            <a:ext cx="631825" cy="659606"/>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666750"/>
              <a:gd name="connsiteY0" fmla="*/ 0 h 584200"/>
              <a:gd name="connsiteX1" fmla="*/ 0 w 666750"/>
              <a:gd name="connsiteY1" fmla="*/ 584200 h 584200"/>
              <a:gd name="connsiteX2" fmla="*/ 666750 w 666750"/>
              <a:gd name="connsiteY2" fmla="*/ 209550 h 584200"/>
              <a:gd name="connsiteX3" fmla="*/ 336550 w 666750"/>
              <a:gd name="connsiteY3" fmla="*/ 0 h 584200"/>
              <a:gd name="connsiteX0" fmla="*/ 342900 w 673100"/>
              <a:gd name="connsiteY0" fmla="*/ 0 h 577850"/>
              <a:gd name="connsiteX1" fmla="*/ 0 w 673100"/>
              <a:gd name="connsiteY1" fmla="*/ 577850 h 577850"/>
              <a:gd name="connsiteX2" fmla="*/ 673100 w 673100"/>
              <a:gd name="connsiteY2" fmla="*/ 209550 h 577850"/>
              <a:gd name="connsiteX3" fmla="*/ 342900 w 673100"/>
              <a:gd name="connsiteY3" fmla="*/ 0 h 577850"/>
              <a:gd name="connsiteX0" fmla="*/ 336550 w 666750"/>
              <a:gd name="connsiteY0" fmla="*/ 0 h 590550"/>
              <a:gd name="connsiteX1" fmla="*/ 0 w 666750"/>
              <a:gd name="connsiteY1" fmla="*/ 590550 h 590550"/>
              <a:gd name="connsiteX2" fmla="*/ 666750 w 666750"/>
              <a:gd name="connsiteY2" fmla="*/ 209550 h 590550"/>
              <a:gd name="connsiteX3" fmla="*/ 336550 w 666750"/>
              <a:gd name="connsiteY3" fmla="*/ 0 h 590550"/>
              <a:gd name="connsiteX0" fmla="*/ 0 w 666750"/>
              <a:gd name="connsiteY0" fmla="*/ 0 h 647700"/>
              <a:gd name="connsiteX1" fmla="*/ 0 w 666750"/>
              <a:gd name="connsiteY1" fmla="*/ 647700 h 647700"/>
              <a:gd name="connsiteX2" fmla="*/ 666750 w 666750"/>
              <a:gd name="connsiteY2" fmla="*/ 266700 h 647700"/>
              <a:gd name="connsiteX3" fmla="*/ 0 w 666750"/>
              <a:gd name="connsiteY3" fmla="*/ 0 h 647700"/>
              <a:gd name="connsiteX0" fmla="*/ 0 w 635000"/>
              <a:gd name="connsiteY0" fmla="*/ 0 h 647700"/>
              <a:gd name="connsiteX1" fmla="*/ 0 w 635000"/>
              <a:gd name="connsiteY1" fmla="*/ 647700 h 647700"/>
              <a:gd name="connsiteX2" fmla="*/ 635000 w 635000"/>
              <a:gd name="connsiteY2" fmla="*/ 285750 h 647700"/>
              <a:gd name="connsiteX3" fmla="*/ 0 w 635000"/>
              <a:gd name="connsiteY3" fmla="*/ 0 h 647700"/>
              <a:gd name="connsiteX0" fmla="*/ 0 w 635000"/>
              <a:gd name="connsiteY0" fmla="*/ 0 h 654843"/>
              <a:gd name="connsiteX1" fmla="*/ 4763 w 635000"/>
              <a:gd name="connsiteY1" fmla="*/ 654843 h 654843"/>
              <a:gd name="connsiteX2" fmla="*/ 635000 w 635000"/>
              <a:gd name="connsiteY2" fmla="*/ 285750 h 654843"/>
              <a:gd name="connsiteX3" fmla="*/ 0 w 635000"/>
              <a:gd name="connsiteY3" fmla="*/ 0 h 654843"/>
              <a:gd name="connsiteX0" fmla="*/ 3969 w 631825"/>
              <a:gd name="connsiteY0" fmla="*/ 0 h 659606"/>
              <a:gd name="connsiteX1" fmla="*/ 1588 w 631825"/>
              <a:gd name="connsiteY1" fmla="*/ 659606 h 659606"/>
              <a:gd name="connsiteX2" fmla="*/ 631825 w 631825"/>
              <a:gd name="connsiteY2" fmla="*/ 290513 h 659606"/>
              <a:gd name="connsiteX3" fmla="*/ 3969 w 631825"/>
              <a:gd name="connsiteY3" fmla="*/ 0 h 659606"/>
            </a:gdLst>
            <a:ahLst/>
            <a:cxnLst>
              <a:cxn ang="0">
                <a:pos x="connsiteX0" y="connsiteY0"/>
              </a:cxn>
              <a:cxn ang="0">
                <a:pos x="connsiteX1" y="connsiteY1"/>
              </a:cxn>
              <a:cxn ang="0">
                <a:pos x="connsiteX2" y="connsiteY2"/>
              </a:cxn>
              <a:cxn ang="0">
                <a:pos x="connsiteX3" y="connsiteY3"/>
              </a:cxn>
            </a:cxnLst>
            <a:rect l="l" t="t" r="r" b="b"/>
            <a:pathLst>
              <a:path w="631825" h="659606">
                <a:moveTo>
                  <a:pt x="3969" y="0"/>
                </a:moveTo>
                <a:cubicBezTo>
                  <a:pt x="5557" y="218281"/>
                  <a:pt x="0" y="441325"/>
                  <a:pt x="1588" y="659606"/>
                </a:cubicBezTo>
                <a:lnTo>
                  <a:pt x="631825" y="290513"/>
                </a:lnTo>
                <a:lnTo>
                  <a:pt x="3969" y="0"/>
                </a:lnTo>
                <a:close/>
              </a:path>
            </a:pathLst>
          </a:custGeom>
          <a:solidFill>
            <a:srgbClr val="A4A000">
              <a:alpha val="49804"/>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4" name="Freeform 13"/>
          <p:cNvSpPr/>
          <p:nvPr/>
        </p:nvSpPr>
        <p:spPr bwMode="auto">
          <a:xfrm>
            <a:off x="2312059" y="3236445"/>
            <a:ext cx="731043" cy="602264"/>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742950"/>
              <a:gd name="connsiteY0" fmla="*/ 0 h 736600"/>
              <a:gd name="connsiteX1" fmla="*/ 0 w 742950"/>
              <a:gd name="connsiteY1" fmla="*/ 584200 h 736600"/>
              <a:gd name="connsiteX2" fmla="*/ 742950 w 742950"/>
              <a:gd name="connsiteY2" fmla="*/ 736600 h 736600"/>
              <a:gd name="connsiteX3" fmla="*/ 336550 w 742950"/>
              <a:gd name="connsiteY3" fmla="*/ 0 h 736600"/>
              <a:gd name="connsiteX0" fmla="*/ 355600 w 742950"/>
              <a:gd name="connsiteY0" fmla="*/ 0 h 520700"/>
              <a:gd name="connsiteX1" fmla="*/ 0 w 742950"/>
              <a:gd name="connsiteY1" fmla="*/ 368300 h 520700"/>
              <a:gd name="connsiteX2" fmla="*/ 742950 w 742950"/>
              <a:gd name="connsiteY2" fmla="*/ 520700 h 520700"/>
              <a:gd name="connsiteX3" fmla="*/ 355600 w 742950"/>
              <a:gd name="connsiteY3" fmla="*/ 0 h 520700"/>
              <a:gd name="connsiteX0" fmla="*/ 360363 w 742950"/>
              <a:gd name="connsiteY0" fmla="*/ 0 h 539750"/>
              <a:gd name="connsiteX1" fmla="*/ 0 w 742950"/>
              <a:gd name="connsiteY1" fmla="*/ 387350 h 539750"/>
              <a:gd name="connsiteX2" fmla="*/ 742950 w 742950"/>
              <a:gd name="connsiteY2" fmla="*/ 539750 h 539750"/>
              <a:gd name="connsiteX3" fmla="*/ 360363 w 742950"/>
              <a:gd name="connsiteY3" fmla="*/ 0 h 539750"/>
              <a:gd name="connsiteX0" fmla="*/ 360363 w 742950"/>
              <a:gd name="connsiteY0" fmla="*/ 0 h 577850"/>
              <a:gd name="connsiteX1" fmla="*/ 0 w 742950"/>
              <a:gd name="connsiteY1" fmla="*/ 425450 h 577850"/>
              <a:gd name="connsiteX2" fmla="*/ 742950 w 742950"/>
              <a:gd name="connsiteY2" fmla="*/ 577850 h 577850"/>
              <a:gd name="connsiteX3" fmla="*/ 360363 w 742950"/>
              <a:gd name="connsiteY3" fmla="*/ 0 h 577850"/>
              <a:gd name="connsiteX0" fmla="*/ 379613 w 742950"/>
              <a:gd name="connsiteY0" fmla="*/ 0 h 635602"/>
              <a:gd name="connsiteX1" fmla="*/ 0 w 742950"/>
              <a:gd name="connsiteY1" fmla="*/ 483202 h 635602"/>
              <a:gd name="connsiteX2" fmla="*/ 742950 w 742950"/>
              <a:gd name="connsiteY2" fmla="*/ 635602 h 635602"/>
              <a:gd name="connsiteX3" fmla="*/ 379613 w 742950"/>
              <a:gd name="connsiteY3" fmla="*/ 0 h 635602"/>
              <a:gd name="connsiteX0" fmla="*/ 362944 w 742950"/>
              <a:gd name="connsiteY0" fmla="*/ 0 h 611789"/>
              <a:gd name="connsiteX1" fmla="*/ 0 w 742950"/>
              <a:gd name="connsiteY1" fmla="*/ 459389 h 611789"/>
              <a:gd name="connsiteX2" fmla="*/ 742950 w 742950"/>
              <a:gd name="connsiteY2" fmla="*/ 611789 h 611789"/>
              <a:gd name="connsiteX3" fmla="*/ 362944 w 742950"/>
              <a:gd name="connsiteY3" fmla="*/ 0 h 611789"/>
              <a:gd name="connsiteX0" fmla="*/ 355800 w 735806"/>
              <a:gd name="connsiteY0" fmla="*/ 0 h 611789"/>
              <a:gd name="connsiteX1" fmla="*/ 0 w 735806"/>
              <a:gd name="connsiteY1" fmla="*/ 454626 h 611789"/>
              <a:gd name="connsiteX2" fmla="*/ 735806 w 735806"/>
              <a:gd name="connsiteY2" fmla="*/ 611789 h 611789"/>
              <a:gd name="connsiteX3" fmla="*/ 355800 w 735806"/>
              <a:gd name="connsiteY3" fmla="*/ 0 h 611789"/>
              <a:gd name="connsiteX0" fmla="*/ 355800 w 735806"/>
              <a:gd name="connsiteY0" fmla="*/ 0 h 602264"/>
              <a:gd name="connsiteX1" fmla="*/ 0 w 735806"/>
              <a:gd name="connsiteY1" fmla="*/ 454626 h 602264"/>
              <a:gd name="connsiteX2" fmla="*/ 735806 w 735806"/>
              <a:gd name="connsiteY2" fmla="*/ 602264 h 602264"/>
              <a:gd name="connsiteX3" fmla="*/ 355800 w 735806"/>
              <a:gd name="connsiteY3" fmla="*/ 0 h 602264"/>
              <a:gd name="connsiteX0" fmla="*/ 355800 w 731043"/>
              <a:gd name="connsiteY0" fmla="*/ 0 h 602264"/>
              <a:gd name="connsiteX1" fmla="*/ 0 w 731043"/>
              <a:gd name="connsiteY1" fmla="*/ 454626 h 602264"/>
              <a:gd name="connsiteX2" fmla="*/ 731043 w 731043"/>
              <a:gd name="connsiteY2" fmla="*/ 602264 h 602264"/>
              <a:gd name="connsiteX3" fmla="*/ 355800 w 731043"/>
              <a:gd name="connsiteY3" fmla="*/ 0 h 602264"/>
            </a:gdLst>
            <a:ahLst/>
            <a:cxnLst>
              <a:cxn ang="0">
                <a:pos x="connsiteX0" y="connsiteY0"/>
              </a:cxn>
              <a:cxn ang="0">
                <a:pos x="connsiteX1" y="connsiteY1"/>
              </a:cxn>
              <a:cxn ang="0">
                <a:pos x="connsiteX2" y="connsiteY2"/>
              </a:cxn>
              <a:cxn ang="0">
                <a:pos x="connsiteX3" y="connsiteY3"/>
              </a:cxn>
            </a:cxnLst>
            <a:rect l="l" t="t" r="r" b="b"/>
            <a:pathLst>
              <a:path w="731043" h="602264">
                <a:moveTo>
                  <a:pt x="355800" y="0"/>
                </a:moveTo>
                <a:lnTo>
                  <a:pt x="0" y="454626"/>
                </a:lnTo>
                <a:lnTo>
                  <a:pt x="731043" y="602264"/>
                </a:lnTo>
                <a:lnTo>
                  <a:pt x="355800" y="0"/>
                </a:lnTo>
                <a:close/>
              </a:path>
            </a:pathLst>
          </a:custGeom>
          <a:solidFill>
            <a:srgbClr val="FFFF00">
              <a:alpha val="50000"/>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5" name="Freeform 14"/>
          <p:cNvSpPr/>
          <p:nvPr/>
        </p:nvSpPr>
        <p:spPr bwMode="auto">
          <a:xfrm>
            <a:off x="2298566" y="3683134"/>
            <a:ext cx="756180" cy="828675"/>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781050"/>
              <a:gd name="connsiteY0" fmla="*/ 0 h 1384300"/>
              <a:gd name="connsiteX1" fmla="*/ 0 w 781050"/>
              <a:gd name="connsiteY1" fmla="*/ 584200 h 1384300"/>
              <a:gd name="connsiteX2" fmla="*/ 781050 w 781050"/>
              <a:gd name="connsiteY2" fmla="*/ 1384300 h 1384300"/>
              <a:gd name="connsiteX3" fmla="*/ 336550 w 781050"/>
              <a:gd name="connsiteY3" fmla="*/ 0 h 1384300"/>
              <a:gd name="connsiteX0" fmla="*/ 311150 w 755650"/>
              <a:gd name="connsiteY0" fmla="*/ 0 h 1384300"/>
              <a:gd name="connsiteX1" fmla="*/ 0 w 755650"/>
              <a:gd name="connsiteY1" fmla="*/ 565150 h 1384300"/>
              <a:gd name="connsiteX2" fmla="*/ 755650 w 755650"/>
              <a:gd name="connsiteY2" fmla="*/ 1384300 h 1384300"/>
              <a:gd name="connsiteX3" fmla="*/ 311150 w 755650"/>
              <a:gd name="connsiteY3" fmla="*/ 0 h 1384300"/>
              <a:gd name="connsiteX0" fmla="*/ 749300 w 755650"/>
              <a:gd name="connsiteY0" fmla="*/ 171450 h 819150"/>
              <a:gd name="connsiteX1" fmla="*/ 0 w 755650"/>
              <a:gd name="connsiteY1" fmla="*/ 0 h 819150"/>
              <a:gd name="connsiteX2" fmla="*/ 755650 w 755650"/>
              <a:gd name="connsiteY2" fmla="*/ 819150 h 819150"/>
              <a:gd name="connsiteX3" fmla="*/ 749300 w 755650"/>
              <a:gd name="connsiteY3" fmla="*/ 171450 h 819150"/>
              <a:gd name="connsiteX0" fmla="*/ 744538 w 755650"/>
              <a:gd name="connsiteY0" fmla="*/ 171450 h 819150"/>
              <a:gd name="connsiteX1" fmla="*/ 0 w 755650"/>
              <a:gd name="connsiteY1" fmla="*/ 0 h 819150"/>
              <a:gd name="connsiteX2" fmla="*/ 755650 w 755650"/>
              <a:gd name="connsiteY2" fmla="*/ 819150 h 819150"/>
              <a:gd name="connsiteX3" fmla="*/ 744538 w 755650"/>
              <a:gd name="connsiteY3" fmla="*/ 171450 h 819150"/>
              <a:gd name="connsiteX0" fmla="*/ 754063 w 756180"/>
              <a:gd name="connsiteY0" fmla="*/ 157163 h 819150"/>
              <a:gd name="connsiteX1" fmla="*/ 0 w 756180"/>
              <a:gd name="connsiteY1" fmla="*/ 0 h 819150"/>
              <a:gd name="connsiteX2" fmla="*/ 755650 w 756180"/>
              <a:gd name="connsiteY2" fmla="*/ 819150 h 819150"/>
              <a:gd name="connsiteX3" fmla="*/ 754063 w 756180"/>
              <a:gd name="connsiteY3" fmla="*/ 157163 h 819150"/>
              <a:gd name="connsiteX0" fmla="*/ 754063 w 756180"/>
              <a:gd name="connsiteY0" fmla="*/ 157163 h 828675"/>
              <a:gd name="connsiteX1" fmla="*/ 0 w 756180"/>
              <a:gd name="connsiteY1" fmla="*/ 0 h 828675"/>
              <a:gd name="connsiteX2" fmla="*/ 753269 w 756180"/>
              <a:gd name="connsiteY2" fmla="*/ 828675 h 828675"/>
              <a:gd name="connsiteX3" fmla="*/ 754063 w 756180"/>
              <a:gd name="connsiteY3" fmla="*/ 157163 h 828675"/>
            </a:gdLst>
            <a:ahLst/>
            <a:cxnLst>
              <a:cxn ang="0">
                <a:pos x="connsiteX0" y="connsiteY0"/>
              </a:cxn>
              <a:cxn ang="0">
                <a:pos x="connsiteX1" y="connsiteY1"/>
              </a:cxn>
              <a:cxn ang="0">
                <a:pos x="connsiteX2" y="connsiteY2"/>
              </a:cxn>
              <a:cxn ang="0">
                <a:pos x="connsiteX3" y="connsiteY3"/>
              </a:cxn>
            </a:cxnLst>
            <a:rect l="l" t="t" r="r" b="b"/>
            <a:pathLst>
              <a:path w="756180" h="828675">
                <a:moveTo>
                  <a:pt x="754063" y="157163"/>
                </a:moveTo>
                <a:lnTo>
                  <a:pt x="0" y="0"/>
                </a:lnTo>
                <a:lnTo>
                  <a:pt x="753269" y="828675"/>
                </a:lnTo>
                <a:cubicBezTo>
                  <a:pt x="751152" y="612775"/>
                  <a:pt x="756180" y="373063"/>
                  <a:pt x="754063" y="157163"/>
                </a:cubicBezTo>
                <a:close/>
              </a:path>
            </a:pathLst>
          </a:custGeom>
          <a:solidFill>
            <a:srgbClr val="FFFF00">
              <a:alpha val="50000"/>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6" name="Freeform 15"/>
          <p:cNvSpPr/>
          <p:nvPr/>
        </p:nvSpPr>
        <p:spPr bwMode="auto">
          <a:xfrm>
            <a:off x="2298566" y="3676784"/>
            <a:ext cx="749300" cy="825500"/>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730250"/>
              <a:gd name="connsiteY0" fmla="*/ 0 h 768350"/>
              <a:gd name="connsiteX1" fmla="*/ 0 w 730250"/>
              <a:gd name="connsiteY1" fmla="*/ 584200 h 768350"/>
              <a:gd name="connsiteX2" fmla="*/ 730250 w 730250"/>
              <a:gd name="connsiteY2" fmla="*/ 768350 h 768350"/>
              <a:gd name="connsiteX3" fmla="*/ 336550 w 730250"/>
              <a:gd name="connsiteY3" fmla="*/ 0 h 768350"/>
              <a:gd name="connsiteX0" fmla="*/ 0 w 742950"/>
              <a:gd name="connsiteY0" fmla="*/ 0 h 825500"/>
              <a:gd name="connsiteX1" fmla="*/ 12700 w 742950"/>
              <a:gd name="connsiteY1" fmla="*/ 641350 h 825500"/>
              <a:gd name="connsiteX2" fmla="*/ 742950 w 742950"/>
              <a:gd name="connsiteY2" fmla="*/ 825500 h 825500"/>
              <a:gd name="connsiteX3" fmla="*/ 0 w 742950"/>
              <a:gd name="connsiteY3" fmla="*/ 0 h 825500"/>
              <a:gd name="connsiteX0" fmla="*/ 0 w 736600"/>
              <a:gd name="connsiteY0" fmla="*/ 0 h 793750"/>
              <a:gd name="connsiteX1" fmla="*/ 6350 w 736600"/>
              <a:gd name="connsiteY1" fmla="*/ 609600 h 793750"/>
              <a:gd name="connsiteX2" fmla="*/ 736600 w 736600"/>
              <a:gd name="connsiteY2" fmla="*/ 793750 h 793750"/>
              <a:gd name="connsiteX3" fmla="*/ 0 w 736600"/>
              <a:gd name="connsiteY3" fmla="*/ 0 h 793750"/>
              <a:gd name="connsiteX0" fmla="*/ 0 w 749300"/>
              <a:gd name="connsiteY0" fmla="*/ 0 h 825500"/>
              <a:gd name="connsiteX1" fmla="*/ 19050 w 749300"/>
              <a:gd name="connsiteY1" fmla="*/ 641350 h 825500"/>
              <a:gd name="connsiteX2" fmla="*/ 749300 w 749300"/>
              <a:gd name="connsiteY2" fmla="*/ 825500 h 825500"/>
              <a:gd name="connsiteX3" fmla="*/ 0 w 749300"/>
              <a:gd name="connsiteY3" fmla="*/ 0 h 825500"/>
            </a:gdLst>
            <a:ahLst/>
            <a:cxnLst>
              <a:cxn ang="0">
                <a:pos x="connsiteX0" y="connsiteY0"/>
              </a:cxn>
              <a:cxn ang="0">
                <a:pos x="connsiteX1" y="connsiteY1"/>
              </a:cxn>
              <a:cxn ang="0">
                <a:pos x="connsiteX2" y="connsiteY2"/>
              </a:cxn>
              <a:cxn ang="0">
                <a:pos x="connsiteX3" y="connsiteY3"/>
              </a:cxn>
            </a:cxnLst>
            <a:rect l="l" t="t" r="r" b="b"/>
            <a:pathLst>
              <a:path w="749300" h="825500">
                <a:moveTo>
                  <a:pt x="0" y="0"/>
                </a:moveTo>
                <a:cubicBezTo>
                  <a:pt x="2117" y="203200"/>
                  <a:pt x="16933" y="438150"/>
                  <a:pt x="19050" y="641350"/>
                </a:cubicBezTo>
                <a:lnTo>
                  <a:pt x="749300" y="825500"/>
                </a:lnTo>
                <a:lnTo>
                  <a:pt x="0" y="0"/>
                </a:lnTo>
                <a:close/>
              </a:path>
            </a:pathLst>
          </a:custGeom>
          <a:solidFill>
            <a:srgbClr val="FFFF00">
              <a:alpha val="50000"/>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314" name="Title 1"/>
          <p:cNvSpPr>
            <a:spLocks noGrp="1"/>
          </p:cNvSpPr>
          <p:nvPr>
            <p:ph type="title"/>
          </p:nvPr>
        </p:nvSpPr>
        <p:spPr>
          <a:xfrm>
            <a:off x="533400" y="660400"/>
            <a:ext cx="8077200" cy="781050"/>
          </a:xfrm>
        </p:spPr>
        <p:txBody>
          <a:bodyPr/>
          <a:lstStyle/>
          <a:p>
            <a:pPr eaLnBrk="1" hangingPunct="1"/>
            <a:r>
              <a:rPr lang="en-US" sz="3200" dirty="0" smtClean="0">
                <a:ea typeface="ヒラギノ角ゴ Pro W3" pitchFamily="48" charset="-128"/>
                <a:cs typeface="ヒラギノ角ゴ Pro W3" pitchFamily="48" charset="-128"/>
              </a:rPr>
              <a:t>Some Perspective</a:t>
            </a:r>
          </a:p>
        </p:txBody>
      </p:sp>
      <p:sp>
        <p:nvSpPr>
          <p:cNvPr id="13315" name="Content Placeholder 2"/>
          <p:cNvSpPr>
            <a:spLocks noGrp="1"/>
          </p:cNvSpPr>
          <p:nvPr>
            <p:ph sz="quarter" idx="10"/>
          </p:nvPr>
        </p:nvSpPr>
        <p:spPr>
          <a:xfrm>
            <a:off x="533400" y="1504950"/>
            <a:ext cx="8077200" cy="1371600"/>
          </a:xfrm>
        </p:spPr>
        <p:txBody>
          <a:bodyPr/>
          <a:lstStyle/>
          <a:p>
            <a:pPr eaLnBrk="1" hangingPunct="1"/>
            <a:r>
              <a:rPr lang="en-US" dirty="0" smtClean="0">
                <a:ea typeface="ヒラギノ角ゴ Pro W3" pitchFamily="48" charset="-128"/>
                <a:cs typeface="ヒラギノ角ゴ Pro W3" pitchFamily="48" charset="-128"/>
              </a:rPr>
              <a:t>Game levels are usually made of meshes</a:t>
            </a:r>
          </a:p>
          <a:p>
            <a:pPr lvl="1" eaLnBrk="1" hangingPunct="1"/>
            <a:r>
              <a:rPr lang="en-US" dirty="0" smtClean="0">
                <a:ea typeface="ヒラギノ角ゴ Pro W3" pitchFamily="48" charset="-128"/>
                <a:cs typeface="ヒラギノ角ゴ Pro W3" pitchFamily="48" charset="-128"/>
              </a:rPr>
              <a:t>Typically made of triangles</a:t>
            </a:r>
          </a:p>
          <a:p>
            <a:pPr lvl="1" eaLnBrk="1" hangingPunct="1"/>
            <a:r>
              <a:rPr lang="en-US" dirty="0" smtClean="0">
                <a:ea typeface="ヒラギノ角ゴ Pro W3" pitchFamily="48" charset="-128"/>
                <a:cs typeface="ヒラギノ角ゴ Pro W3" pitchFamily="48" charset="-128"/>
              </a:rPr>
              <a:t>Indexed triangle meshes</a:t>
            </a:r>
          </a:p>
          <a:p>
            <a:pPr eaLnBrk="1" hangingPunct="1"/>
            <a:endParaRPr lang="en-US" dirty="0" smtClean="0">
              <a:ea typeface="ヒラギノ角ゴ Pro W3" pitchFamily="48" charset="-128"/>
              <a:cs typeface="ヒラギノ角ゴ Pro W3" pitchFamily="48" charset="-128"/>
            </a:endParaRPr>
          </a:p>
        </p:txBody>
      </p:sp>
      <p:sp>
        <p:nvSpPr>
          <p:cNvPr id="20" name="Freeform 19"/>
          <p:cNvSpPr/>
          <p:nvPr/>
        </p:nvSpPr>
        <p:spPr bwMode="auto">
          <a:xfrm>
            <a:off x="3052763" y="3195638"/>
            <a:ext cx="642937" cy="661151"/>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685800"/>
              <a:gd name="connsiteY0" fmla="*/ 0 h 850900"/>
              <a:gd name="connsiteX1" fmla="*/ 0 w 685800"/>
              <a:gd name="connsiteY1" fmla="*/ 584200 h 850900"/>
              <a:gd name="connsiteX2" fmla="*/ 685800 w 685800"/>
              <a:gd name="connsiteY2" fmla="*/ 850900 h 850900"/>
              <a:gd name="connsiteX3" fmla="*/ 336550 w 685800"/>
              <a:gd name="connsiteY3" fmla="*/ 0 h 850900"/>
              <a:gd name="connsiteX0" fmla="*/ 336550 w 647700"/>
              <a:gd name="connsiteY0" fmla="*/ 0 h 876300"/>
              <a:gd name="connsiteX1" fmla="*/ 0 w 647700"/>
              <a:gd name="connsiteY1" fmla="*/ 584200 h 876300"/>
              <a:gd name="connsiteX2" fmla="*/ 647700 w 647700"/>
              <a:gd name="connsiteY2" fmla="*/ 876300 h 876300"/>
              <a:gd name="connsiteX3" fmla="*/ 336550 w 647700"/>
              <a:gd name="connsiteY3" fmla="*/ 0 h 876300"/>
              <a:gd name="connsiteX0" fmla="*/ 647700 w 647700"/>
              <a:gd name="connsiteY0" fmla="*/ 0 h 495300"/>
              <a:gd name="connsiteX1" fmla="*/ 0 w 647700"/>
              <a:gd name="connsiteY1" fmla="*/ 203200 h 495300"/>
              <a:gd name="connsiteX2" fmla="*/ 647700 w 647700"/>
              <a:gd name="connsiteY2" fmla="*/ 495300 h 495300"/>
              <a:gd name="connsiteX3" fmla="*/ 647700 w 647700"/>
              <a:gd name="connsiteY3" fmla="*/ 0 h 495300"/>
              <a:gd name="connsiteX0" fmla="*/ 647700 w 647700"/>
              <a:gd name="connsiteY0" fmla="*/ 472239 h 675439"/>
              <a:gd name="connsiteX1" fmla="*/ 0 w 647700"/>
              <a:gd name="connsiteY1" fmla="*/ 675439 h 675439"/>
              <a:gd name="connsiteX2" fmla="*/ 297180 w 647700"/>
              <a:gd name="connsiteY2" fmla="*/ 0 h 675439"/>
              <a:gd name="connsiteX3" fmla="*/ 647700 w 647700"/>
              <a:gd name="connsiteY3" fmla="*/ 472239 h 675439"/>
              <a:gd name="connsiteX0" fmla="*/ 642937 w 642937"/>
              <a:gd name="connsiteY0" fmla="*/ 472239 h 675439"/>
              <a:gd name="connsiteX1" fmla="*/ 0 w 642937"/>
              <a:gd name="connsiteY1" fmla="*/ 675439 h 675439"/>
              <a:gd name="connsiteX2" fmla="*/ 292417 w 642937"/>
              <a:gd name="connsiteY2" fmla="*/ 0 h 675439"/>
              <a:gd name="connsiteX3" fmla="*/ 642937 w 642937"/>
              <a:gd name="connsiteY3" fmla="*/ 472239 h 675439"/>
              <a:gd name="connsiteX0" fmla="*/ 642937 w 642937"/>
              <a:gd name="connsiteY0" fmla="*/ 457951 h 661151"/>
              <a:gd name="connsiteX1" fmla="*/ 0 w 642937"/>
              <a:gd name="connsiteY1" fmla="*/ 661151 h 661151"/>
              <a:gd name="connsiteX2" fmla="*/ 294798 w 642937"/>
              <a:gd name="connsiteY2" fmla="*/ 0 h 661151"/>
              <a:gd name="connsiteX3" fmla="*/ 642937 w 642937"/>
              <a:gd name="connsiteY3" fmla="*/ 457951 h 661151"/>
            </a:gdLst>
            <a:ahLst/>
            <a:cxnLst>
              <a:cxn ang="0">
                <a:pos x="connsiteX0" y="connsiteY0"/>
              </a:cxn>
              <a:cxn ang="0">
                <a:pos x="connsiteX1" y="connsiteY1"/>
              </a:cxn>
              <a:cxn ang="0">
                <a:pos x="connsiteX2" y="connsiteY2"/>
              </a:cxn>
              <a:cxn ang="0">
                <a:pos x="connsiteX3" y="connsiteY3"/>
              </a:cxn>
            </a:cxnLst>
            <a:rect l="l" t="t" r="r" b="b"/>
            <a:pathLst>
              <a:path w="642937" h="661151">
                <a:moveTo>
                  <a:pt x="642937" y="457951"/>
                </a:moveTo>
                <a:lnTo>
                  <a:pt x="0" y="661151"/>
                </a:lnTo>
                <a:lnTo>
                  <a:pt x="294798" y="0"/>
                </a:lnTo>
                <a:lnTo>
                  <a:pt x="642937" y="457951"/>
                </a:lnTo>
                <a:close/>
              </a:path>
            </a:pathLst>
          </a:custGeom>
          <a:solidFill>
            <a:srgbClr val="747100">
              <a:alpha val="49804"/>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1" name="Freeform 20"/>
          <p:cNvSpPr/>
          <p:nvPr/>
        </p:nvSpPr>
        <p:spPr bwMode="auto">
          <a:xfrm>
            <a:off x="2662106" y="3206616"/>
            <a:ext cx="679934" cy="653515"/>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685800"/>
              <a:gd name="connsiteY0" fmla="*/ 0 h 850900"/>
              <a:gd name="connsiteX1" fmla="*/ 0 w 685800"/>
              <a:gd name="connsiteY1" fmla="*/ 584200 h 850900"/>
              <a:gd name="connsiteX2" fmla="*/ 685800 w 685800"/>
              <a:gd name="connsiteY2" fmla="*/ 850900 h 850900"/>
              <a:gd name="connsiteX3" fmla="*/ 336550 w 685800"/>
              <a:gd name="connsiteY3" fmla="*/ 0 h 850900"/>
              <a:gd name="connsiteX0" fmla="*/ 336550 w 647700"/>
              <a:gd name="connsiteY0" fmla="*/ 0 h 876300"/>
              <a:gd name="connsiteX1" fmla="*/ 0 w 647700"/>
              <a:gd name="connsiteY1" fmla="*/ 584200 h 876300"/>
              <a:gd name="connsiteX2" fmla="*/ 647700 w 647700"/>
              <a:gd name="connsiteY2" fmla="*/ 876300 h 876300"/>
              <a:gd name="connsiteX3" fmla="*/ 336550 w 647700"/>
              <a:gd name="connsiteY3" fmla="*/ 0 h 876300"/>
              <a:gd name="connsiteX0" fmla="*/ 647700 w 647700"/>
              <a:gd name="connsiteY0" fmla="*/ 0 h 495300"/>
              <a:gd name="connsiteX1" fmla="*/ 0 w 647700"/>
              <a:gd name="connsiteY1" fmla="*/ 203200 h 495300"/>
              <a:gd name="connsiteX2" fmla="*/ 647700 w 647700"/>
              <a:gd name="connsiteY2" fmla="*/ 495300 h 495300"/>
              <a:gd name="connsiteX3" fmla="*/ 647700 w 647700"/>
              <a:gd name="connsiteY3" fmla="*/ 0 h 495300"/>
              <a:gd name="connsiteX0" fmla="*/ 934854 w 934854"/>
              <a:gd name="connsiteY0" fmla="*/ 0 h 653515"/>
              <a:gd name="connsiteX1" fmla="*/ 0 w 934854"/>
              <a:gd name="connsiteY1" fmla="*/ 361415 h 653515"/>
              <a:gd name="connsiteX2" fmla="*/ 647700 w 934854"/>
              <a:gd name="connsiteY2" fmla="*/ 653515 h 653515"/>
              <a:gd name="connsiteX3" fmla="*/ 934854 w 934854"/>
              <a:gd name="connsiteY3" fmla="*/ 0 h 653515"/>
              <a:gd name="connsiteX0" fmla="*/ 703847 w 703847"/>
              <a:gd name="connsiteY0" fmla="*/ 0 h 653515"/>
              <a:gd name="connsiteX1" fmla="*/ 0 w 703847"/>
              <a:gd name="connsiteY1" fmla="*/ 130408 h 653515"/>
              <a:gd name="connsiteX2" fmla="*/ 416693 w 703847"/>
              <a:gd name="connsiteY2" fmla="*/ 653515 h 653515"/>
              <a:gd name="connsiteX3" fmla="*/ 703847 w 703847"/>
              <a:gd name="connsiteY3" fmla="*/ 0 h 653515"/>
              <a:gd name="connsiteX0" fmla="*/ 694322 w 694322"/>
              <a:gd name="connsiteY0" fmla="*/ 0 h 653515"/>
              <a:gd name="connsiteX1" fmla="*/ 0 w 694322"/>
              <a:gd name="connsiteY1" fmla="*/ 106596 h 653515"/>
              <a:gd name="connsiteX2" fmla="*/ 407168 w 694322"/>
              <a:gd name="connsiteY2" fmla="*/ 653515 h 653515"/>
              <a:gd name="connsiteX3" fmla="*/ 694322 w 694322"/>
              <a:gd name="connsiteY3" fmla="*/ 0 h 653515"/>
              <a:gd name="connsiteX0" fmla="*/ 689559 w 689559"/>
              <a:gd name="connsiteY0" fmla="*/ 0 h 653515"/>
              <a:gd name="connsiteX1" fmla="*/ 0 w 689559"/>
              <a:gd name="connsiteY1" fmla="*/ 63734 h 653515"/>
              <a:gd name="connsiteX2" fmla="*/ 402405 w 689559"/>
              <a:gd name="connsiteY2" fmla="*/ 653515 h 653515"/>
              <a:gd name="connsiteX3" fmla="*/ 689559 w 689559"/>
              <a:gd name="connsiteY3" fmla="*/ 0 h 653515"/>
              <a:gd name="connsiteX0" fmla="*/ 679934 w 679934"/>
              <a:gd name="connsiteY0" fmla="*/ 0 h 653515"/>
              <a:gd name="connsiteX1" fmla="*/ 0 w 679934"/>
              <a:gd name="connsiteY1" fmla="*/ 15608 h 653515"/>
              <a:gd name="connsiteX2" fmla="*/ 392780 w 679934"/>
              <a:gd name="connsiteY2" fmla="*/ 653515 h 653515"/>
              <a:gd name="connsiteX3" fmla="*/ 679934 w 679934"/>
              <a:gd name="connsiteY3" fmla="*/ 0 h 653515"/>
            </a:gdLst>
            <a:ahLst/>
            <a:cxnLst>
              <a:cxn ang="0">
                <a:pos x="connsiteX0" y="connsiteY0"/>
              </a:cxn>
              <a:cxn ang="0">
                <a:pos x="connsiteX1" y="connsiteY1"/>
              </a:cxn>
              <a:cxn ang="0">
                <a:pos x="connsiteX2" y="connsiteY2"/>
              </a:cxn>
              <a:cxn ang="0">
                <a:pos x="connsiteX3" y="connsiteY3"/>
              </a:cxn>
            </a:cxnLst>
            <a:rect l="l" t="t" r="r" b="b"/>
            <a:pathLst>
              <a:path w="679934" h="653515">
                <a:moveTo>
                  <a:pt x="679934" y="0"/>
                </a:moveTo>
                <a:lnTo>
                  <a:pt x="0" y="15608"/>
                </a:lnTo>
                <a:lnTo>
                  <a:pt x="392780" y="653515"/>
                </a:lnTo>
                <a:lnTo>
                  <a:pt x="679934" y="0"/>
                </a:lnTo>
                <a:close/>
              </a:path>
            </a:pathLst>
          </a:custGeom>
          <a:solidFill>
            <a:srgbClr val="747100">
              <a:alpha val="49804"/>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4" name="Oval 3"/>
          <p:cNvSpPr/>
          <p:nvPr/>
        </p:nvSpPr>
        <p:spPr bwMode="auto">
          <a:xfrm>
            <a:off x="3009766" y="4464184"/>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 name="Oval 4"/>
          <p:cNvSpPr/>
          <p:nvPr/>
        </p:nvSpPr>
        <p:spPr bwMode="auto">
          <a:xfrm>
            <a:off x="2273166" y="3651384"/>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6" name="Oval 5"/>
          <p:cNvSpPr/>
          <p:nvPr/>
        </p:nvSpPr>
        <p:spPr bwMode="auto">
          <a:xfrm>
            <a:off x="2273166" y="4280034"/>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8" name="Oval 7"/>
          <p:cNvSpPr/>
          <p:nvPr/>
        </p:nvSpPr>
        <p:spPr bwMode="auto">
          <a:xfrm>
            <a:off x="2622416" y="3182564"/>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9" name="Oval 8"/>
          <p:cNvSpPr/>
          <p:nvPr/>
        </p:nvSpPr>
        <p:spPr bwMode="auto">
          <a:xfrm>
            <a:off x="3012942" y="3816484"/>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0" name="Oval 9"/>
          <p:cNvSpPr/>
          <p:nvPr/>
        </p:nvSpPr>
        <p:spPr bwMode="auto">
          <a:xfrm>
            <a:off x="3644766" y="4102234"/>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8" name="Oval 17"/>
          <p:cNvSpPr/>
          <p:nvPr/>
        </p:nvSpPr>
        <p:spPr bwMode="auto">
          <a:xfrm>
            <a:off x="3308216" y="317196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9" name="Oval 18"/>
          <p:cNvSpPr/>
          <p:nvPr/>
        </p:nvSpPr>
        <p:spPr bwMode="auto">
          <a:xfrm>
            <a:off x="3644766" y="3613284"/>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5" name="TextBox 24"/>
          <p:cNvSpPr txBox="1"/>
          <p:nvPr/>
        </p:nvSpPr>
        <p:spPr>
          <a:xfrm>
            <a:off x="2082273" y="4305900"/>
            <a:ext cx="312906" cy="307777"/>
          </a:xfrm>
          <a:prstGeom prst="rect">
            <a:avLst/>
          </a:prstGeom>
          <a:noFill/>
        </p:spPr>
        <p:txBody>
          <a:bodyPr wrap="none" rtlCol="0">
            <a:spAutoFit/>
          </a:bodyPr>
          <a:lstStyle/>
          <a:p>
            <a:r>
              <a:rPr lang="en-US" sz="1400" b="1" dirty="0" smtClean="0">
                <a:solidFill>
                  <a:schemeClr val="bg1"/>
                </a:solidFill>
              </a:rPr>
              <a:t>0</a:t>
            </a:r>
            <a:endParaRPr lang="en-US" sz="1400" b="1" dirty="0">
              <a:solidFill>
                <a:schemeClr val="bg1"/>
              </a:solidFill>
            </a:endParaRPr>
          </a:p>
        </p:txBody>
      </p:sp>
      <p:sp>
        <p:nvSpPr>
          <p:cNvPr id="26" name="TextBox 25"/>
          <p:cNvSpPr txBox="1"/>
          <p:nvPr/>
        </p:nvSpPr>
        <p:spPr>
          <a:xfrm>
            <a:off x="2760850" y="4419800"/>
            <a:ext cx="312906" cy="307777"/>
          </a:xfrm>
          <a:prstGeom prst="rect">
            <a:avLst/>
          </a:prstGeom>
          <a:noFill/>
        </p:spPr>
        <p:txBody>
          <a:bodyPr wrap="none" rtlCol="0">
            <a:spAutoFit/>
          </a:bodyPr>
          <a:lstStyle/>
          <a:p>
            <a:r>
              <a:rPr lang="en-US" sz="1400" b="1" dirty="0" smtClean="0">
                <a:solidFill>
                  <a:schemeClr val="bg1"/>
                </a:solidFill>
              </a:rPr>
              <a:t>1</a:t>
            </a:r>
            <a:endParaRPr lang="en-US" sz="1400" b="1" dirty="0">
              <a:solidFill>
                <a:schemeClr val="bg1"/>
              </a:solidFill>
            </a:endParaRPr>
          </a:p>
        </p:txBody>
      </p:sp>
      <p:sp>
        <p:nvSpPr>
          <p:cNvPr id="27" name="TextBox 26"/>
          <p:cNvSpPr txBox="1"/>
          <p:nvPr/>
        </p:nvSpPr>
        <p:spPr>
          <a:xfrm>
            <a:off x="2057400" y="3711773"/>
            <a:ext cx="312906" cy="307777"/>
          </a:xfrm>
          <a:prstGeom prst="rect">
            <a:avLst/>
          </a:prstGeom>
          <a:noFill/>
        </p:spPr>
        <p:txBody>
          <a:bodyPr wrap="none" rtlCol="0">
            <a:spAutoFit/>
          </a:bodyPr>
          <a:lstStyle/>
          <a:p>
            <a:r>
              <a:rPr lang="en-US" sz="1400" b="1" dirty="0" smtClean="0">
                <a:solidFill>
                  <a:schemeClr val="bg1"/>
                </a:solidFill>
              </a:rPr>
              <a:t>2</a:t>
            </a:r>
            <a:endParaRPr lang="en-US" sz="1400" b="1" dirty="0">
              <a:solidFill>
                <a:schemeClr val="bg1"/>
              </a:solidFill>
            </a:endParaRPr>
          </a:p>
        </p:txBody>
      </p:sp>
      <p:sp>
        <p:nvSpPr>
          <p:cNvPr id="28" name="TextBox 27"/>
          <p:cNvSpPr txBox="1"/>
          <p:nvPr/>
        </p:nvSpPr>
        <p:spPr>
          <a:xfrm>
            <a:off x="2793727" y="3810200"/>
            <a:ext cx="312906" cy="307777"/>
          </a:xfrm>
          <a:prstGeom prst="rect">
            <a:avLst/>
          </a:prstGeom>
          <a:noFill/>
        </p:spPr>
        <p:txBody>
          <a:bodyPr wrap="none" rtlCol="0">
            <a:spAutoFit/>
          </a:bodyPr>
          <a:lstStyle/>
          <a:p>
            <a:r>
              <a:rPr lang="en-US" sz="1400" b="1" dirty="0" smtClean="0">
                <a:solidFill>
                  <a:schemeClr val="bg1"/>
                </a:solidFill>
              </a:rPr>
              <a:t>3</a:t>
            </a:r>
            <a:endParaRPr lang="en-US" sz="1400" b="1" dirty="0">
              <a:solidFill>
                <a:schemeClr val="bg1"/>
              </a:solidFill>
            </a:endParaRPr>
          </a:p>
        </p:txBody>
      </p:sp>
      <p:sp>
        <p:nvSpPr>
          <p:cNvPr id="29" name="TextBox 28"/>
          <p:cNvSpPr txBox="1"/>
          <p:nvPr/>
        </p:nvSpPr>
        <p:spPr>
          <a:xfrm>
            <a:off x="2391075" y="2942325"/>
            <a:ext cx="312906" cy="307777"/>
          </a:xfrm>
          <a:prstGeom prst="rect">
            <a:avLst/>
          </a:prstGeom>
          <a:noFill/>
        </p:spPr>
        <p:txBody>
          <a:bodyPr wrap="none" rtlCol="0">
            <a:spAutoFit/>
          </a:bodyPr>
          <a:lstStyle/>
          <a:p>
            <a:r>
              <a:rPr lang="en-US" sz="1400" b="1" dirty="0" smtClean="0">
                <a:solidFill>
                  <a:schemeClr val="bg1"/>
                </a:solidFill>
              </a:rPr>
              <a:t>4</a:t>
            </a:r>
            <a:endParaRPr lang="en-US" sz="1400" b="1" dirty="0">
              <a:solidFill>
                <a:schemeClr val="bg1"/>
              </a:solidFill>
            </a:endParaRPr>
          </a:p>
        </p:txBody>
      </p:sp>
      <p:sp>
        <p:nvSpPr>
          <p:cNvPr id="30" name="TextBox 29"/>
          <p:cNvSpPr txBox="1"/>
          <p:nvPr/>
        </p:nvSpPr>
        <p:spPr>
          <a:xfrm>
            <a:off x="3628725" y="3895225"/>
            <a:ext cx="312906" cy="307777"/>
          </a:xfrm>
          <a:prstGeom prst="rect">
            <a:avLst/>
          </a:prstGeom>
          <a:noFill/>
        </p:spPr>
        <p:txBody>
          <a:bodyPr wrap="none" rtlCol="0">
            <a:spAutoFit/>
          </a:bodyPr>
          <a:lstStyle/>
          <a:p>
            <a:r>
              <a:rPr lang="en-US" sz="1400" b="1" dirty="0" smtClean="0">
                <a:solidFill>
                  <a:schemeClr val="bg1"/>
                </a:solidFill>
              </a:rPr>
              <a:t>6</a:t>
            </a:r>
            <a:endParaRPr lang="en-US" sz="1400" b="1" dirty="0">
              <a:solidFill>
                <a:schemeClr val="bg1"/>
              </a:solidFill>
            </a:endParaRPr>
          </a:p>
        </p:txBody>
      </p:sp>
      <p:sp>
        <p:nvSpPr>
          <p:cNvPr id="31" name="TextBox 30"/>
          <p:cNvSpPr txBox="1"/>
          <p:nvPr/>
        </p:nvSpPr>
        <p:spPr>
          <a:xfrm>
            <a:off x="3647975" y="3390700"/>
            <a:ext cx="312906" cy="307777"/>
          </a:xfrm>
          <a:prstGeom prst="rect">
            <a:avLst/>
          </a:prstGeom>
          <a:noFill/>
        </p:spPr>
        <p:txBody>
          <a:bodyPr wrap="none" rtlCol="0">
            <a:spAutoFit/>
          </a:bodyPr>
          <a:lstStyle/>
          <a:p>
            <a:r>
              <a:rPr lang="en-US" sz="1400" b="1" dirty="0" smtClean="0">
                <a:solidFill>
                  <a:schemeClr val="bg1"/>
                </a:solidFill>
              </a:rPr>
              <a:t>8</a:t>
            </a:r>
            <a:endParaRPr lang="en-US" sz="1400" b="1" dirty="0">
              <a:solidFill>
                <a:schemeClr val="bg1"/>
              </a:solidFill>
            </a:endParaRPr>
          </a:p>
        </p:txBody>
      </p:sp>
      <p:sp>
        <p:nvSpPr>
          <p:cNvPr id="32" name="TextBox 31"/>
          <p:cNvSpPr txBox="1"/>
          <p:nvPr/>
        </p:nvSpPr>
        <p:spPr>
          <a:xfrm>
            <a:off x="3303792" y="2895800"/>
            <a:ext cx="312906" cy="307777"/>
          </a:xfrm>
          <a:prstGeom prst="rect">
            <a:avLst/>
          </a:prstGeom>
          <a:noFill/>
        </p:spPr>
        <p:txBody>
          <a:bodyPr wrap="none" rtlCol="0">
            <a:spAutoFit/>
          </a:bodyPr>
          <a:lstStyle/>
          <a:p>
            <a:r>
              <a:rPr lang="en-US" sz="1400" b="1" dirty="0" smtClean="0">
                <a:solidFill>
                  <a:schemeClr val="bg1"/>
                </a:solidFill>
              </a:rPr>
              <a:t>9</a:t>
            </a:r>
            <a:endParaRPr lang="en-US" sz="1400" b="1" dirty="0">
              <a:solidFill>
                <a:schemeClr val="bg1"/>
              </a:solidFill>
            </a:endParaRPr>
          </a:p>
        </p:txBody>
      </p:sp>
      <p:graphicFrame>
        <p:nvGraphicFramePr>
          <p:cNvPr id="33" name="Table 32"/>
          <p:cNvGraphicFramePr>
            <a:graphicFrameLocks noGrp="1"/>
          </p:cNvGraphicFramePr>
          <p:nvPr/>
        </p:nvGraphicFramePr>
        <p:xfrm>
          <a:off x="4267201" y="3105150"/>
          <a:ext cx="1371599" cy="1828800"/>
        </p:xfrm>
        <a:graphic>
          <a:graphicData uri="http://schemas.openxmlformats.org/drawingml/2006/table">
            <a:tbl>
              <a:tblPr firstRow="1" bandRow="1">
                <a:tableStyleId>{8A107856-5554-42FB-B03E-39F5DBC370BA}</a:tableStyleId>
              </a:tblPr>
              <a:tblGrid>
                <a:gridCol w="269376"/>
                <a:gridCol w="1102223"/>
              </a:tblGrid>
              <a:tr h="137160">
                <a:tc>
                  <a:txBody>
                    <a:bodyPr/>
                    <a:lstStyle/>
                    <a:p>
                      <a:r>
                        <a:rPr lang="en-US" sz="600" b="0" dirty="0" smtClean="0">
                          <a:solidFill>
                            <a:schemeClr val="tx1">
                              <a:lumMod val="50000"/>
                            </a:schemeClr>
                          </a:solidFill>
                        </a:rPr>
                        <a:t>0</a:t>
                      </a:r>
                      <a:endParaRPr lang="en-US" sz="600" b="0" dirty="0">
                        <a:solidFill>
                          <a:schemeClr val="tx1">
                            <a:lumMod val="50000"/>
                          </a:schemeClr>
                        </a:solidFill>
                      </a:endParaRPr>
                    </a:p>
                  </a:txBody>
                  <a:tcPr/>
                </a:tc>
                <a:tc>
                  <a:txBody>
                    <a:bodyPr/>
                    <a:lstStyle/>
                    <a:p>
                      <a:r>
                        <a:rPr lang="en-US" sz="600" b="0" dirty="0" smtClean="0">
                          <a:solidFill>
                            <a:schemeClr val="tx1">
                              <a:lumMod val="50000"/>
                            </a:schemeClr>
                          </a:solidFill>
                        </a:rPr>
                        <a:t>&lt;-.5,</a:t>
                      </a:r>
                      <a:r>
                        <a:rPr lang="en-US" sz="600" b="0" baseline="0" dirty="0" smtClean="0">
                          <a:solidFill>
                            <a:schemeClr val="tx1">
                              <a:lumMod val="50000"/>
                            </a:schemeClr>
                          </a:solidFill>
                        </a:rPr>
                        <a:t> 0, 0&gt;</a:t>
                      </a:r>
                      <a:endParaRPr lang="en-US" sz="600" b="0" dirty="0">
                        <a:solidFill>
                          <a:schemeClr val="tx1">
                            <a:lumMod val="50000"/>
                          </a:schemeClr>
                        </a:solidFill>
                      </a:endParaRPr>
                    </a:p>
                  </a:txBody>
                  <a:tcPr/>
                </a:tc>
              </a:tr>
              <a:tr h="137160">
                <a:tc>
                  <a:txBody>
                    <a:bodyPr/>
                    <a:lstStyle/>
                    <a:p>
                      <a:r>
                        <a:rPr lang="en-US" sz="600" dirty="0" smtClean="0">
                          <a:solidFill>
                            <a:schemeClr val="tx1">
                              <a:lumMod val="50000"/>
                            </a:schemeClr>
                          </a:solidFill>
                        </a:rPr>
                        <a:t>1</a:t>
                      </a:r>
                      <a:endParaRPr lang="en-US" sz="600" dirty="0">
                        <a:solidFill>
                          <a:schemeClr val="tx1">
                            <a:lumMod val="50000"/>
                          </a:schemeClr>
                        </a:solidFill>
                      </a:endParaRPr>
                    </a:p>
                  </a:txBody>
                  <a:tcPr/>
                </a:tc>
                <a:tc>
                  <a:txBody>
                    <a:bodyPr/>
                    <a:lstStyle/>
                    <a:p>
                      <a:r>
                        <a:rPr lang="en-US" sz="600" dirty="0" smtClean="0">
                          <a:solidFill>
                            <a:schemeClr val="tx1">
                              <a:lumMod val="50000"/>
                            </a:schemeClr>
                          </a:solidFill>
                        </a:rPr>
                        <a:t>&lt;0,</a:t>
                      </a:r>
                      <a:r>
                        <a:rPr lang="en-US" sz="600" baseline="0" dirty="0" smtClean="0">
                          <a:solidFill>
                            <a:schemeClr val="tx1">
                              <a:lumMod val="50000"/>
                            </a:schemeClr>
                          </a:solidFill>
                        </a:rPr>
                        <a:t> 0, 0&gt;</a:t>
                      </a:r>
                      <a:endParaRPr lang="en-US" sz="600" dirty="0">
                        <a:solidFill>
                          <a:schemeClr val="tx1">
                            <a:lumMod val="50000"/>
                          </a:schemeClr>
                        </a:solidFill>
                      </a:endParaRPr>
                    </a:p>
                  </a:txBody>
                  <a:tcPr/>
                </a:tc>
              </a:tr>
              <a:tr h="137160">
                <a:tc>
                  <a:txBody>
                    <a:bodyPr/>
                    <a:lstStyle/>
                    <a:p>
                      <a:r>
                        <a:rPr lang="en-US" sz="600" dirty="0" smtClean="0">
                          <a:solidFill>
                            <a:schemeClr val="tx1">
                              <a:lumMod val="50000"/>
                            </a:schemeClr>
                          </a:solidFill>
                        </a:rPr>
                        <a:t>2</a:t>
                      </a:r>
                      <a:endParaRPr lang="en-US" sz="600" dirty="0">
                        <a:solidFill>
                          <a:schemeClr val="tx1">
                            <a:lumMod val="50000"/>
                          </a:schemeClr>
                        </a:solidFill>
                      </a:endParaRPr>
                    </a:p>
                  </a:txBody>
                  <a:tcPr/>
                </a:tc>
                <a:tc>
                  <a:txBody>
                    <a:bodyPr/>
                    <a:lstStyle/>
                    <a:p>
                      <a:r>
                        <a:rPr lang="en-US" sz="600" dirty="0" smtClean="0">
                          <a:solidFill>
                            <a:schemeClr val="tx1">
                              <a:lumMod val="50000"/>
                            </a:schemeClr>
                          </a:solidFill>
                        </a:rPr>
                        <a:t>&lt;-.5, 0, .5&gt;</a:t>
                      </a:r>
                      <a:endParaRPr lang="en-US" sz="600" dirty="0">
                        <a:solidFill>
                          <a:schemeClr val="tx1">
                            <a:lumMod val="50000"/>
                          </a:schemeClr>
                        </a:solidFill>
                      </a:endParaRPr>
                    </a:p>
                  </a:txBody>
                  <a:tcPr/>
                </a:tc>
              </a:tr>
              <a:tr h="137160">
                <a:tc>
                  <a:txBody>
                    <a:bodyPr/>
                    <a:lstStyle/>
                    <a:p>
                      <a:r>
                        <a:rPr lang="en-US" sz="600" dirty="0" smtClean="0">
                          <a:solidFill>
                            <a:schemeClr val="tx1">
                              <a:lumMod val="50000"/>
                            </a:schemeClr>
                          </a:solidFill>
                        </a:rPr>
                        <a:t>3</a:t>
                      </a:r>
                      <a:endParaRPr lang="en-US" sz="600" dirty="0">
                        <a:solidFill>
                          <a:schemeClr val="tx1">
                            <a:lumMod val="50000"/>
                          </a:schemeClr>
                        </a:solidFill>
                      </a:endParaRPr>
                    </a:p>
                  </a:txBody>
                  <a:tcPr/>
                </a:tc>
                <a:tc>
                  <a:txBody>
                    <a:bodyPr/>
                    <a:lstStyle/>
                    <a:p>
                      <a:r>
                        <a:rPr lang="en-US" sz="600" dirty="0" smtClean="0">
                          <a:solidFill>
                            <a:schemeClr val="tx1">
                              <a:lumMod val="50000"/>
                            </a:schemeClr>
                          </a:solidFill>
                        </a:rPr>
                        <a:t>&lt;0, 0, .5&gt;</a:t>
                      </a:r>
                      <a:endParaRPr lang="en-US" sz="600" dirty="0">
                        <a:solidFill>
                          <a:schemeClr val="tx1">
                            <a:lumMod val="50000"/>
                          </a:schemeClr>
                        </a:solidFill>
                      </a:endParaRPr>
                    </a:p>
                  </a:txBody>
                  <a:tcPr/>
                </a:tc>
              </a:tr>
              <a:tr h="137160">
                <a:tc>
                  <a:txBody>
                    <a:bodyPr/>
                    <a:lstStyle/>
                    <a:p>
                      <a:r>
                        <a:rPr lang="en-US" sz="600" dirty="0" smtClean="0">
                          <a:solidFill>
                            <a:schemeClr val="tx1">
                              <a:lumMod val="50000"/>
                            </a:schemeClr>
                          </a:solidFill>
                        </a:rPr>
                        <a:t>4</a:t>
                      </a:r>
                      <a:endParaRPr lang="en-US" sz="600" dirty="0">
                        <a:solidFill>
                          <a:schemeClr val="tx1">
                            <a:lumMod val="50000"/>
                          </a:schemeClr>
                        </a:solidFill>
                      </a:endParaRPr>
                    </a:p>
                  </a:txBody>
                  <a:tcPr/>
                </a:tc>
                <a:tc>
                  <a:txBody>
                    <a:bodyPr/>
                    <a:lstStyle/>
                    <a:p>
                      <a:r>
                        <a:rPr lang="en-US" sz="600" dirty="0" smtClean="0">
                          <a:solidFill>
                            <a:schemeClr val="tx1">
                              <a:lumMod val="50000"/>
                            </a:schemeClr>
                          </a:solidFill>
                        </a:rPr>
                        <a:t>&lt;-.25, 0, 1&gt;</a:t>
                      </a:r>
                      <a:endParaRPr lang="en-US" sz="600" dirty="0">
                        <a:solidFill>
                          <a:schemeClr val="tx1">
                            <a:lumMod val="50000"/>
                          </a:schemeClr>
                        </a:solidFill>
                      </a:endParaRPr>
                    </a:p>
                  </a:txBody>
                  <a:tcPr/>
                </a:tc>
              </a:tr>
              <a:tr h="137160">
                <a:tc>
                  <a:txBody>
                    <a:bodyPr/>
                    <a:lstStyle/>
                    <a:p>
                      <a:r>
                        <a:rPr lang="en-US" sz="600" dirty="0" smtClean="0">
                          <a:solidFill>
                            <a:schemeClr val="tx1">
                              <a:lumMod val="50000"/>
                            </a:schemeClr>
                          </a:solidFill>
                        </a:rPr>
                        <a:t>5</a:t>
                      </a:r>
                      <a:endParaRPr lang="en-US" sz="600" dirty="0">
                        <a:solidFill>
                          <a:schemeClr val="tx1">
                            <a:lumMod val="50000"/>
                          </a:schemeClr>
                        </a:solidFill>
                      </a:endParaRPr>
                    </a:p>
                  </a:txBody>
                  <a:tcPr/>
                </a:tc>
                <a:tc>
                  <a:txBody>
                    <a:bodyPr/>
                    <a:lstStyle/>
                    <a:p>
                      <a:r>
                        <a:rPr lang="en-US" sz="600" dirty="0" smtClean="0">
                          <a:solidFill>
                            <a:schemeClr val="tx1">
                              <a:lumMod val="50000"/>
                            </a:schemeClr>
                          </a:solidFill>
                        </a:rPr>
                        <a:t>&lt;-.5, 1, 0&gt;</a:t>
                      </a:r>
                      <a:endParaRPr lang="en-US" sz="600" dirty="0">
                        <a:solidFill>
                          <a:schemeClr val="tx1">
                            <a:lumMod val="50000"/>
                          </a:schemeClr>
                        </a:solidFill>
                      </a:endParaRPr>
                    </a:p>
                  </a:txBody>
                  <a:tcPr/>
                </a:tc>
              </a:tr>
              <a:tr h="137160">
                <a:tc>
                  <a:txBody>
                    <a:bodyPr/>
                    <a:lstStyle/>
                    <a:p>
                      <a:r>
                        <a:rPr lang="en-US" sz="600" dirty="0" smtClean="0">
                          <a:solidFill>
                            <a:schemeClr val="tx1">
                              <a:lumMod val="50000"/>
                            </a:schemeClr>
                          </a:solidFill>
                        </a:rPr>
                        <a:t>6</a:t>
                      </a:r>
                      <a:endParaRPr lang="en-US" sz="600" dirty="0">
                        <a:solidFill>
                          <a:schemeClr val="tx1">
                            <a:lumMod val="50000"/>
                          </a:schemeClr>
                        </a:solidFill>
                      </a:endParaRPr>
                    </a:p>
                  </a:txBody>
                  <a:tcPr/>
                </a:tc>
                <a:tc>
                  <a:txBody>
                    <a:bodyPr/>
                    <a:lstStyle/>
                    <a:p>
                      <a:r>
                        <a:rPr lang="en-US" sz="600" dirty="0" smtClean="0">
                          <a:solidFill>
                            <a:schemeClr val="tx1">
                              <a:lumMod val="50000"/>
                            </a:schemeClr>
                          </a:solidFill>
                        </a:rPr>
                        <a:t>&lt;0, 1,</a:t>
                      </a:r>
                      <a:r>
                        <a:rPr lang="en-US" sz="600" baseline="0" dirty="0" smtClean="0">
                          <a:solidFill>
                            <a:schemeClr val="tx1">
                              <a:lumMod val="50000"/>
                            </a:schemeClr>
                          </a:solidFill>
                        </a:rPr>
                        <a:t> 0&gt;</a:t>
                      </a:r>
                      <a:endParaRPr lang="en-US" sz="600" dirty="0">
                        <a:solidFill>
                          <a:schemeClr val="tx1">
                            <a:lumMod val="50000"/>
                          </a:schemeClr>
                        </a:solidFill>
                      </a:endParaRPr>
                    </a:p>
                  </a:txBody>
                  <a:tcPr/>
                </a:tc>
              </a:tr>
              <a:tr h="137160">
                <a:tc>
                  <a:txBody>
                    <a:bodyPr/>
                    <a:lstStyle/>
                    <a:p>
                      <a:r>
                        <a:rPr lang="en-US" sz="600" dirty="0" smtClean="0">
                          <a:solidFill>
                            <a:schemeClr val="tx1">
                              <a:lumMod val="50000"/>
                            </a:schemeClr>
                          </a:solidFill>
                        </a:rPr>
                        <a:t>7</a:t>
                      </a:r>
                      <a:endParaRPr lang="en-US" sz="600" dirty="0">
                        <a:solidFill>
                          <a:schemeClr val="tx1">
                            <a:lumMod val="50000"/>
                          </a:schemeClr>
                        </a:solidFill>
                      </a:endParaRPr>
                    </a:p>
                  </a:txBody>
                  <a:tcPr/>
                </a:tc>
                <a:tc>
                  <a:txBody>
                    <a:bodyPr/>
                    <a:lstStyle/>
                    <a:p>
                      <a:r>
                        <a:rPr lang="en-US" sz="600" dirty="0" smtClean="0">
                          <a:solidFill>
                            <a:schemeClr val="tx1">
                              <a:lumMod val="50000"/>
                            </a:schemeClr>
                          </a:solidFill>
                        </a:rPr>
                        <a:t>&lt;-.5, 1, .5&gt;</a:t>
                      </a:r>
                      <a:endParaRPr lang="en-US" sz="600" dirty="0">
                        <a:solidFill>
                          <a:schemeClr val="tx1">
                            <a:lumMod val="50000"/>
                          </a:schemeClr>
                        </a:solidFill>
                      </a:endParaRPr>
                    </a:p>
                  </a:txBody>
                  <a:tcPr/>
                </a:tc>
              </a:tr>
              <a:tr h="137160">
                <a:tc>
                  <a:txBody>
                    <a:bodyPr/>
                    <a:lstStyle/>
                    <a:p>
                      <a:r>
                        <a:rPr lang="en-US" sz="600" dirty="0" smtClean="0">
                          <a:solidFill>
                            <a:schemeClr val="tx1">
                              <a:lumMod val="50000"/>
                            </a:schemeClr>
                          </a:solidFill>
                        </a:rPr>
                        <a:t>8</a:t>
                      </a:r>
                      <a:endParaRPr lang="en-US" sz="600" dirty="0">
                        <a:solidFill>
                          <a:schemeClr val="tx1">
                            <a:lumMod val="50000"/>
                          </a:schemeClr>
                        </a:solidFill>
                      </a:endParaRPr>
                    </a:p>
                  </a:txBody>
                  <a:tcPr/>
                </a:tc>
                <a:tc>
                  <a:txBody>
                    <a:bodyPr/>
                    <a:lstStyle/>
                    <a:p>
                      <a:r>
                        <a:rPr lang="en-US" sz="600" dirty="0" smtClean="0">
                          <a:solidFill>
                            <a:schemeClr val="tx1">
                              <a:lumMod val="50000"/>
                            </a:schemeClr>
                          </a:solidFill>
                        </a:rPr>
                        <a:t>&lt;0, 1, .5&gt;</a:t>
                      </a:r>
                      <a:endParaRPr lang="en-US" sz="600" dirty="0">
                        <a:solidFill>
                          <a:schemeClr val="tx1">
                            <a:lumMod val="50000"/>
                          </a:schemeClr>
                        </a:solidFill>
                      </a:endParaRPr>
                    </a:p>
                  </a:txBody>
                  <a:tcPr/>
                </a:tc>
              </a:tr>
              <a:tr h="137160">
                <a:tc>
                  <a:txBody>
                    <a:bodyPr/>
                    <a:lstStyle/>
                    <a:p>
                      <a:r>
                        <a:rPr lang="en-US" sz="600" dirty="0" smtClean="0">
                          <a:solidFill>
                            <a:schemeClr val="tx1">
                              <a:lumMod val="50000"/>
                            </a:schemeClr>
                          </a:solidFill>
                        </a:rPr>
                        <a:t>9</a:t>
                      </a:r>
                      <a:endParaRPr lang="en-US" sz="600" dirty="0">
                        <a:solidFill>
                          <a:schemeClr val="tx1">
                            <a:lumMod val="50000"/>
                          </a:schemeClr>
                        </a:solidFill>
                      </a:endParaRPr>
                    </a:p>
                  </a:txBody>
                  <a:tcPr/>
                </a:tc>
                <a:tc>
                  <a:txBody>
                    <a:bodyPr/>
                    <a:lstStyle/>
                    <a:p>
                      <a:r>
                        <a:rPr lang="en-US" sz="600" dirty="0" smtClean="0">
                          <a:solidFill>
                            <a:schemeClr val="tx1">
                              <a:lumMod val="50000"/>
                            </a:schemeClr>
                          </a:solidFill>
                        </a:rPr>
                        <a:t>&lt;-.25,</a:t>
                      </a:r>
                      <a:r>
                        <a:rPr lang="en-US" sz="600" baseline="0" dirty="0" smtClean="0">
                          <a:solidFill>
                            <a:schemeClr val="tx1">
                              <a:lumMod val="50000"/>
                            </a:schemeClr>
                          </a:solidFill>
                        </a:rPr>
                        <a:t> 1, 1&gt;</a:t>
                      </a:r>
                      <a:endParaRPr lang="en-US" sz="600" dirty="0">
                        <a:solidFill>
                          <a:schemeClr val="tx1">
                            <a:lumMod val="50000"/>
                          </a:schemeClr>
                        </a:solidFill>
                      </a:endParaRPr>
                    </a:p>
                  </a:txBody>
                  <a:tcPr/>
                </a:tc>
              </a:tr>
            </a:tbl>
          </a:graphicData>
        </a:graphic>
      </p:graphicFrame>
      <p:graphicFrame>
        <p:nvGraphicFramePr>
          <p:cNvPr id="35" name="Table 34"/>
          <p:cNvGraphicFramePr>
            <a:graphicFrameLocks noGrp="1"/>
          </p:cNvGraphicFramePr>
          <p:nvPr/>
        </p:nvGraphicFramePr>
        <p:xfrm>
          <a:off x="5867400" y="1962150"/>
          <a:ext cx="1828800" cy="2743200"/>
        </p:xfrm>
        <a:graphic>
          <a:graphicData uri="http://schemas.openxmlformats.org/drawingml/2006/table">
            <a:tbl>
              <a:tblPr firstRow="1" bandRow="1">
                <a:tableStyleId>{8A107856-5554-42FB-B03E-39F5DBC370BA}</a:tableStyleId>
              </a:tblPr>
              <a:tblGrid>
                <a:gridCol w="1828800"/>
              </a:tblGrid>
              <a:tr h="133350">
                <a:tc>
                  <a:txBody>
                    <a:bodyPr/>
                    <a:lstStyle/>
                    <a:p>
                      <a:r>
                        <a:rPr lang="en-US" sz="1400" b="1" dirty="0" smtClean="0">
                          <a:solidFill>
                            <a:schemeClr val="bg1"/>
                          </a:solidFill>
                        </a:rPr>
                        <a:t>Triangle</a:t>
                      </a:r>
                      <a:r>
                        <a:rPr lang="en-US" sz="1400" b="1" baseline="0" dirty="0" smtClean="0">
                          <a:solidFill>
                            <a:schemeClr val="bg1"/>
                          </a:solidFill>
                        </a:rPr>
                        <a:t> Indices</a:t>
                      </a:r>
                      <a:endParaRPr lang="en-US" sz="1400" b="1" dirty="0">
                        <a:solidFill>
                          <a:schemeClr val="bg1"/>
                        </a:solidFill>
                      </a:endParaRPr>
                    </a:p>
                  </a:txBody>
                  <a:tcPr/>
                </a:tc>
              </a:tr>
              <a:tr h="133350">
                <a:tc>
                  <a:txBody>
                    <a:bodyPr/>
                    <a:lstStyle/>
                    <a:p>
                      <a:r>
                        <a:rPr lang="en-US" sz="1400" b="0" dirty="0" smtClean="0">
                          <a:solidFill>
                            <a:schemeClr val="bg1"/>
                          </a:solidFill>
                        </a:rPr>
                        <a:t>0, 1, 2</a:t>
                      </a:r>
                      <a:endParaRPr lang="en-US" sz="1400" b="0" dirty="0">
                        <a:solidFill>
                          <a:schemeClr val="bg1"/>
                        </a:solidFill>
                      </a:endParaRPr>
                    </a:p>
                  </a:txBody>
                  <a:tcPr/>
                </a:tc>
              </a:tr>
              <a:tr h="133350">
                <a:tc>
                  <a:txBody>
                    <a:bodyPr/>
                    <a:lstStyle/>
                    <a:p>
                      <a:r>
                        <a:rPr lang="en-US" sz="1400" dirty="0" smtClean="0">
                          <a:solidFill>
                            <a:schemeClr val="bg1"/>
                          </a:solidFill>
                        </a:rPr>
                        <a:t>1, 3, 2</a:t>
                      </a:r>
                      <a:endParaRPr lang="en-US" sz="1400" dirty="0">
                        <a:solidFill>
                          <a:schemeClr val="bg1"/>
                        </a:solidFill>
                      </a:endParaRPr>
                    </a:p>
                  </a:txBody>
                  <a:tcPr/>
                </a:tc>
              </a:tr>
              <a:tr h="133350">
                <a:tc>
                  <a:txBody>
                    <a:bodyPr/>
                    <a:lstStyle/>
                    <a:p>
                      <a:r>
                        <a:rPr lang="en-US" sz="1400" dirty="0" smtClean="0">
                          <a:solidFill>
                            <a:schemeClr val="bg1"/>
                          </a:solidFill>
                        </a:rPr>
                        <a:t>2, 3, 4</a:t>
                      </a:r>
                      <a:endParaRPr lang="en-US" sz="1400" dirty="0">
                        <a:solidFill>
                          <a:schemeClr val="bg1"/>
                        </a:solidFill>
                      </a:endParaRPr>
                    </a:p>
                  </a:txBody>
                  <a:tcPr/>
                </a:tc>
              </a:tr>
              <a:tr h="133350">
                <a:tc>
                  <a:txBody>
                    <a:bodyPr/>
                    <a:lstStyle/>
                    <a:p>
                      <a:r>
                        <a:rPr lang="en-US" sz="1400" dirty="0" smtClean="0">
                          <a:solidFill>
                            <a:schemeClr val="bg1"/>
                          </a:solidFill>
                        </a:rPr>
                        <a:t>1, 6, 3</a:t>
                      </a:r>
                      <a:endParaRPr lang="en-US" sz="1400" dirty="0">
                        <a:solidFill>
                          <a:schemeClr val="bg1"/>
                        </a:solidFill>
                      </a:endParaRPr>
                    </a:p>
                  </a:txBody>
                  <a:tcPr/>
                </a:tc>
              </a:tr>
              <a:tr h="133350">
                <a:tc>
                  <a:txBody>
                    <a:bodyPr/>
                    <a:lstStyle/>
                    <a:p>
                      <a:r>
                        <a:rPr lang="en-US" sz="1400" dirty="0" smtClean="0">
                          <a:solidFill>
                            <a:schemeClr val="bg1"/>
                          </a:solidFill>
                        </a:rPr>
                        <a:t>3, 6, 8</a:t>
                      </a:r>
                      <a:endParaRPr lang="en-US" sz="1400" dirty="0">
                        <a:solidFill>
                          <a:schemeClr val="bg1"/>
                        </a:solidFill>
                      </a:endParaRPr>
                    </a:p>
                  </a:txBody>
                  <a:tcPr/>
                </a:tc>
              </a:tr>
              <a:tr h="133350">
                <a:tc>
                  <a:txBody>
                    <a:bodyPr/>
                    <a:lstStyle/>
                    <a:p>
                      <a:r>
                        <a:rPr lang="en-US" sz="1400" dirty="0" smtClean="0">
                          <a:solidFill>
                            <a:schemeClr val="bg1"/>
                          </a:solidFill>
                        </a:rPr>
                        <a:t>3, 8, 9</a:t>
                      </a:r>
                      <a:endParaRPr lang="en-US" sz="1400" dirty="0">
                        <a:solidFill>
                          <a:schemeClr val="bg1"/>
                        </a:solidFill>
                      </a:endParaRPr>
                    </a:p>
                  </a:txBody>
                  <a:tcPr/>
                </a:tc>
              </a:tr>
              <a:tr h="133350">
                <a:tc>
                  <a:txBody>
                    <a:bodyPr/>
                    <a:lstStyle/>
                    <a:p>
                      <a:r>
                        <a:rPr lang="en-US" sz="1400" dirty="0" smtClean="0">
                          <a:solidFill>
                            <a:schemeClr val="bg1"/>
                          </a:solidFill>
                        </a:rPr>
                        <a:t>3, 9, 4</a:t>
                      </a:r>
                      <a:endParaRPr lang="en-US" sz="1400" dirty="0">
                        <a:solidFill>
                          <a:schemeClr val="bg1"/>
                        </a:solidFill>
                      </a:endParaRPr>
                    </a:p>
                  </a:txBody>
                  <a:tcPr/>
                </a:tc>
              </a:tr>
              <a:tr h="133350">
                <a:tc>
                  <a:txBody>
                    <a:bodyPr/>
                    <a:lstStyle/>
                    <a:p>
                      <a:r>
                        <a:rPr lang="en-US" sz="1400" dirty="0" smtClean="0">
                          <a:solidFill>
                            <a:schemeClr val="bg1"/>
                          </a:solidFill>
                        </a:rPr>
                        <a:t>…</a:t>
                      </a:r>
                      <a:endParaRPr lang="en-US" sz="1400" dirty="0">
                        <a:solidFill>
                          <a:schemeClr val="bg1"/>
                        </a:solidFill>
                      </a:endParaRPr>
                    </a:p>
                  </a:txBody>
                  <a:tcPr/>
                </a:tc>
              </a:tr>
            </a:tbl>
          </a:graphicData>
        </a:graphic>
      </p:graphicFrame>
      <p:sp>
        <p:nvSpPr>
          <p:cNvPr id="36" name="Freeform 35"/>
          <p:cNvSpPr>
            <a:spLocks noChangeAspect="1"/>
          </p:cNvSpPr>
          <p:nvPr/>
        </p:nvSpPr>
        <p:spPr bwMode="auto">
          <a:xfrm>
            <a:off x="7021837" y="4162325"/>
            <a:ext cx="203980" cy="196055"/>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685800"/>
              <a:gd name="connsiteY0" fmla="*/ 0 h 850900"/>
              <a:gd name="connsiteX1" fmla="*/ 0 w 685800"/>
              <a:gd name="connsiteY1" fmla="*/ 584200 h 850900"/>
              <a:gd name="connsiteX2" fmla="*/ 685800 w 685800"/>
              <a:gd name="connsiteY2" fmla="*/ 850900 h 850900"/>
              <a:gd name="connsiteX3" fmla="*/ 336550 w 685800"/>
              <a:gd name="connsiteY3" fmla="*/ 0 h 850900"/>
              <a:gd name="connsiteX0" fmla="*/ 336550 w 647700"/>
              <a:gd name="connsiteY0" fmla="*/ 0 h 876300"/>
              <a:gd name="connsiteX1" fmla="*/ 0 w 647700"/>
              <a:gd name="connsiteY1" fmla="*/ 584200 h 876300"/>
              <a:gd name="connsiteX2" fmla="*/ 647700 w 647700"/>
              <a:gd name="connsiteY2" fmla="*/ 876300 h 876300"/>
              <a:gd name="connsiteX3" fmla="*/ 336550 w 647700"/>
              <a:gd name="connsiteY3" fmla="*/ 0 h 876300"/>
              <a:gd name="connsiteX0" fmla="*/ 647700 w 647700"/>
              <a:gd name="connsiteY0" fmla="*/ 0 h 495300"/>
              <a:gd name="connsiteX1" fmla="*/ 0 w 647700"/>
              <a:gd name="connsiteY1" fmla="*/ 203200 h 495300"/>
              <a:gd name="connsiteX2" fmla="*/ 647700 w 647700"/>
              <a:gd name="connsiteY2" fmla="*/ 495300 h 495300"/>
              <a:gd name="connsiteX3" fmla="*/ 647700 w 647700"/>
              <a:gd name="connsiteY3" fmla="*/ 0 h 495300"/>
              <a:gd name="connsiteX0" fmla="*/ 934854 w 934854"/>
              <a:gd name="connsiteY0" fmla="*/ 0 h 653515"/>
              <a:gd name="connsiteX1" fmla="*/ 0 w 934854"/>
              <a:gd name="connsiteY1" fmla="*/ 361415 h 653515"/>
              <a:gd name="connsiteX2" fmla="*/ 647700 w 934854"/>
              <a:gd name="connsiteY2" fmla="*/ 653515 h 653515"/>
              <a:gd name="connsiteX3" fmla="*/ 934854 w 934854"/>
              <a:gd name="connsiteY3" fmla="*/ 0 h 653515"/>
              <a:gd name="connsiteX0" fmla="*/ 703847 w 703847"/>
              <a:gd name="connsiteY0" fmla="*/ 0 h 653515"/>
              <a:gd name="connsiteX1" fmla="*/ 0 w 703847"/>
              <a:gd name="connsiteY1" fmla="*/ 130408 h 653515"/>
              <a:gd name="connsiteX2" fmla="*/ 416693 w 703847"/>
              <a:gd name="connsiteY2" fmla="*/ 653515 h 653515"/>
              <a:gd name="connsiteX3" fmla="*/ 703847 w 703847"/>
              <a:gd name="connsiteY3" fmla="*/ 0 h 653515"/>
              <a:gd name="connsiteX0" fmla="*/ 694322 w 694322"/>
              <a:gd name="connsiteY0" fmla="*/ 0 h 653515"/>
              <a:gd name="connsiteX1" fmla="*/ 0 w 694322"/>
              <a:gd name="connsiteY1" fmla="*/ 106596 h 653515"/>
              <a:gd name="connsiteX2" fmla="*/ 407168 w 694322"/>
              <a:gd name="connsiteY2" fmla="*/ 653515 h 653515"/>
              <a:gd name="connsiteX3" fmla="*/ 694322 w 694322"/>
              <a:gd name="connsiteY3" fmla="*/ 0 h 653515"/>
              <a:gd name="connsiteX0" fmla="*/ 689559 w 689559"/>
              <a:gd name="connsiteY0" fmla="*/ 0 h 653515"/>
              <a:gd name="connsiteX1" fmla="*/ 0 w 689559"/>
              <a:gd name="connsiteY1" fmla="*/ 63734 h 653515"/>
              <a:gd name="connsiteX2" fmla="*/ 402405 w 689559"/>
              <a:gd name="connsiteY2" fmla="*/ 653515 h 653515"/>
              <a:gd name="connsiteX3" fmla="*/ 689559 w 689559"/>
              <a:gd name="connsiteY3" fmla="*/ 0 h 653515"/>
              <a:gd name="connsiteX0" fmla="*/ 679934 w 679934"/>
              <a:gd name="connsiteY0" fmla="*/ 0 h 653515"/>
              <a:gd name="connsiteX1" fmla="*/ 0 w 679934"/>
              <a:gd name="connsiteY1" fmla="*/ 15608 h 653515"/>
              <a:gd name="connsiteX2" fmla="*/ 392780 w 679934"/>
              <a:gd name="connsiteY2" fmla="*/ 653515 h 653515"/>
              <a:gd name="connsiteX3" fmla="*/ 679934 w 679934"/>
              <a:gd name="connsiteY3" fmla="*/ 0 h 653515"/>
            </a:gdLst>
            <a:ahLst/>
            <a:cxnLst>
              <a:cxn ang="0">
                <a:pos x="connsiteX0" y="connsiteY0"/>
              </a:cxn>
              <a:cxn ang="0">
                <a:pos x="connsiteX1" y="connsiteY1"/>
              </a:cxn>
              <a:cxn ang="0">
                <a:pos x="connsiteX2" y="connsiteY2"/>
              </a:cxn>
              <a:cxn ang="0">
                <a:pos x="connsiteX3" y="connsiteY3"/>
              </a:cxn>
            </a:cxnLst>
            <a:rect l="l" t="t" r="r" b="b"/>
            <a:pathLst>
              <a:path w="679934" h="653515">
                <a:moveTo>
                  <a:pt x="679934" y="0"/>
                </a:moveTo>
                <a:lnTo>
                  <a:pt x="0" y="15608"/>
                </a:lnTo>
                <a:lnTo>
                  <a:pt x="392780" y="653515"/>
                </a:lnTo>
                <a:lnTo>
                  <a:pt x="679934" y="0"/>
                </a:lnTo>
                <a:close/>
              </a:path>
            </a:pathLst>
          </a:custGeom>
          <a:solidFill>
            <a:srgbClr val="747100">
              <a:alpha val="49804"/>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7" name="Freeform 36"/>
          <p:cNvSpPr>
            <a:spLocks noChangeAspect="1"/>
          </p:cNvSpPr>
          <p:nvPr/>
        </p:nvSpPr>
        <p:spPr bwMode="auto">
          <a:xfrm>
            <a:off x="7027387" y="3847900"/>
            <a:ext cx="192881" cy="198345"/>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685800"/>
              <a:gd name="connsiteY0" fmla="*/ 0 h 850900"/>
              <a:gd name="connsiteX1" fmla="*/ 0 w 685800"/>
              <a:gd name="connsiteY1" fmla="*/ 584200 h 850900"/>
              <a:gd name="connsiteX2" fmla="*/ 685800 w 685800"/>
              <a:gd name="connsiteY2" fmla="*/ 850900 h 850900"/>
              <a:gd name="connsiteX3" fmla="*/ 336550 w 685800"/>
              <a:gd name="connsiteY3" fmla="*/ 0 h 850900"/>
              <a:gd name="connsiteX0" fmla="*/ 336550 w 647700"/>
              <a:gd name="connsiteY0" fmla="*/ 0 h 876300"/>
              <a:gd name="connsiteX1" fmla="*/ 0 w 647700"/>
              <a:gd name="connsiteY1" fmla="*/ 584200 h 876300"/>
              <a:gd name="connsiteX2" fmla="*/ 647700 w 647700"/>
              <a:gd name="connsiteY2" fmla="*/ 876300 h 876300"/>
              <a:gd name="connsiteX3" fmla="*/ 336550 w 647700"/>
              <a:gd name="connsiteY3" fmla="*/ 0 h 876300"/>
              <a:gd name="connsiteX0" fmla="*/ 647700 w 647700"/>
              <a:gd name="connsiteY0" fmla="*/ 0 h 495300"/>
              <a:gd name="connsiteX1" fmla="*/ 0 w 647700"/>
              <a:gd name="connsiteY1" fmla="*/ 203200 h 495300"/>
              <a:gd name="connsiteX2" fmla="*/ 647700 w 647700"/>
              <a:gd name="connsiteY2" fmla="*/ 495300 h 495300"/>
              <a:gd name="connsiteX3" fmla="*/ 647700 w 647700"/>
              <a:gd name="connsiteY3" fmla="*/ 0 h 495300"/>
              <a:gd name="connsiteX0" fmla="*/ 647700 w 647700"/>
              <a:gd name="connsiteY0" fmla="*/ 472239 h 675439"/>
              <a:gd name="connsiteX1" fmla="*/ 0 w 647700"/>
              <a:gd name="connsiteY1" fmla="*/ 675439 h 675439"/>
              <a:gd name="connsiteX2" fmla="*/ 297180 w 647700"/>
              <a:gd name="connsiteY2" fmla="*/ 0 h 675439"/>
              <a:gd name="connsiteX3" fmla="*/ 647700 w 647700"/>
              <a:gd name="connsiteY3" fmla="*/ 472239 h 675439"/>
              <a:gd name="connsiteX0" fmla="*/ 642937 w 642937"/>
              <a:gd name="connsiteY0" fmla="*/ 472239 h 675439"/>
              <a:gd name="connsiteX1" fmla="*/ 0 w 642937"/>
              <a:gd name="connsiteY1" fmla="*/ 675439 h 675439"/>
              <a:gd name="connsiteX2" fmla="*/ 292417 w 642937"/>
              <a:gd name="connsiteY2" fmla="*/ 0 h 675439"/>
              <a:gd name="connsiteX3" fmla="*/ 642937 w 642937"/>
              <a:gd name="connsiteY3" fmla="*/ 472239 h 675439"/>
              <a:gd name="connsiteX0" fmla="*/ 642937 w 642937"/>
              <a:gd name="connsiteY0" fmla="*/ 457951 h 661151"/>
              <a:gd name="connsiteX1" fmla="*/ 0 w 642937"/>
              <a:gd name="connsiteY1" fmla="*/ 661151 h 661151"/>
              <a:gd name="connsiteX2" fmla="*/ 294798 w 642937"/>
              <a:gd name="connsiteY2" fmla="*/ 0 h 661151"/>
              <a:gd name="connsiteX3" fmla="*/ 642937 w 642937"/>
              <a:gd name="connsiteY3" fmla="*/ 457951 h 661151"/>
            </a:gdLst>
            <a:ahLst/>
            <a:cxnLst>
              <a:cxn ang="0">
                <a:pos x="connsiteX0" y="connsiteY0"/>
              </a:cxn>
              <a:cxn ang="0">
                <a:pos x="connsiteX1" y="connsiteY1"/>
              </a:cxn>
              <a:cxn ang="0">
                <a:pos x="connsiteX2" y="connsiteY2"/>
              </a:cxn>
              <a:cxn ang="0">
                <a:pos x="connsiteX3" y="connsiteY3"/>
              </a:cxn>
            </a:cxnLst>
            <a:rect l="l" t="t" r="r" b="b"/>
            <a:pathLst>
              <a:path w="642937" h="661151">
                <a:moveTo>
                  <a:pt x="642937" y="457951"/>
                </a:moveTo>
                <a:lnTo>
                  <a:pt x="0" y="661151"/>
                </a:lnTo>
                <a:lnTo>
                  <a:pt x="294798" y="0"/>
                </a:lnTo>
                <a:lnTo>
                  <a:pt x="642937" y="457951"/>
                </a:lnTo>
                <a:close/>
              </a:path>
            </a:pathLst>
          </a:custGeom>
          <a:solidFill>
            <a:srgbClr val="747100">
              <a:alpha val="49804"/>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8" name="Freeform 37"/>
          <p:cNvSpPr>
            <a:spLocks noChangeAspect="1"/>
          </p:cNvSpPr>
          <p:nvPr/>
        </p:nvSpPr>
        <p:spPr bwMode="auto">
          <a:xfrm>
            <a:off x="7028101" y="3562350"/>
            <a:ext cx="191453" cy="148590"/>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685800"/>
              <a:gd name="connsiteY0" fmla="*/ 0 h 850900"/>
              <a:gd name="connsiteX1" fmla="*/ 0 w 685800"/>
              <a:gd name="connsiteY1" fmla="*/ 584200 h 850900"/>
              <a:gd name="connsiteX2" fmla="*/ 685800 w 685800"/>
              <a:gd name="connsiteY2" fmla="*/ 850900 h 850900"/>
              <a:gd name="connsiteX3" fmla="*/ 336550 w 685800"/>
              <a:gd name="connsiteY3" fmla="*/ 0 h 850900"/>
              <a:gd name="connsiteX0" fmla="*/ 336550 w 647700"/>
              <a:gd name="connsiteY0" fmla="*/ 0 h 876300"/>
              <a:gd name="connsiteX1" fmla="*/ 0 w 647700"/>
              <a:gd name="connsiteY1" fmla="*/ 584200 h 876300"/>
              <a:gd name="connsiteX2" fmla="*/ 647700 w 647700"/>
              <a:gd name="connsiteY2" fmla="*/ 876300 h 876300"/>
              <a:gd name="connsiteX3" fmla="*/ 336550 w 647700"/>
              <a:gd name="connsiteY3" fmla="*/ 0 h 876300"/>
              <a:gd name="connsiteX0" fmla="*/ 647700 w 647700"/>
              <a:gd name="connsiteY0" fmla="*/ 0 h 495300"/>
              <a:gd name="connsiteX1" fmla="*/ 0 w 647700"/>
              <a:gd name="connsiteY1" fmla="*/ 203200 h 495300"/>
              <a:gd name="connsiteX2" fmla="*/ 647700 w 647700"/>
              <a:gd name="connsiteY2" fmla="*/ 495300 h 495300"/>
              <a:gd name="connsiteX3" fmla="*/ 647700 w 647700"/>
              <a:gd name="connsiteY3" fmla="*/ 0 h 495300"/>
              <a:gd name="connsiteX0" fmla="*/ 638175 w 638175"/>
              <a:gd name="connsiteY0" fmla="*/ 0 h 495300"/>
              <a:gd name="connsiteX1" fmla="*/ 0 w 638175"/>
              <a:gd name="connsiteY1" fmla="*/ 203200 h 495300"/>
              <a:gd name="connsiteX2" fmla="*/ 638175 w 638175"/>
              <a:gd name="connsiteY2" fmla="*/ 495300 h 495300"/>
              <a:gd name="connsiteX3" fmla="*/ 638175 w 638175"/>
              <a:gd name="connsiteY3" fmla="*/ 0 h 495300"/>
            </a:gdLst>
            <a:ahLst/>
            <a:cxnLst>
              <a:cxn ang="0">
                <a:pos x="connsiteX0" y="connsiteY0"/>
              </a:cxn>
              <a:cxn ang="0">
                <a:pos x="connsiteX1" y="connsiteY1"/>
              </a:cxn>
              <a:cxn ang="0">
                <a:pos x="connsiteX2" y="connsiteY2"/>
              </a:cxn>
              <a:cxn ang="0">
                <a:pos x="connsiteX3" y="connsiteY3"/>
              </a:cxn>
            </a:cxnLst>
            <a:rect l="l" t="t" r="r" b="b"/>
            <a:pathLst>
              <a:path w="638175" h="495300">
                <a:moveTo>
                  <a:pt x="638175" y="0"/>
                </a:moveTo>
                <a:lnTo>
                  <a:pt x="0" y="203200"/>
                </a:lnTo>
                <a:lnTo>
                  <a:pt x="638175" y="495300"/>
                </a:lnTo>
                <a:lnTo>
                  <a:pt x="638175" y="0"/>
                </a:lnTo>
                <a:close/>
              </a:path>
            </a:pathLst>
          </a:custGeom>
          <a:solidFill>
            <a:srgbClr val="A4A000">
              <a:alpha val="49804"/>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39" name="Freeform 38"/>
          <p:cNvSpPr>
            <a:spLocks noChangeAspect="1"/>
          </p:cNvSpPr>
          <p:nvPr/>
        </p:nvSpPr>
        <p:spPr bwMode="auto">
          <a:xfrm>
            <a:off x="7029053" y="3238300"/>
            <a:ext cx="189548" cy="197882"/>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666750"/>
              <a:gd name="connsiteY0" fmla="*/ 0 h 584200"/>
              <a:gd name="connsiteX1" fmla="*/ 0 w 666750"/>
              <a:gd name="connsiteY1" fmla="*/ 584200 h 584200"/>
              <a:gd name="connsiteX2" fmla="*/ 666750 w 666750"/>
              <a:gd name="connsiteY2" fmla="*/ 209550 h 584200"/>
              <a:gd name="connsiteX3" fmla="*/ 336550 w 666750"/>
              <a:gd name="connsiteY3" fmla="*/ 0 h 584200"/>
              <a:gd name="connsiteX0" fmla="*/ 342900 w 673100"/>
              <a:gd name="connsiteY0" fmla="*/ 0 h 577850"/>
              <a:gd name="connsiteX1" fmla="*/ 0 w 673100"/>
              <a:gd name="connsiteY1" fmla="*/ 577850 h 577850"/>
              <a:gd name="connsiteX2" fmla="*/ 673100 w 673100"/>
              <a:gd name="connsiteY2" fmla="*/ 209550 h 577850"/>
              <a:gd name="connsiteX3" fmla="*/ 342900 w 673100"/>
              <a:gd name="connsiteY3" fmla="*/ 0 h 577850"/>
              <a:gd name="connsiteX0" fmla="*/ 336550 w 666750"/>
              <a:gd name="connsiteY0" fmla="*/ 0 h 590550"/>
              <a:gd name="connsiteX1" fmla="*/ 0 w 666750"/>
              <a:gd name="connsiteY1" fmla="*/ 590550 h 590550"/>
              <a:gd name="connsiteX2" fmla="*/ 666750 w 666750"/>
              <a:gd name="connsiteY2" fmla="*/ 209550 h 590550"/>
              <a:gd name="connsiteX3" fmla="*/ 336550 w 666750"/>
              <a:gd name="connsiteY3" fmla="*/ 0 h 590550"/>
              <a:gd name="connsiteX0" fmla="*/ 0 w 666750"/>
              <a:gd name="connsiteY0" fmla="*/ 0 h 647700"/>
              <a:gd name="connsiteX1" fmla="*/ 0 w 666750"/>
              <a:gd name="connsiteY1" fmla="*/ 647700 h 647700"/>
              <a:gd name="connsiteX2" fmla="*/ 666750 w 666750"/>
              <a:gd name="connsiteY2" fmla="*/ 266700 h 647700"/>
              <a:gd name="connsiteX3" fmla="*/ 0 w 666750"/>
              <a:gd name="connsiteY3" fmla="*/ 0 h 647700"/>
              <a:gd name="connsiteX0" fmla="*/ 0 w 635000"/>
              <a:gd name="connsiteY0" fmla="*/ 0 h 647700"/>
              <a:gd name="connsiteX1" fmla="*/ 0 w 635000"/>
              <a:gd name="connsiteY1" fmla="*/ 647700 h 647700"/>
              <a:gd name="connsiteX2" fmla="*/ 635000 w 635000"/>
              <a:gd name="connsiteY2" fmla="*/ 285750 h 647700"/>
              <a:gd name="connsiteX3" fmla="*/ 0 w 635000"/>
              <a:gd name="connsiteY3" fmla="*/ 0 h 647700"/>
              <a:gd name="connsiteX0" fmla="*/ 0 w 635000"/>
              <a:gd name="connsiteY0" fmla="*/ 0 h 654843"/>
              <a:gd name="connsiteX1" fmla="*/ 4763 w 635000"/>
              <a:gd name="connsiteY1" fmla="*/ 654843 h 654843"/>
              <a:gd name="connsiteX2" fmla="*/ 635000 w 635000"/>
              <a:gd name="connsiteY2" fmla="*/ 285750 h 654843"/>
              <a:gd name="connsiteX3" fmla="*/ 0 w 635000"/>
              <a:gd name="connsiteY3" fmla="*/ 0 h 654843"/>
              <a:gd name="connsiteX0" fmla="*/ 3969 w 631825"/>
              <a:gd name="connsiteY0" fmla="*/ 0 h 659606"/>
              <a:gd name="connsiteX1" fmla="*/ 1588 w 631825"/>
              <a:gd name="connsiteY1" fmla="*/ 659606 h 659606"/>
              <a:gd name="connsiteX2" fmla="*/ 631825 w 631825"/>
              <a:gd name="connsiteY2" fmla="*/ 290513 h 659606"/>
              <a:gd name="connsiteX3" fmla="*/ 3969 w 631825"/>
              <a:gd name="connsiteY3" fmla="*/ 0 h 659606"/>
            </a:gdLst>
            <a:ahLst/>
            <a:cxnLst>
              <a:cxn ang="0">
                <a:pos x="connsiteX0" y="connsiteY0"/>
              </a:cxn>
              <a:cxn ang="0">
                <a:pos x="connsiteX1" y="connsiteY1"/>
              </a:cxn>
              <a:cxn ang="0">
                <a:pos x="connsiteX2" y="connsiteY2"/>
              </a:cxn>
              <a:cxn ang="0">
                <a:pos x="connsiteX3" y="connsiteY3"/>
              </a:cxn>
            </a:cxnLst>
            <a:rect l="l" t="t" r="r" b="b"/>
            <a:pathLst>
              <a:path w="631825" h="659606">
                <a:moveTo>
                  <a:pt x="3969" y="0"/>
                </a:moveTo>
                <a:cubicBezTo>
                  <a:pt x="5557" y="218281"/>
                  <a:pt x="0" y="441325"/>
                  <a:pt x="1588" y="659606"/>
                </a:cubicBezTo>
                <a:lnTo>
                  <a:pt x="631825" y="290513"/>
                </a:lnTo>
                <a:lnTo>
                  <a:pt x="3969" y="0"/>
                </a:lnTo>
                <a:close/>
              </a:path>
            </a:pathLst>
          </a:custGeom>
          <a:solidFill>
            <a:srgbClr val="A4A000">
              <a:alpha val="49804"/>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40" name="Freeform 39"/>
          <p:cNvSpPr>
            <a:spLocks noChangeAspect="1"/>
          </p:cNvSpPr>
          <p:nvPr/>
        </p:nvSpPr>
        <p:spPr bwMode="auto">
          <a:xfrm>
            <a:off x="7014171" y="2943125"/>
            <a:ext cx="219313" cy="180679"/>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742950"/>
              <a:gd name="connsiteY0" fmla="*/ 0 h 736600"/>
              <a:gd name="connsiteX1" fmla="*/ 0 w 742950"/>
              <a:gd name="connsiteY1" fmla="*/ 584200 h 736600"/>
              <a:gd name="connsiteX2" fmla="*/ 742950 w 742950"/>
              <a:gd name="connsiteY2" fmla="*/ 736600 h 736600"/>
              <a:gd name="connsiteX3" fmla="*/ 336550 w 742950"/>
              <a:gd name="connsiteY3" fmla="*/ 0 h 736600"/>
              <a:gd name="connsiteX0" fmla="*/ 355600 w 742950"/>
              <a:gd name="connsiteY0" fmla="*/ 0 h 520700"/>
              <a:gd name="connsiteX1" fmla="*/ 0 w 742950"/>
              <a:gd name="connsiteY1" fmla="*/ 368300 h 520700"/>
              <a:gd name="connsiteX2" fmla="*/ 742950 w 742950"/>
              <a:gd name="connsiteY2" fmla="*/ 520700 h 520700"/>
              <a:gd name="connsiteX3" fmla="*/ 355600 w 742950"/>
              <a:gd name="connsiteY3" fmla="*/ 0 h 520700"/>
              <a:gd name="connsiteX0" fmla="*/ 360363 w 742950"/>
              <a:gd name="connsiteY0" fmla="*/ 0 h 539750"/>
              <a:gd name="connsiteX1" fmla="*/ 0 w 742950"/>
              <a:gd name="connsiteY1" fmla="*/ 387350 h 539750"/>
              <a:gd name="connsiteX2" fmla="*/ 742950 w 742950"/>
              <a:gd name="connsiteY2" fmla="*/ 539750 h 539750"/>
              <a:gd name="connsiteX3" fmla="*/ 360363 w 742950"/>
              <a:gd name="connsiteY3" fmla="*/ 0 h 539750"/>
              <a:gd name="connsiteX0" fmla="*/ 360363 w 742950"/>
              <a:gd name="connsiteY0" fmla="*/ 0 h 577850"/>
              <a:gd name="connsiteX1" fmla="*/ 0 w 742950"/>
              <a:gd name="connsiteY1" fmla="*/ 425450 h 577850"/>
              <a:gd name="connsiteX2" fmla="*/ 742950 w 742950"/>
              <a:gd name="connsiteY2" fmla="*/ 577850 h 577850"/>
              <a:gd name="connsiteX3" fmla="*/ 360363 w 742950"/>
              <a:gd name="connsiteY3" fmla="*/ 0 h 577850"/>
              <a:gd name="connsiteX0" fmla="*/ 379613 w 742950"/>
              <a:gd name="connsiteY0" fmla="*/ 0 h 635602"/>
              <a:gd name="connsiteX1" fmla="*/ 0 w 742950"/>
              <a:gd name="connsiteY1" fmla="*/ 483202 h 635602"/>
              <a:gd name="connsiteX2" fmla="*/ 742950 w 742950"/>
              <a:gd name="connsiteY2" fmla="*/ 635602 h 635602"/>
              <a:gd name="connsiteX3" fmla="*/ 379613 w 742950"/>
              <a:gd name="connsiteY3" fmla="*/ 0 h 635602"/>
              <a:gd name="connsiteX0" fmla="*/ 362944 w 742950"/>
              <a:gd name="connsiteY0" fmla="*/ 0 h 611789"/>
              <a:gd name="connsiteX1" fmla="*/ 0 w 742950"/>
              <a:gd name="connsiteY1" fmla="*/ 459389 h 611789"/>
              <a:gd name="connsiteX2" fmla="*/ 742950 w 742950"/>
              <a:gd name="connsiteY2" fmla="*/ 611789 h 611789"/>
              <a:gd name="connsiteX3" fmla="*/ 362944 w 742950"/>
              <a:gd name="connsiteY3" fmla="*/ 0 h 611789"/>
              <a:gd name="connsiteX0" fmla="*/ 355800 w 735806"/>
              <a:gd name="connsiteY0" fmla="*/ 0 h 611789"/>
              <a:gd name="connsiteX1" fmla="*/ 0 w 735806"/>
              <a:gd name="connsiteY1" fmla="*/ 454626 h 611789"/>
              <a:gd name="connsiteX2" fmla="*/ 735806 w 735806"/>
              <a:gd name="connsiteY2" fmla="*/ 611789 h 611789"/>
              <a:gd name="connsiteX3" fmla="*/ 355800 w 735806"/>
              <a:gd name="connsiteY3" fmla="*/ 0 h 611789"/>
              <a:gd name="connsiteX0" fmla="*/ 355800 w 735806"/>
              <a:gd name="connsiteY0" fmla="*/ 0 h 602264"/>
              <a:gd name="connsiteX1" fmla="*/ 0 w 735806"/>
              <a:gd name="connsiteY1" fmla="*/ 454626 h 602264"/>
              <a:gd name="connsiteX2" fmla="*/ 735806 w 735806"/>
              <a:gd name="connsiteY2" fmla="*/ 602264 h 602264"/>
              <a:gd name="connsiteX3" fmla="*/ 355800 w 735806"/>
              <a:gd name="connsiteY3" fmla="*/ 0 h 602264"/>
              <a:gd name="connsiteX0" fmla="*/ 355800 w 731043"/>
              <a:gd name="connsiteY0" fmla="*/ 0 h 602264"/>
              <a:gd name="connsiteX1" fmla="*/ 0 w 731043"/>
              <a:gd name="connsiteY1" fmla="*/ 454626 h 602264"/>
              <a:gd name="connsiteX2" fmla="*/ 731043 w 731043"/>
              <a:gd name="connsiteY2" fmla="*/ 602264 h 602264"/>
              <a:gd name="connsiteX3" fmla="*/ 355800 w 731043"/>
              <a:gd name="connsiteY3" fmla="*/ 0 h 602264"/>
            </a:gdLst>
            <a:ahLst/>
            <a:cxnLst>
              <a:cxn ang="0">
                <a:pos x="connsiteX0" y="connsiteY0"/>
              </a:cxn>
              <a:cxn ang="0">
                <a:pos x="connsiteX1" y="connsiteY1"/>
              </a:cxn>
              <a:cxn ang="0">
                <a:pos x="connsiteX2" y="connsiteY2"/>
              </a:cxn>
              <a:cxn ang="0">
                <a:pos x="connsiteX3" y="connsiteY3"/>
              </a:cxn>
            </a:cxnLst>
            <a:rect l="l" t="t" r="r" b="b"/>
            <a:pathLst>
              <a:path w="731043" h="602264">
                <a:moveTo>
                  <a:pt x="355800" y="0"/>
                </a:moveTo>
                <a:lnTo>
                  <a:pt x="0" y="454626"/>
                </a:lnTo>
                <a:lnTo>
                  <a:pt x="731043" y="602264"/>
                </a:lnTo>
                <a:lnTo>
                  <a:pt x="355800" y="0"/>
                </a:lnTo>
                <a:close/>
              </a:path>
            </a:pathLst>
          </a:custGeom>
          <a:solidFill>
            <a:srgbClr val="FFFF00">
              <a:alpha val="50000"/>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41" name="Freeform 40"/>
          <p:cNvSpPr>
            <a:spLocks noChangeAspect="1"/>
          </p:cNvSpPr>
          <p:nvPr/>
        </p:nvSpPr>
        <p:spPr bwMode="auto">
          <a:xfrm>
            <a:off x="7010400" y="2600625"/>
            <a:ext cx="226854" cy="248603"/>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781050"/>
              <a:gd name="connsiteY0" fmla="*/ 0 h 1384300"/>
              <a:gd name="connsiteX1" fmla="*/ 0 w 781050"/>
              <a:gd name="connsiteY1" fmla="*/ 584200 h 1384300"/>
              <a:gd name="connsiteX2" fmla="*/ 781050 w 781050"/>
              <a:gd name="connsiteY2" fmla="*/ 1384300 h 1384300"/>
              <a:gd name="connsiteX3" fmla="*/ 336550 w 781050"/>
              <a:gd name="connsiteY3" fmla="*/ 0 h 1384300"/>
              <a:gd name="connsiteX0" fmla="*/ 311150 w 755650"/>
              <a:gd name="connsiteY0" fmla="*/ 0 h 1384300"/>
              <a:gd name="connsiteX1" fmla="*/ 0 w 755650"/>
              <a:gd name="connsiteY1" fmla="*/ 565150 h 1384300"/>
              <a:gd name="connsiteX2" fmla="*/ 755650 w 755650"/>
              <a:gd name="connsiteY2" fmla="*/ 1384300 h 1384300"/>
              <a:gd name="connsiteX3" fmla="*/ 311150 w 755650"/>
              <a:gd name="connsiteY3" fmla="*/ 0 h 1384300"/>
              <a:gd name="connsiteX0" fmla="*/ 749300 w 755650"/>
              <a:gd name="connsiteY0" fmla="*/ 171450 h 819150"/>
              <a:gd name="connsiteX1" fmla="*/ 0 w 755650"/>
              <a:gd name="connsiteY1" fmla="*/ 0 h 819150"/>
              <a:gd name="connsiteX2" fmla="*/ 755650 w 755650"/>
              <a:gd name="connsiteY2" fmla="*/ 819150 h 819150"/>
              <a:gd name="connsiteX3" fmla="*/ 749300 w 755650"/>
              <a:gd name="connsiteY3" fmla="*/ 171450 h 819150"/>
              <a:gd name="connsiteX0" fmla="*/ 744538 w 755650"/>
              <a:gd name="connsiteY0" fmla="*/ 171450 h 819150"/>
              <a:gd name="connsiteX1" fmla="*/ 0 w 755650"/>
              <a:gd name="connsiteY1" fmla="*/ 0 h 819150"/>
              <a:gd name="connsiteX2" fmla="*/ 755650 w 755650"/>
              <a:gd name="connsiteY2" fmla="*/ 819150 h 819150"/>
              <a:gd name="connsiteX3" fmla="*/ 744538 w 755650"/>
              <a:gd name="connsiteY3" fmla="*/ 171450 h 819150"/>
              <a:gd name="connsiteX0" fmla="*/ 754063 w 756180"/>
              <a:gd name="connsiteY0" fmla="*/ 157163 h 819150"/>
              <a:gd name="connsiteX1" fmla="*/ 0 w 756180"/>
              <a:gd name="connsiteY1" fmla="*/ 0 h 819150"/>
              <a:gd name="connsiteX2" fmla="*/ 755650 w 756180"/>
              <a:gd name="connsiteY2" fmla="*/ 819150 h 819150"/>
              <a:gd name="connsiteX3" fmla="*/ 754063 w 756180"/>
              <a:gd name="connsiteY3" fmla="*/ 157163 h 819150"/>
              <a:gd name="connsiteX0" fmla="*/ 754063 w 756180"/>
              <a:gd name="connsiteY0" fmla="*/ 157163 h 828675"/>
              <a:gd name="connsiteX1" fmla="*/ 0 w 756180"/>
              <a:gd name="connsiteY1" fmla="*/ 0 h 828675"/>
              <a:gd name="connsiteX2" fmla="*/ 753269 w 756180"/>
              <a:gd name="connsiteY2" fmla="*/ 828675 h 828675"/>
              <a:gd name="connsiteX3" fmla="*/ 754063 w 756180"/>
              <a:gd name="connsiteY3" fmla="*/ 157163 h 828675"/>
            </a:gdLst>
            <a:ahLst/>
            <a:cxnLst>
              <a:cxn ang="0">
                <a:pos x="connsiteX0" y="connsiteY0"/>
              </a:cxn>
              <a:cxn ang="0">
                <a:pos x="connsiteX1" y="connsiteY1"/>
              </a:cxn>
              <a:cxn ang="0">
                <a:pos x="connsiteX2" y="connsiteY2"/>
              </a:cxn>
              <a:cxn ang="0">
                <a:pos x="connsiteX3" y="connsiteY3"/>
              </a:cxn>
            </a:cxnLst>
            <a:rect l="l" t="t" r="r" b="b"/>
            <a:pathLst>
              <a:path w="756180" h="828675">
                <a:moveTo>
                  <a:pt x="754063" y="157163"/>
                </a:moveTo>
                <a:lnTo>
                  <a:pt x="0" y="0"/>
                </a:lnTo>
                <a:lnTo>
                  <a:pt x="753269" y="828675"/>
                </a:lnTo>
                <a:cubicBezTo>
                  <a:pt x="751152" y="612775"/>
                  <a:pt x="756180" y="373063"/>
                  <a:pt x="754063" y="157163"/>
                </a:cubicBezTo>
                <a:close/>
              </a:path>
            </a:pathLst>
          </a:custGeom>
          <a:solidFill>
            <a:srgbClr val="FFFF00">
              <a:alpha val="50000"/>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42" name="Freeform 41"/>
          <p:cNvSpPr>
            <a:spLocks noChangeAspect="1"/>
          </p:cNvSpPr>
          <p:nvPr/>
        </p:nvSpPr>
        <p:spPr bwMode="auto">
          <a:xfrm>
            <a:off x="7011432" y="2314275"/>
            <a:ext cx="224790" cy="247650"/>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730250"/>
              <a:gd name="connsiteY0" fmla="*/ 0 h 768350"/>
              <a:gd name="connsiteX1" fmla="*/ 0 w 730250"/>
              <a:gd name="connsiteY1" fmla="*/ 584200 h 768350"/>
              <a:gd name="connsiteX2" fmla="*/ 730250 w 730250"/>
              <a:gd name="connsiteY2" fmla="*/ 768350 h 768350"/>
              <a:gd name="connsiteX3" fmla="*/ 336550 w 730250"/>
              <a:gd name="connsiteY3" fmla="*/ 0 h 768350"/>
              <a:gd name="connsiteX0" fmla="*/ 0 w 742950"/>
              <a:gd name="connsiteY0" fmla="*/ 0 h 825500"/>
              <a:gd name="connsiteX1" fmla="*/ 12700 w 742950"/>
              <a:gd name="connsiteY1" fmla="*/ 641350 h 825500"/>
              <a:gd name="connsiteX2" fmla="*/ 742950 w 742950"/>
              <a:gd name="connsiteY2" fmla="*/ 825500 h 825500"/>
              <a:gd name="connsiteX3" fmla="*/ 0 w 742950"/>
              <a:gd name="connsiteY3" fmla="*/ 0 h 825500"/>
              <a:gd name="connsiteX0" fmla="*/ 0 w 736600"/>
              <a:gd name="connsiteY0" fmla="*/ 0 h 793750"/>
              <a:gd name="connsiteX1" fmla="*/ 6350 w 736600"/>
              <a:gd name="connsiteY1" fmla="*/ 609600 h 793750"/>
              <a:gd name="connsiteX2" fmla="*/ 736600 w 736600"/>
              <a:gd name="connsiteY2" fmla="*/ 793750 h 793750"/>
              <a:gd name="connsiteX3" fmla="*/ 0 w 736600"/>
              <a:gd name="connsiteY3" fmla="*/ 0 h 793750"/>
              <a:gd name="connsiteX0" fmla="*/ 0 w 749300"/>
              <a:gd name="connsiteY0" fmla="*/ 0 h 825500"/>
              <a:gd name="connsiteX1" fmla="*/ 19050 w 749300"/>
              <a:gd name="connsiteY1" fmla="*/ 641350 h 825500"/>
              <a:gd name="connsiteX2" fmla="*/ 749300 w 749300"/>
              <a:gd name="connsiteY2" fmla="*/ 825500 h 825500"/>
              <a:gd name="connsiteX3" fmla="*/ 0 w 749300"/>
              <a:gd name="connsiteY3" fmla="*/ 0 h 825500"/>
            </a:gdLst>
            <a:ahLst/>
            <a:cxnLst>
              <a:cxn ang="0">
                <a:pos x="connsiteX0" y="connsiteY0"/>
              </a:cxn>
              <a:cxn ang="0">
                <a:pos x="connsiteX1" y="connsiteY1"/>
              </a:cxn>
              <a:cxn ang="0">
                <a:pos x="connsiteX2" y="connsiteY2"/>
              </a:cxn>
              <a:cxn ang="0">
                <a:pos x="connsiteX3" y="connsiteY3"/>
              </a:cxn>
            </a:cxnLst>
            <a:rect l="l" t="t" r="r" b="b"/>
            <a:pathLst>
              <a:path w="749300" h="825500">
                <a:moveTo>
                  <a:pt x="0" y="0"/>
                </a:moveTo>
                <a:cubicBezTo>
                  <a:pt x="2117" y="203200"/>
                  <a:pt x="16933" y="438150"/>
                  <a:pt x="19050" y="641350"/>
                </a:cubicBezTo>
                <a:lnTo>
                  <a:pt x="749300" y="825500"/>
                </a:lnTo>
                <a:lnTo>
                  <a:pt x="0" y="0"/>
                </a:lnTo>
                <a:close/>
              </a:path>
            </a:pathLst>
          </a:custGeom>
          <a:solidFill>
            <a:srgbClr val="FFFF00">
              <a:alpha val="50000"/>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Traversals</a:t>
            </a:r>
            <a:endParaRPr lang="en-US" dirty="0"/>
          </a:p>
        </p:txBody>
      </p:sp>
      <p:sp>
        <p:nvSpPr>
          <p:cNvPr id="3" name="Content Placeholder 2"/>
          <p:cNvSpPr>
            <a:spLocks noGrp="1"/>
          </p:cNvSpPr>
          <p:nvPr>
            <p:ph sz="quarter" idx="10"/>
          </p:nvPr>
        </p:nvSpPr>
        <p:spPr>
          <a:xfrm>
            <a:off x="457200" y="1196018"/>
            <a:ext cx="8077200" cy="685800"/>
          </a:xfrm>
        </p:spPr>
        <p:txBody>
          <a:bodyPr/>
          <a:lstStyle/>
          <a:p>
            <a:pPr indent="0">
              <a:buNone/>
            </a:pPr>
            <a:r>
              <a:rPr lang="en-US" dirty="0" smtClean="0"/>
              <a:t>Find edges around a vertex</a:t>
            </a:r>
          </a:p>
        </p:txBody>
      </p:sp>
      <p:sp>
        <p:nvSpPr>
          <p:cNvPr id="5" name="Content Placeholder 2"/>
          <p:cNvSpPr txBox="1">
            <a:spLocks/>
          </p:cNvSpPr>
          <p:nvPr/>
        </p:nvSpPr>
        <p:spPr>
          <a:xfrm>
            <a:off x="304800" y="1962150"/>
            <a:ext cx="5562600" cy="3733800"/>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EdgeList</a:t>
            </a:r>
            <a:r>
              <a:rPr lang="en-US" sz="1600" b="1" dirty="0" smtClean="0">
                <a:solidFill>
                  <a:srgbClr val="002060"/>
                </a:solidFill>
                <a:latin typeface="Courier New" pitchFamily="49" charset="0"/>
                <a:cs typeface="Courier New" pitchFamily="49" charset="0"/>
              </a:rPr>
              <a:t> </a:t>
            </a:r>
            <a:r>
              <a:rPr lang="en-US" sz="1600" b="1" dirty="0" err="1" smtClean="0">
                <a:solidFill>
                  <a:srgbClr val="002060"/>
                </a:solidFill>
                <a:latin typeface="Courier New" pitchFamily="49" charset="0"/>
                <a:cs typeface="Courier New" pitchFamily="49" charset="0"/>
              </a:rPr>
              <a:t>FindEdgeRing</a:t>
            </a:r>
            <a:r>
              <a:rPr lang="en-US" sz="1600" b="1" dirty="0" smtClean="0">
                <a:solidFill>
                  <a:srgbClr val="002060"/>
                </a:solidFill>
                <a:latin typeface="Courier New" pitchFamily="49" charset="0"/>
                <a:cs typeface="Courier New" pitchFamily="49" charset="0"/>
              </a:rPr>
              <a:t>(</a:t>
            </a:r>
            <a:r>
              <a:rPr lang="en-US" sz="1600" b="1" dirty="0" err="1" smtClean="0">
                <a:solidFill>
                  <a:srgbClr val="002060"/>
                </a:solidFill>
                <a:latin typeface="Courier New" pitchFamily="49" charset="0"/>
                <a:cs typeface="Courier New" pitchFamily="49" charset="0"/>
              </a:rPr>
              <a:t>HalfEdgeVert</a:t>
            </a:r>
            <a:r>
              <a:rPr lang="en-US" sz="1600" b="1" dirty="0" smtClean="0">
                <a:solidFill>
                  <a:srgbClr val="002060"/>
                </a:solidFill>
                <a:latin typeface="Courier New" pitchFamily="49" charset="0"/>
                <a:cs typeface="Courier New" pitchFamily="49" charset="0"/>
              </a:rPr>
              <a:t> *</a:t>
            </a:r>
            <a:r>
              <a:rPr lang="en-US" sz="1600" b="1" dirty="0" err="1" smtClean="0">
                <a:solidFill>
                  <a:srgbClr val="002060"/>
                </a:solidFill>
                <a:latin typeface="Courier New" pitchFamily="49" charset="0"/>
                <a:cs typeface="Courier New" pitchFamily="49" charset="0"/>
              </a:rPr>
              <a:t>vert</a:t>
            </a:r>
            <a:r>
              <a:rPr lang="en-US" sz="1600" b="1" dirty="0" smtClean="0">
                <a:solidFill>
                  <a:srgbClr val="002060"/>
                </a:solidFill>
                <a:latin typeface="Courier New" pitchFamily="49" charset="0"/>
                <a:cs typeface="Courier New" pitchFamily="49" charset="0"/>
              </a:rPr>
              <a:t>)</a:t>
            </a:r>
          </a:p>
          <a:p>
            <a:pPr indent="0">
              <a:buFont typeface="Verdana" pitchFamily="34" charset="0"/>
              <a:buNone/>
            </a:pPr>
            <a:r>
              <a:rPr lang="en-US" sz="1600" dirty="0" smtClean="0">
                <a:latin typeface="Courier New" pitchFamily="49" charset="0"/>
                <a:cs typeface="Courier New" pitchFamily="49" charset="0"/>
              </a:rPr>
              <a:t>{</a:t>
            </a:r>
          </a:p>
          <a:p>
            <a:pPr indent="0">
              <a:buFont typeface="Verdana" pitchFamily="34" charset="0"/>
              <a:buNone/>
              <a:tabLst>
                <a:tab pos="231775" algn="l"/>
              </a:tabLst>
            </a:pP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EdgeList</a:t>
            </a:r>
            <a:r>
              <a:rPr lang="en-US" sz="1600" dirty="0" smtClean="0">
                <a:latin typeface="Courier New" pitchFamily="49" charset="0"/>
                <a:cs typeface="Courier New" pitchFamily="49" charset="0"/>
              </a:rPr>
              <a:t> ring;</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HalfEdge</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a:t>
            </a:r>
            <a:r>
              <a:rPr lang="en-US" sz="1600" dirty="0" err="1" smtClean="0">
                <a:latin typeface="Courier New" pitchFamily="49" charset="0"/>
                <a:cs typeface="Courier New" pitchFamily="49" charset="0"/>
              </a:rPr>
              <a:t>vert</a:t>
            </a:r>
            <a:r>
              <a:rPr lang="en-US" sz="1600" dirty="0" smtClean="0">
                <a:latin typeface="Courier New" pitchFamily="49" charset="0"/>
                <a:cs typeface="Courier New" pitchFamily="49" charset="0"/>
              </a:rPr>
              <a:t>-&gt;</a:t>
            </a:r>
            <a:r>
              <a:rPr lang="en-US" sz="1600" dirty="0" err="1" smtClean="0">
                <a:latin typeface="Courier New" pitchFamily="49" charset="0"/>
                <a:cs typeface="Courier New" pitchFamily="49" charset="0"/>
              </a:rPr>
              <a:t>halfEdge</a:t>
            </a:r>
            <a:r>
              <a:rPr lang="en-US" sz="1600" dirty="0" smtClean="0">
                <a:latin typeface="Courier New" pitchFamily="49" charset="0"/>
                <a:cs typeface="Courier New" pitchFamily="49" charset="0"/>
              </a:rPr>
              <a:t>;</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do {</a:t>
            </a:r>
          </a:p>
          <a:p>
            <a:pPr indent="0">
              <a:buFont typeface="Verdana" pitchFamily="34" charset="0"/>
              <a:buNone/>
              <a:tabLst>
                <a:tab pos="231775" algn="l"/>
                <a:tab pos="461963"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ring.push_back</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a:t>
            </a:r>
          </a:p>
          <a:p>
            <a:pPr indent="0">
              <a:buNone/>
              <a:tabLst>
                <a:tab pos="231775" algn="l"/>
                <a:tab pos="461963"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-&gt;next-&gt;opposite;</a:t>
            </a:r>
          </a:p>
          <a:p>
            <a:pPr indent="0">
              <a:buNone/>
              <a:tabLst>
                <a:tab pos="231775" algn="l"/>
                <a:tab pos="461963"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while (</a:t>
            </a:r>
            <a:r>
              <a:rPr lang="en-US" sz="1600" dirty="0" err="1">
                <a:latin typeface="Courier New" pitchFamily="49" charset="0"/>
                <a:cs typeface="Courier New" pitchFamily="49" charset="0"/>
              </a:rPr>
              <a:t>curEdge</a:t>
            </a:r>
            <a:r>
              <a:rPr lang="en-US" sz="1600" dirty="0" smtClean="0">
                <a:latin typeface="Courier New" pitchFamily="49" charset="0"/>
                <a:cs typeface="Courier New" pitchFamily="49" charset="0"/>
              </a:rPr>
              <a:t> != </a:t>
            </a:r>
            <a:r>
              <a:rPr lang="en-US" sz="1600" dirty="0" err="1" smtClean="0">
                <a:latin typeface="Courier New" pitchFamily="49" charset="0"/>
                <a:cs typeface="Courier New" pitchFamily="49" charset="0"/>
              </a:rPr>
              <a:t>vert</a:t>
            </a:r>
            <a:r>
              <a:rPr lang="en-US" sz="1600" dirty="0" smtClean="0">
                <a:latin typeface="Courier New" pitchFamily="49" charset="0"/>
                <a:cs typeface="Courier New" pitchFamily="49" charset="0"/>
              </a:rPr>
              <a:t>-&gt;</a:t>
            </a:r>
            <a:r>
              <a:rPr lang="en-US" sz="1600" dirty="0" err="1" smtClean="0">
                <a:latin typeface="Courier New" pitchFamily="49" charset="0"/>
                <a:cs typeface="Courier New" pitchFamily="49" charset="0"/>
              </a:rPr>
              <a:t>halfEdge</a:t>
            </a:r>
            <a:r>
              <a:rPr lang="en-US" sz="1600" dirty="0" smtClean="0">
                <a:latin typeface="Courier New" pitchFamily="49" charset="0"/>
                <a:cs typeface="Courier New" pitchFamily="49" charset="0"/>
              </a:rPr>
              <a:t>);</a:t>
            </a:r>
          </a:p>
          <a:p>
            <a:pPr indent="0">
              <a:buFont typeface="Verdana" pitchFamily="34" charset="0"/>
              <a:buNone/>
              <a:tabLst>
                <a:tab pos="231775" algn="l"/>
                <a:tab pos="461963" algn="l"/>
              </a:tabLst>
            </a:pPr>
            <a:r>
              <a:rPr lang="en-US" sz="1600" dirty="0" smtClean="0">
                <a:latin typeface="Courier New" pitchFamily="49" charset="0"/>
                <a:cs typeface="Courier New" pitchFamily="49" charset="0"/>
              </a:rPr>
              <a:t>	return ring;</a:t>
            </a:r>
          </a:p>
          <a:p>
            <a:pPr indent="0">
              <a:buFont typeface="Verdana" pitchFamily="34" charset="0"/>
              <a:buNone/>
            </a:pPr>
            <a:r>
              <a:rPr lang="en-US" sz="1600" dirty="0" smtClean="0">
                <a:latin typeface="Courier New" pitchFamily="49" charset="0"/>
                <a:cs typeface="Courier New" pitchFamily="49" charset="0"/>
              </a:rPr>
              <a:t>};</a:t>
            </a:r>
          </a:p>
        </p:txBody>
      </p:sp>
    </p:spTree>
    <p:extLst>
      <p:ext uri="{BB962C8B-B14F-4D97-AF65-F5344CB8AC3E}">
        <p14:creationId xmlns:p14="http://schemas.microsoft.com/office/powerpoint/2010/main" val="305347197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23"/>
          <p:cNvSpPr/>
          <p:nvPr/>
        </p:nvSpPr>
        <p:spPr bwMode="auto">
          <a:xfrm>
            <a:off x="6738931" y="3595707"/>
            <a:ext cx="1162052" cy="704851"/>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 name="connsiteX0" fmla="*/ 438150 w 1285875"/>
              <a:gd name="connsiteY0" fmla="*/ 1143000 h 1371600"/>
              <a:gd name="connsiteX1" fmla="*/ 1285875 w 1285875"/>
              <a:gd name="connsiteY1" fmla="*/ 1371600 h 1371600"/>
              <a:gd name="connsiteX2" fmla="*/ 1052512 w 1285875"/>
              <a:gd name="connsiteY2" fmla="*/ 609600 h 1371600"/>
              <a:gd name="connsiteX3" fmla="*/ 0 w 1285875"/>
              <a:gd name="connsiteY3" fmla="*/ 85725 h 1371600"/>
              <a:gd name="connsiteX4" fmla="*/ 671512 w 1285875"/>
              <a:gd name="connsiteY4" fmla="*/ 0 h 1371600"/>
              <a:gd name="connsiteX5" fmla="*/ 438150 w 1285875"/>
              <a:gd name="connsiteY5" fmla="*/ 1143000 h 1371600"/>
              <a:gd name="connsiteX0" fmla="*/ 971551 w 1819276"/>
              <a:gd name="connsiteY0" fmla="*/ 1143000 h 1371600"/>
              <a:gd name="connsiteX1" fmla="*/ 1819276 w 1819276"/>
              <a:gd name="connsiteY1" fmla="*/ 1371600 h 1371600"/>
              <a:gd name="connsiteX2" fmla="*/ 0 w 1819276"/>
              <a:gd name="connsiteY2" fmla="*/ 619125 h 1371600"/>
              <a:gd name="connsiteX3" fmla="*/ 533401 w 1819276"/>
              <a:gd name="connsiteY3" fmla="*/ 85725 h 1371600"/>
              <a:gd name="connsiteX4" fmla="*/ 1204913 w 1819276"/>
              <a:gd name="connsiteY4" fmla="*/ 0 h 1371600"/>
              <a:gd name="connsiteX5" fmla="*/ 971551 w 1819276"/>
              <a:gd name="connsiteY5" fmla="*/ 1143000 h 1371600"/>
              <a:gd name="connsiteX0" fmla="*/ 971551 w 1204913"/>
              <a:gd name="connsiteY0" fmla="*/ 1143000 h 1143000"/>
              <a:gd name="connsiteX1" fmla="*/ 990601 w 1204913"/>
              <a:gd name="connsiteY1" fmla="*/ 1143000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785814 w 1204913"/>
              <a:gd name="connsiteY1" fmla="*/ 1038225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0 w 1204913"/>
              <a:gd name="connsiteY1" fmla="*/ 619125 h 1143000"/>
              <a:gd name="connsiteX2" fmla="*/ 533401 w 1204913"/>
              <a:gd name="connsiteY2" fmla="*/ 85725 h 1143000"/>
              <a:gd name="connsiteX3" fmla="*/ 1204913 w 1204913"/>
              <a:gd name="connsiteY3" fmla="*/ 0 h 1143000"/>
              <a:gd name="connsiteX4" fmla="*/ 971551 w 1204913"/>
              <a:gd name="connsiteY4" fmla="*/ 1143000 h 1143000"/>
              <a:gd name="connsiteX0" fmla="*/ 971551 w 1204913"/>
              <a:gd name="connsiteY0" fmla="*/ 1143000 h 1143000"/>
              <a:gd name="connsiteX1" fmla="*/ 0 w 1204913"/>
              <a:gd name="connsiteY1" fmla="*/ 619125 h 1143000"/>
              <a:gd name="connsiteX2" fmla="*/ 519114 w 1204913"/>
              <a:gd name="connsiteY2" fmla="*/ 76200 h 1143000"/>
              <a:gd name="connsiteX3" fmla="*/ 1204913 w 1204913"/>
              <a:gd name="connsiteY3" fmla="*/ 0 h 1143000"/>
              <a:gd name="connsiteX4" fmla="*/ 971551 w 1204913"/>
              <a:gd name="connsiteY4" fmla="*/ 1143000 h 1143000"/>
              <a:gd name="connsiteX0" fmla="*/ 99060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990601 w 1223963"/>
              <a:gd name="connsiteY4" fmla="*/ 1143000 h 1143000"/>
              <a:gd name="connsiteX0" fmla="*/ 990601 w 1223963"/>
              <a:gd name="connsiteY0" fmla="*/ 1143000 h 1143000"/>
              <a:gd name="connsiteX1" fmla="*/ 0 w 1223963"/>
              <a:gd name="connsiteY1" fmla="*/ 614363 h 1143000"/>
              <a:gd name="connsiteX2" fmla="*/ 1223963 w 1223963"/>
              <a:gd name="connsiteY2" fmla="*/ 0 h 1143000"/>
              <a:gd name="connsiteX3" fmla="*/ 990601 w 1223963"/>
              <a:gd name="connsiteY3" fmla="*/ 1143000 h 1143000"/>
              <a:gd name="connsiteX0" fmla="*/ 1352551 w 1585913"/>
              <a:gd name="connsiteY0" fmla="*/ 1143000 h 1143000"/>
              <a:gd name="connsiteX1" fmla="*/ 0 w 1585913"/>
              <a:gd name="connsiteY1" fmla="*/ 1066801 h 1143000"/>
              <a:gd name="connsiteX2" fmla="*/ 1585913 w 1585913"/>
              <a:gd name="connsiteY2" fmla="*/ 0 h 1143000"/>
              <a:gd name="connsiteX3" fmla="*/ 1352551 w 1585913"/>
              <a:gd name="connsiteY3" fmla="*/ 1143000 h 1143000"/>
              <a:gd name="connsiteX0" fmla="*/ 1352551 w 1352551"/>
              <a:gd name="connsiteY0" fmla="*/ 681037 h 681037"/>
              <a:gd name="connsiteX1" fmla="*/ 0 w 1352551"/>
              <a:gd name="connsiteY1" fmla="*/ 604838 h 681037"/>
              <a:gd name="connsiteX2" fmla="*/ 219075 w 1352551"/>
              <a:gd name="connsiteY2" fmla="*/ 0 h 681037"/>
              <a:gd name="connsiteX3" fmla="*/ 1352551 w 1352551"/>
              <a:gd name="connsiteY3" fmla="*/ 681037 h 681037"/>
              <a:gd name="connsiteX0" fmla="*/ 1204914 w 1204914"/>
              <a:gd name="connsiteY0" fmla="*/ 533400 h 604838"/>
              <a:gd name="connsiteX1" fmla="*/ 0 w 1204914"/>
              <a:gd name="connsiteY1" fmla="*/ 604838 h 604838"/>
              <a:gd name="connsiteX2" fmla="*/ 219075 w 1204914"/>
              <a:gd name="connsiteY2" fmla="*/ 0 h 604838"/>
              <a:gd name="connsiteX3" fmla="*/ 1204914 w 1204914"/>
              <a:gd name="connsiteY3" fmla="*/ 533400 h 604838"/>
              <a:gd name="connsiteX0" fmla="*/ 1223964 w 1223964"/>
              <a:gd name="connsiteY0" fmla="*/ 533400 h 619126"/>
              <a:gd name="connsiteX1" fmla="*/ 0 w 1223964"/>
              <a:gd name="connsiteY1" fmla="*/ 619126 h 619126"/>
              <a:gd name="connsiteX2" fmla="*/ 238125 w 1223964"/>
              <a:gd name="connsiteY2" fmla="*/ 0 h 619126"/>
              <a:gd name="connsiteX3" fmla="*/ 1223964 w 1223964"/>
              <a:gd name="connsiteY3" fmla="*/ 533400 h 619126"/>
              <a:gd name="connsiteX0" fmla="*/ 1071564 w 1071564"/>
              <a:gd name="connsiteY0" fmla="*/ 376237 h 619126"/>
              <a:gd name="connsiteX1" fmla="*/ 0 w 1071564"/>
              <a:gd name="connsiteY1" fmla="*/ 619126 h 619126"/>
              <a:gd name="connsiteX2" fmla="*/ 238125 w 1071564"/>
              <a:gd name="connsiteY2" fmla="*/ 0 h 619126"/>
              <a:gd name="connsiteX3" fmla="*/ 1071564 w 1071564"/>
              <a:gd name="connsiteY3" fmla="*/ 376237 h 619126"/>
              <a:gd name="connsiteX0" fmla="*/ 833439 w 833439"/>
              <a:gd name="connsiteY0" fmla="*/ 376237 h 1157288"/>
              <a:gd name="connsiteX1" fmla="*/ 66675 w 833439"/>
              <a:gd name="connsiteY1" fmla="*/ 1157288 h 1157288"/>
              <a:gd name="connsiteX2" fmla="*/ 0 w 833439"/>
              <a:gd name="connsiteY2" fmla="*/ 0 h 1157288"/>
              <a:gd name="connsiteX3" fmla="*/ 833439 w 833439"/>
              <a:gd name="connsiteY3" fmla="*/ 376237 h 1157288"/>
              <a:gd name="connsiteX0" fmla="*/ 1219201 w 1219201"/>
              <a:gd name="connsiteY0" fmla="*/ 0 h 781051"/>
              <a:gd name="connsiteX1" fmla="*/ 452437 w 1219201"/>
              <a:gd name="connsiteY1" fmla="*/ 781051 h 781051"/>
              <a:gd name="connsiteX2" fmla="*/ 0 w 1219201"/>
              <a:gd name="connsiteY2" fmla="*/ 76200 h 781051"/>
              <a:gd name="connsiteX3" fmla="*/ 1219201 w 1219201"/>
              <a:gd name="connsiteY3" fmla="*/ 0 h 781051"/>
              <a:gd name="connsiteX0" fmla="*/ 1076326 w 1076326"/>
              <a:gd name="connsiteY0" fmla="*/ 0 h 933451"/>
              <a:gd name="connsiteX1" fmla="*/ 452437 w 1076326"/>
              <a:gd name="connsiteY1" fmla="*/ 933451 h 933451"/>
              <a:gd name="connsiteX2" fmla="*/ 0 w 1076326"/>
              <a:gd name="connsiteY2" fmla="*/ 228600 h 933451"/>
              <a:gd name="connsiteX3" fmla="*/ 1076326 w 1076326"/>
              <a:gd name="connsiteY3" fmla="*/ 0 h 933451"/>
              <a:gd name="connsiteX0" fmla="*/ 1076326 w 1162049"/>
              <a:gd name="connsiteY0" fmla="*/ 0 h 781051"/>
              <a:gd name="connsiteX1" fmla="*/ 1162049 w 1162049"/>
              <a:gd name="connsiteY1" fmla="*/ 781051 h 781051"/>
              <a:gd name="connsiteX2" fmla="*/ 0 w 1162049"/>
              <a:gd name="connsiteY2" fmla="*/ 228600 h 781051"/>
              <a:gd name="connsiteX3" fmla="*/ 1076326 w 1162049"/>
              <a:gd name="connsiteY3" fmla="*/ 0 h 781051"/>
              <a:gd name="connsiteX0" fmla="*/ 785813 w 871536"/>
              <a:gd name="connsiteY0" fmla="*/ 0 h 781051"/>
              <a:gd name="connsiteX1" fmla="*/ 871536 w 871536"/>
              <a:gd name="connsiteY1" fmla="*/ 781051 h 781051"/>
              <a:gd name="connsiteX2" fmla="*/ 0 w 871536"/>
              <a:gd name="connsiteY2" fmla="*/ 771525 h 781051"/>
              <a:gd name="connsiteX3" fmla="*/ 785813 w 871536"/>
              <a:gd name="connsiteY3" fmla="*/ 0 h 781051"/>
              <a:gd name="connsiteX0" fmla="*/ 785813 w 862011"/>
              <a:gd name="connsiteY0" fmla="*/ 0 h 771525"/>
              <a:gd name="connsiteX1" fmla="*/ 862011 w 862011"/>
              <a:gd name="connsiteY1" fmla="*/ 762001 h 771525"/>
              <a:gd name="connsiteX2" fmla="*/ 0 w 862011"/>
              <a:gd name="connsiteY2" fmla="*/ 771525 h 771525"/>
              <a:gd name="connsiteX3" fmla="*/ 785813 w 862011"/>
              <a:gd name="connsiteY3" fmla="*/ 0 h 771525"/>
              <a:gd name="connsiteX0" fmla="*/ 785813 w 785813"/>
              <a:gd name="connsiteY0" fmla="*/ 0 h 1304926"/>
              <a:gd name="connsiteX1" fmla="*/ 323849 w 785813"/>
              <a:gd name="connsiteY1" fmla="*/ 1304926 h 1304926"/>
              <a:gd name="connsiteX2" fmla="*/ 0 w 785813"/>
              <a:gd name="connsiteY2" fmla="*/ 771525 h 1304926"/>
              <a:gd name="connsiteX3" fmla="*/ 785813 w 785813"/>
              <a:gd name="connsiteY3" fmla="*/ 0 h 1304926"/>
              <a:gd name="connsiteX0" fmla="*/ 919163 w 919163"/>
              <a:gd name="connsiteY0" fmla="*/ 0 h 1304926"/>
              <a:gd name="connsiteX1" fmla="*/ 457199 w 919163"/>
              <a:gd name="connsiteY1" fmla="*/ 1304926 h 1304926"/>
              <a:gd name="connsiteX2" fmla="*/ 0 w 919163"/>
              <a:gd name="connsiteY2" fmla="*/ 609600 h 1304926"/>
              <a:gd name="connsiteX3" fmla="*/ 919163 w 919163"/>
              <a:gd name="connsiteY3" fmla="*/ 0 h 1304926"/>
              <a:gd name="connsiteX0" fmla="*/ 852488 w 852488"/>
              <a:gd name="connsiteY0" fmla="*/ 0 h 695326"/>
              <a:gd name="connsiteX1" fmla="*/ 457199 w 852488"/>
              <a:gd name="connsiteY1" fmla="*/ 695326 h 695326"/>
              <a:gd name="connsiteX2" fmla="*/ 0 w 852488"/>
              <a:gd name="connsiteY2" fmla="*/ 0 h 695326"/>
              <a:gd name="connsiteX3" fmla="*/ 852488 w 852488"/>
              <a:gd name="connsiteY3" fmla="*/ 0 h 695326"/>
              <a:gd name="connsiteX0" fmla="*/ 1457326 w 1457326"/>
              <a:gd name="connsiteY0" fmla="*/ 0 h 695326"/>
              <a:gd name="connsiteX1" fmla="*/ 457199 w 1457326"/>
              <a:gd name="connsiteY1" fmla="*/ 695326 h 695326"/>
              <a:gd name="connsiteX2" fmla="*/ 0 w 1457326"/>
              <a:gd name="connsiteY2" fmla="*/ 0 h 695326"/>
              <a:gd name="connsiteX3" fmla="*/ 1457326 w 1457326"/>
              <a:gd name="connsiteY3" fmla="*/ 0 h 695326"/>
              <a:gd name="connsiteX0" fmla="*/ 1000127 w 1000127"/>
              <a:gd name="connsiteY0" fmla="*/ 157163 h 852489"/>
              <a:gd name="connsiteX1" fmla="*/ 0 w 1000127"/>
              <a:gd name="connsiteY1" fmla="*/ 852489 h 852489"/>
              <a:gd name="connsiteX2" fmla="*/ 223838 w 1000127"/>
              <a:gd name="connsiteY2" fmla="*/ 0 h 852489"/>
              <a:gd name="connsiteX3" fmla="*/ 1000127 w 1000127"/>
              <a:gd name="connsiteY3" fmla="*/ 157163 h 852489"/>
              <a:gd name="connsiteX0" fmla="*/ 1162052 w 1162052"/>
              <a:gd name="connsiteY0" fmla="*/ 157163 h 704851"/>
              <a:gd name="connsiteX1" fmla="*/ 0 w 1162052"/>
              <a:gd name="connsiteY1" fmla="*/ 704851 h 704851"/>
              <a:gd name="connsiteX2" fmla="*/ 385763 w 1162052"/>
              <a:gd name="connsiteY2" fmla="*/ 0 h 704851"/>
              <a:gd name="connsiteX3" fmla="*/ 1162052 w 1162052"/>
              <a:gd name="connsiteY3" fmla="*/ 157163 h 704851"/>
            </a:gdLst>
            <a:ahLst/>
            <a:cxnLst>
              <a:cxn ang="0">
                <a:pos x="connsiteX0" y="connsiteY0"/>
              </a:cxn>
              <a:cxn ang="0">
                <a:pos x="connsiteX1" y="connsiteY1"/>
              </a:cxn>
              <a:cxn ang="0">
                <a:pos x="connsiteX2" y="connsiteY2"/>
              </a:cxn>
              <a:cxn ang="0">
                <a:pos x="connsiteX3" y="connsiteY3"/>
              </a:cxn>
            </a:cxnLst>
            <a:rect l="l" t="t" r="r" b="b"/>
            <a:pathLst>
              <a:path w="1162052" h="704851">
                <a:moveTo>
                  <a:pt x="1162052" y="157163"/>
                </a:moveTo>
                <a:lnTo>
                  <a:pt x="0" y="704851"/>
                </a:lnTo>
                <a:lnTo>
                  <a:pt x="385763" y="0"/>
                </a:lnTo>
                <a:lnTo>
                  <a:pt x="1162052" y="157163"/>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3" name="Freeform 22"/>
          <p:cNvSpPr/>
          <p:nvPr/>
        </p:nvSpPr>
        <p:spPr bwMode="auto">
          <a:xfrm>
            <a:off x="6291257" y="3600471"/>
            <a:ext cx="852488" cy="695326"/>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 name="connsiteX0" fmla="*/ 438150 w 1285875"/>
              <a:gd name="connsiteY0" fmla="*/ 1143000 h 1371600"/>
              <a:gd name="connsiteX1" fmla="*/ 1285875 w 1285875"/>
              <a:gd name="connsiteY1" fmla="*/ 1371600 h 1371600"/>
              <a:gd name="connsiteX2" fmla="*/ 1052512 w 1285875"/>
              <a:gd name="connsiteY2" fmla="*/ 609600 h 1371600"/>
              <a:gd name="connsiteX3" fmla="*/ 0 w 1285875"/>
              <a:gd name="connsiteY3" fmla="*/ 85725 h 1371600"/>
              <a:gd name="connsiteX4" fmla="*/ 671512 w 1285875"/>
              <a:gd name="connsiteY4" fmla="*/ 0 h 1371600"/>
              <a:gd name="connsiteX5" fmla="*/ 438150 w 1285875"/>
              <a:gd name="connsiteY5" fmla="*/ 1143000 h 1371600"/>
              <a:gd name="connsiteX0" fmla="*/ 971551 w 1819276"/>
              <a:gd name="connsiteY0" fmla="*/ 1143000 h 1371600"/>
              <a:gd name="connsiteX1" fmla="*/ 1819276 w 1819276"/>
              <a:gd name="connsiteY1" fmla="*/ 1371600 h 1371600"/>
              <a:gd name="connsiteX2" fmla="*/ 0 w 1819276"/>
              <a:gd name="connsiteY2" fmla="*/ 619125 h 1371600"/>
              <a:gd name="connsiteX3" fmla="*/ 533401 w 1819276"/>
              <a:gd name="connsiteY3" fmla="*/ 85725 h 1371600"/>
              <a:gd name="connsiteX4" fmla="*/ 1204913 w 1819276"/>
              <a:gd name="connsiteY4" fmla="*/ 0 h 1371600"/>
              <a:gd name="connsiteX5" fmla="*/ 971551 w 1819276"/>
              <a:gd name="connsiteY5" fmla="*/ 1143000 h 1371600"/>
              <a:gd name="connsiteX0" fmla="*/ 971551 w 1204913"/>
              <a:gd name="connsiteY0" fmla="*/ 1143000 h 1143000"/>
              <a:gd name="connsiteX1" fmla="*/ 990601 w 1204913"/>
              <a:gd name="connsiteY1" fmla="*/ 1143000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785814 w 1204913"/>
              <a:gd name="connsiteY1" fmla="*/ 1038225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0 w 1204913"/>
              <a:gd name="connsiteY1" fmla="*/ 619125 h 1143000"/>
              <a:gd name="connsiteX2" fmla="*/ 533401 w 1204913"/>
              <a:gd name="connsiteY2" fmla="*/ 85725 h 1143000"/>
              <a:gd name="connsiteX3" fmla="*/ 1204913 w 1204913"/>
              <a:gd name="connsiteY3" fmla="*/ 0 h 1143000"/>
              <a:gd name="connsiteX4" fmla="*/ 971551 w 1204913"/>
              <a:gd name="connsiteY4" fmla="*/ 1143000 h 1143000"/>
              <a:gd name="connsiteX0" fmla="*/ 971551 w 1204913"/>
              <a:gd name="connsiteY0" fmla="*/ 1143000 h 1143000"/>
              <a:gd name="connsiteX1" fmla="*/ 0 w 1204913"/>
              <a:gd name="connsiteY1" fmla="*/ 619125 h 1143000"/>
              <a:gd name="connsiteX2" fmla="*/ 519114 w 1204913"/>
              <a:gd name="connsiteY2" fmla="*/ 76200 h 1143000"/>
              <a:gd name="connsiteX3" fmla="*/ 1204913 w 1204913"/>
              <a:gd name="connsiteY3" fmla="*/ 0 h 1143000"/>
              <a:gd name="connsiteX4" fmla="*/ 971551 w 1204913"/>
              <a:gd name="connsiteY4" fmla="*/ 1143000 h 1143000"/>
              <a:gd name="connsiteX0" fmla="*/ 99060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990601 w 1223963"/>
              <a:gd name="connsiteY4" fmla="*/ 1143000 h 1143000"/>
              <a:gd name="connsiteX0" fmla="*/ 990601 w 1223963"/>
              <a:gd name="connsiteY0" fmla="*/ 1143000 h 1143000"/>
              <a:gd name="connsiteX1" fmla="*/ 0 w 1223963"/>
              <a:gd name="connsiteY1" fmla="*/ 614363 h 1143000"/>
              <a:gd name="connsiteX2" fmla="*/ 1223963 w 1223963"/>
              <a:gd name="connsiteY2" fmla="*/ 0 h 1143000"/>
              <a:gd name="connsiteX3" fmla="*/ 990601 w 1223963"/>
              <a:gd name="connsiteY3" fmla="*/ 1143000 h 1143000"/>
              <a:gd name="connsiteX0" fmla="*/ 1352551 w 1585913"/>
              <a:gd name="connsiteY0" fmla="*/ 1143000 h 1143000"/>
              <a:gd name="connsiteX1" fmla="*/ 0 w 1585913"/>
              <a:gd name="connsiteY1" fmla="*/ 1066801 h 1143000"/>
              <a:gd name="connsiteX2" fmla="*/ 1585913 w 1585913"/>
              <a:gd name="connsiteY2" fmla="*/ 0 h 1143000"/>
              <a:gd name="connsiteX3" fmla="*/ 1352551 w 1585913"/>
              <a:gd name="connsiteY3" fmla="*/ 1143000 h 1143000"/>
              <a:gd name="connsiteX0" fmla="*/ 1352551 w 1352551"/>
              <a:gd name="connsiteY0" fmla="*/ 681037 h 681037"/>
              <a:gd name="connsiteX1" fmla="*/ 0 w 1352551"/>
              <a:gd name="connsiteY1" fmla="*/ 604838 h 681037"/>
              <a:gd name="connsiteX2" fmla="*/ 219075 w 1352551"/>
              <a:gd name="connsiteY2" fmla="*/ 0 h 681037"/>
              <a:gd name="connsiteX3" fmla="*/ 1352551 w 1352551"/>
              <a:gd name="connsiteY3" fmla="*/ 681037 h 681037"/>
              <a:gd name="connsiteX0" fmla="*/ 1204914 w 1204914"/>
              <a:gd name="connsiteY0" fmla="*/ 533400 h 604838"/>
              <a:gd name="connsiteX1" fmla="*/ 0 w 1204914"/>
              <a:gd name="connsiteY1" fmla="*/ 604838 h 604838"/>
              <a:gd name="connsiteX2" fmla="*/ 219075 w 1204914"/>
              <a:gd name="connsiteY2" fmla="*/ 0 h 604838"/>
              <a:gd name="connsiteX3" fmla="*/ 1204914 w 1204914"/>
              <a:gd name="connsiteY3" fmla="*/ 533400 h 604838"/>
              <a:gd name="connsiteX0" fmla="*/ 1223964 w 1223964"/>
              <a:gd name="connsiteY0" fmla="*/ 533400 h 619126"/>
              <a:gd name="connsiteX1" fmla="*/ 0 w 1223964"/>
              <a:gd name="connsiteY1" fmla="*/ 619126 h 619126"/>
              <a:gd name="connsiteX2" fmla="*/ 238125 w 1223964"/>
              <a:gd name="connsiteY2" fmla="*/ 0 h 619126"/>
              <a:gd name="connsiteX3" fmla="*/ 1223964 w 1223964"/>
              <a:gd name="connsiteY3" fmla="*/ 533400 h 619126"/>
              <a:gd name="connsiteX0" fmla="*/ 1071564 w 1071564"/>
              <a:gd name="connsiteY0" fmla="*/ 376237 h 619126"/>
              <a:gd name="connsiteX1" fmla="*/ 0 w 1071564"/>
              <a:gd name="connsiteY1" fmla="*/ 619126 h 619126"/>
              <a:gd name="connsiteX2" fmla="*/ 238125 w 1071564"/>
              <a:gd name="connsiteY2" fmla="*/ 0 h 619126"/>
              <a:gd name="connsiteX3" fmla="*/ 1071564 w 1071564"/>
              <a:gd name="connsiteY3" fmla="*/ 376237 h 619126"/>
              <a:gd name="connsiteX0" fmla="*/ 833439 w 833439"/>
              <a:gd name="connsiteY0" fmla="*/ 376237 h 1157288"/>
              <a:gd name="connsiteX1" fmla="*/ 66675 w 833439"/>
              <a:gd name="connsiteY1" fmla="*/ 1157288 h 1157288"/>
              <a:gd name="connsiteX2" fmla="*/ 0 w 833439"/>
              <a:gd name="connsiteY2" fmla="*/ 0 h 1157288"/>
              <a:gd name="connsiteX3" fmla="*/ 833439 w 833439"/>
              <a:gd name="connsiteY3" fmla="*/ 376237 h 1157288"/>
              <a:gd name="connsiteX0" fmla="*/ 1219201 w 1219201"/>
              <a:gd name="connsiteY0" fmla="*/ 0 h 781051"/>
              <a:gd name="connsiteX1" fmla="*/ 452437 w 1219201"/>
              <a:gd name="connsiteY1" fmla="*/ 781051 h 781051"/>
              <a:gd name="connsiteX2" fmla="*/ 0 w 1219201"/>
              <a:gd name="connsiteY2" fmla="*/ 76200 h 781051"/>
              <a:gd name="connsiteX3" fmla="*/ 1219201 w 1219201"/>
              <a:gd name="connsiteY3" fmla="*/ 0 h 781051"/>
              <a:gd name="connsiteX0" fmla="*/ 1076326 w 1076326"/>
              <a:gd name="connsiteY0" fmla="*/ 0 h 933451"/>
              <a:gd name="connsiteX1" fmla="*/ 452437 w 1076326"/>
              <a:gd name="connsiteY1" fmla="*/ 933451 h 933451"/>
              <a:gd name="connsiteX2" fmla="*/ 0 w 1076326"/>
              <a:gd name="connsiteY2" fmla="*/ 228600 h 933451"/>
              <a:gd name="connsiteX3" fmla="*/ 1076326 w 1076326"/>
              <a:gd name="connsiteY3" fmla="*/ 0 h 933451"/>
              <a:gd name="connsiteX0" fmla="*/ 1076326 w 1162049"/>
              <a:gd name="connsiteY0" fmla="*/ 0 h 781051"/>
              <a:gd name="connsiteX1" fmla="*/ 1162049 w 1162049"/>
              <a:gd name="connsiteY1" fmla="*/ 781051 h 781051"/>
              <a:gd name="connsiteX2" fmla="*/ 0 w 1162049"/>
              <a:gd name="connsiteY2" fmla="*/ 228600 h 781051"/>
              <a:gd name="connsiteX3" fmla="*/ 1076326 w 1162049"/>
              <a:gd name="connsiteY3" fmla="*/ 0 h 781051"/>
              <a:gd name="connsiteX0" fmla="*/ 785813 w 871536"/>
              <a:gd name="connsiteY0" fmla="*/ 0 h 781051"/>
              <a:gd name="connsiteX1" fmla="*/ 871536 w 871536"/>
              <a:gd name="connsiteY1" fmla="*/ 781051 h 781051"/>
              <a:gd name="connsiteX2" fmla="*/ 0 w 871536"/>
              <a:gd name="connsiteY2" fmla="*/ 771525 h 781051"/>
              <a:gd name="connsiteX3" fmla="*/ 785813 w 871536"/>
              <a:gd name="connsiteY3" fmla="*/ 0 h 781051"/>
              <a:gd name="connsiteX0" fmla="*/ 785813 w 862011"/>
              <a:gd name="connsiteY0" fmla="*/ 0 h 771525"/>
              <a:gd name="connsiteX1" fmla="*/ 862011 w 862011"/>
              <a:gd name="connsiteY1" fmla="*/ 762001 h 771525"/>
              <a:gd name="connsiteX2" fmla="*/ 0 w 862011"/>
              <a:gd name="connsiteY2" fmla="*/ 771525 h 771525"/>
              <a:gd name="connsiteX3" fmla="*/ 785813 w 862011"/>
              <a:gd name="connsiteY3" fmla="*/ 0 h 771525"/>
              <a:gd name="connsiteX0" fmla="*/ 785813 w 785813"/>
              <a:gd name="connsiteY0" fmla="*/ 0 h 1304926"/>
              <a:gd name="connsiteX1" fmla="*/ 323849 w 785813"/>
              <a:gd name="connsiteY1" fmla="*/ 1304926 h 1304926"/>
              <a:gd name="connsiteX2" fmla="*/ 0 w 785813"/>
              <a:gd name="connsiteY2" fmla="*/ 771525 h 1304926"/>
              <a:gd name="connsiteX3" fmla="*/ 785813 w 785813"/>
              <a:gd name="connsiteY3" fmla="*/ 0 h 1304926"/>
              <a:gd name="connsiteX0" fmla="*/ 919163 w 919163"/>
              <a:gd name="connsiteY0" fmla="*/ 0 h 1304926"/>
              <a:gd name="connsiteX1" fmla="*/ 457199 w 919163"/>
              <a:gd name="connsiteY1" fmla="*/ 1304926 h 1304926"/>
              <a:gd name="connsiteX2" fmla="*/ 0 w 919163"/>
              <a:gd name="connsiteY2" fmla="*/ 609600 h 1304926"/>
              <a:gd name="connsiteX3" fmla="*/ 919163 w 919163"/>
              <a:gd name="connsiteY3" fmla="*/ 0 h 1304926"/>
              <a:gd name="connsiteX0" fmla="*/ 852488 w 852488"/>
              <a:gd name="connsiteY0" fmla="*/ 0 h 695326"/>
              <a:gd name="connsiteX1" fmla="*/ 457199 w 852488"/>
              <a:gd name="connsiteY1" fmla="*/ 695326 h 695326"/>
              <a:gd name="connsiteX2" fmla="*/ 0 w 852488"/>
              <a:gd name="connsiteY2" fmla="*/ 0 h 695326"/>
              <a:gd name="connsiteX3" fmla="*/ 852488 w 852488"/>
              <a:gd name="connsiteY3" fmla="*/ 0 h 695326"/>
            </a:gdLst>
            <a:ahLst/>
            <a:cxnLst>
              <a:cxn ang="0">
                <a:pos x="connsiteX0" y="connsiteY0"/>
              </a:cxn>
              <a:cxn ang="0">
                <a:pos x="connsiteX1" y="connsiteY1"/>
              </a:cxn>
              <a:cxn ang="0">
                <a:pos x="connsiteX2" y="connsiteY2"/>
              </a:cxn>
              <a:cxn ang="0">
                <a:pos x="connsiteX3" y="connsiteY3"/>
              </a:cxn>
            </a:cxnLst>
            <a:rect l="l" t="t" r="r" b="b"/>
            <a:pathLst>
              <a:path w="852488" h="695326">
                <a:moveTo>
                  <a:pt x="852488" y="0"/>
                </a:moveTo>
                <a:lnTo>
                  <a:pt x="457199" y="695326"/>
                </a:lnTo>
                <a:lnTo>
                  <a:pt x="0" y="0"/>
                </a:lnTo>
                <a:lnTo>
                  <a:pt x="852488" y="0"/>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2" name="Freeform 21"/>
          <p:cNvSpPr/>
          <p:nvPr/>
        </p:nvSpPr>
        <p:spPr bwMode="auto">
          <a:xfrm>
            <a:off x="7062785" y="2838471"/>
            <a:ext cx="828674" cy="923925"/>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 name="connsiteX0" fmla="*/ 438150 w 1285875"/>
              <a:gd name="connsiteY0" fmla="*/ 1143000 h 1371600"/>
              <a:gd name="connsiteX1" fmla="*/ 1285875 w 1285875"/>
              <a:gd name="connsiteY1" fmla="*/ 1371600 h 1371600"/>
              <a:gd name="connsiteX2" fmla="*/ 1052512 w 1285875"/>
              <a:gd name="connsiteY2" fmla="*/ 609600 h 1371600"/>
              <a:gd name="connsiteX3" fmla="*/ 0 w 1285875"/>
              <a:gd name="connsiteY3" fmla="*/ 85725 h 1371600"/>
              <a:gd name="connsiteX4" fmla="*/ 671512 w 1285875"/>
              <a:gd name="connsiteY4" fmla="*/ 0 h 1371600"/>
              <a:gd name="connsiteX5" fmla="*/ 438150 w 1285875"/>
              <a:gd name="connsiteY5" fmla="*/ 1143000 h 1371600"/>
              <a:gd name="connsiteX0" fmla="*/ 971551 w 1819276"/>
              <a:gd name="connsiteY0" fmla="*/ 1143000 h 1371600"/>
              <a:gd name="connsiteX1" fmla="*/ 1819276 w 1819276"/>
              <a:gd name="connsiteY1" fmla="*/ 1371600 h 1371600"/>
              <a:gd name="connsiteX2" fmla="*/ 0 w 1819276"/>
              <a:gd name="connsiteY2" fmla="*/ 619125 h 1371600"/>
              <a:gd name="connsiteX3" fmla="*/ 533401 w 1819276"/>
              <a:gd name="connsiteY3" fmla="*/ 85725 h 1371600"/>
              <a:gd name="connsiteX4" fmla="*/ 1204913 w 1819276"/>
              <a:gd name="connsiteY4" fmla="*/ 0 h 1371600"/>
              <a:gd name="connsiteX5" fmla="*/ 971551 w 1819276"/>
              <a:gd name="connsiteY5" fmla="*/ 1143000 h 1371600"/>
              <a:gd name="connsiteX0" fmla="*/ 971551 w 1204913"/>
              <a:gd name="connsiteY0" fmla="*/ 1143000 h 1143000"/>
              <a:gd name="connsiteX1" fmla="*/ 990601 w 1204913"/>
              <a:gd name="connsiteY1" fmla="*/ 1143000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785814 w 1204913"/>
              <a:gd name="connsiteY1" fmla="*/ 1038225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0 w 1204913"/>
              <a:gd name="connsiteY1" fmla="*/ 619125 h 1143000"/>
              <a:gd name="connsiteX2" fmla="*/ 533401 w 1204913"/>
              <a:gd name="connsiteY2" fmla="*/ 85725 h 1143000"/>
              <a:gd name="connsiteX3" fmla="*/ 1204913 w 1204913"/>
              <a:gd name="connsiteY3" fmla="*/ 0 h 1143000"/>
              <a:gd name="connsiteX4" fmla="*/ 971551 w 1204913"/>
              <a:gd name="connsiteY4" fmla="*/ 1143000 h 1143000"/>
              <a:gd name="connsiteX0" fmla="*/ 971551 w 1204913"/>
              <a:gd name="connsiteY0" fmla="*/ 1143000 h 1143000"/>
              <a:gd name="connsiteX1" fmla="*/ 0 w 1204913"/>
              <a:gd name="connsiteY1" fmla="*/ 619125 h 1143000"/>
              <a:gd name="connsiteX2" fmla="*/ 519114 w 1204913"/>
              <a:gd name="connsiteY2" fmla="*/ 76200 h 1143000"/>
              <a:gd name="connsiteX3" fmla="*/ 1204913 w 1204913"/>
              <a:gd name="connsiteY3" fmla="*/ 0 h 1143000"/>
              <a:gd name="connsiteX4" fmla="*/ 971551 w 1204913"/>
              <a:gd name="connsiteY4" fmla="*/ 1143000 h 1143000"/>
              <a:gd name="connsiteX0" fmla="*/ 99060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990601 w 1223963"/>
              <a:gd name="connsiteY4" fmla="*/ 1143000 h 1143000"/>
              <a:gd name="connsiteX0" fmla="*/ 1685926 w 1685926"/>
              <a:gd name="connsiteY0" fmla="*/ 1914525 h 1914525"/>
              <a:gd name="connsiteX1" fmla="*/ 0 w 1685926"/>
              <a:gd name="connsiteY1" fmla="*/ 614363 h 1914525"/>
              <a:gd name="connsiteX2" fmla="*/ 538164 w 1685926"/>
              <a:gd name="connsiteY2" fmla="*/ 76200 h 1914525"/>
              <a:gd name="connsiteX3" fmla="*/ 1223963 w 1685926"/>
              <a:gd name="connsiteY3" fmla="*/ 0 h 1914525"/>
              <a:gd name="connsiteX4" fmla="*/ 1685926 w 1685926"/>
              <a:gd name="connsiteY4" fmla="*/ 1914525 h 1914525"/>
              <a:gd name="connsiteX0" fmla="*/ 1685926 w 1685926"/>
              <a:gd name="connsiteY0" fmla="*/ 1838325 h 1838325"/>
              <a:gd name="connsiteX1" fmla="*/ 0 w 1685926"/>
              <a:gd name="connsiteY1" fmla="*/ 538163 h 1838325"/>
              <a:gd name="connsiteX2" fmla="*/ 538164 w 1685926"/>
              <a:gd name="connsiteY2" fmla="*/ 0 h 1838325"/>
              <a:gd name="connsiteX3" fmla="*/ 1685925 w 1685926"/>
              <a:gd name="connsiteY3" fmla="*/ 1138237 h 1838325"/>
              <a:gd name="connsiteX4" fmla="*/ 1685926 w 1685926"/>
              <a:gd name="connsiteY4" fmla="*/ 1838325 h 1838325"/>
              <a:gd name="connsiteX0" fmla="*/ 1685926 w 1871664"/>
              <a:gd name="connsiteY0" fmla="*/ 1300162 h 1300162"/>
              <a:gd name="connsiteX1" fmla="*/ 0 w 1871664"/>
              <a:gd name="connsiteY1" fmla="*/ 0 h 1300162"/>
              <a:gd name="connsiteX2" fmla="*/ 1871664 w 1871664"/>
              <a:gd name="connsiteY2" fmla="*/ 304799 h 1300162"/>
              <a:gd name="connsiteX3" fmla="*/ 1685925 w 1871664"/>
              <a:gd name="connsiteY3" fmla="*/ 600074 h 1300162"/>
              <a:gd name="connsiteX4" fmla="*/ 1685926 w 1871664"/>
              <a:gd name="connsiteY4" fmla="*/ 1300162 h 1300162"/>
              <a:gd name="connsiteX0" fmla="*/ 762001 w 947739"/>
              <a:gd name="connsiteY0" fmla="*/ 995363 h 995363"/>
              <a:gd name="connsiteX1" fmla="*/ 0 w 947739"/>
              <a:gd name="connsiteY1" fmla="*/ 828676 h 995363"/>
              <a:gd name="connsiteX2" fmla="*/ 947739 w 947739"/>
              <a:gd name="connsiteY2" fmla="*/ 0 h 995363"/>
              <a:gd name="connsiteX3" fmla="*/ 762000 w 947739"/>
              <a:gd name="connsiteY3" fmla="*/ 295275 h 995363"/>
              <a:gd name="connsiteX4" fmla="*/ 762001 w 947739"/>
              <a:gd name="connsiteY4" fmla="*/ 995363 h 995363"/>
              <a:gd name="connsiteX0" fmla="*/ 838199 w 838199"/>
              <a:gd name="connsiteY0" fmla="*/ 919163 h 919163"/>
              <a:gd name="connsiteX1" fmla="*/ 76198 w 838199"/>
              <a:gd name="connsiteY1" fmla="*/ 752476 h 919163"/>
              <a:gd name="connsiteX2" fmla="*/ 0 w 838199"/>
              <a:gd name="connsiteY2" fmla="*/ 0 h 919163"/>
              <a:gd name="connsiteX3" fmla="*/ 838198 w 838199"/>
              <a:gd name="connsiteY3" fmla="*/ 219075 h 919163"/>
              <a:gd name="connsiteX4" fmla="*/ 838199 w 838199"/>
              <a:gd name="connsiteY4" fmla="*/ 919163 h 919163"/>
              <a:gd name="connsiteX0" fmla="*/ 828674 w 828674"/>
              <a:gd name="connsiteY0" fmla="*/ 923925 h 923925"/>
              <a:gd name="connsiteX1" fmla="*/ 66673 w 828674"/>
              <a:gd name="connsiteY1" fmla="*/ 757238 h 923925"/>
              <a:gd name="connsiteX2" fmla="*/ 0 w 828674"/>
              <a:gd name="connsiteY2" fmla="*/ 0 h 923925"/>
              <a:gd name="connsiteX3" fmla="*/ 828673 w 828674"/>
              <a:gd name="connsiteY3" fmla="*/ 223837 h 923925"/>
              <a:gd name="connsiteX4" fmla="*/ 828674 w 828674"/>
              <a:gd name="connsiteY4" fmla="*/ 923925 h 923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8674" h="923925">
                <a:moveTo>
                  <a:pt x="828674" y="923925"/>
                </a:moveTo>
                <a:lnTo>
                  <a:pt x="66673" y="757238"/>
                </a:lnTo>
                <a:lnTo>
                  <a:pt x="0" y="0"/>
                </a:lnTo>
                <a:lnTo>
                  <a:pt x="828673" y="223837"/>
                </a:lnTo>
                <a:cubicBezTo>
                  <a:pt x="828673" y="457200"/>
                  <a:pt x="828674" y="690562"/>
                  <a:pt x="828674" y="923925"/>
                </a:cubicBez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 name="Freeform 20"/>
          <p:cNvSpPr/>
          <p:nvPr/>
        </p:nvSpPr>
        <p:spPr bwMode="auto">
          <a:xfrm>
            <a:off x="6272207" y="2838470"/>
            <a:ext cx="862011" cy="771525"/>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 name="connsiteX0" fmla="*/ 438150 w 1285875"/>
              <a:gd name="connsiteY0" fmla="*/ 1143000 h 1371600"/>
              <a:gd name="connsiteX1" fmla="*/ 1285875 w 1285875"/>
              <a:gd name="connsiteY1" fmla="*/ 1371600 h 1371600"/>
              <a:gd name="connsiteX2" fmla="*/ 1052512 w 1285875"/>
              <a:gd name="connsiteY2" fmla="*/ 609600 h 1371600"/>
              <a:gd name="connsiteX3" fmla="*/ 0 w 1285875"/>
              <a:gd name="connsiteY3" fmla="*/ 85725 h 1371600"/>
              <a:gd name="connsiteX4" fmla="*/ 671512 w 1285875"/>
              <a:gd name="connsiteY4" fmla="*/ 0 h 1371600"/>
              <a:gd name="connsiteX5" fmla="*/ 438150 w 1285875"/>
              <a:gd name="connsiteY5" fmla="*/ 1143000 h 1371600"/>
              <a:gd name="connsiteX0" fmla="*/ 971551 w 1819276"/>
              <a:gd name="connsiteY0" fmla="*/ 1143000 h 1371600"/>
              <a:gd name="connsiteX1" fmla="*/ 1819276 w 1819276"/>
              <a:gd name="connsiteY1" fmla="*/ 1371600 h 1371600"/>
              <a:gd name="connsiteX2" fmla="*/ 0 w 1819276"/>
              <a:gd name="connsiteY2" fmla="*/ 619125 h 1371600"/>
              <a:gd name="connsiteX3" fmla="*/ 533401 w 1819276"/>
              <a:gd name="connsiteY3" fmla="*/ 85725 h 1371600"/>
              <a:gd name="connsiteX4" fmla="*/ 1204913 w 1819276"/>
              <a:gd name="connsiteY4" fmla="*/ 0 h 1371600"/>
              <a:gd name="connsiteX5" fmla="*/ 971551 w 1819276"/>
              <a:gd name="connsiteY5" fmla="*/ 1143000 h 1371600"/>
              <a:gd name="connsiteX0" fmla="*/ 971551 w 1204913"/>
              <a:gd name="connsiteY0" fmla="*/ 1143000 h 1143000"/>
              <a:gd name="connsiteX1" fmla="*/ 990601 w 1204913"/>
              <a:gd name="connsiteY1" fmla="*/ 1143000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785814 w 1204913"/>
              <a:gd name="connsiteY1" fmla="*/ 1038225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0 w 1204913"/>
              <a:gd name="connsiteY1" fmla="*/ 619125 h 1143000"/>
              <a:gd name="connsiteX2" fmla="*/ 533401 w 1204913"/>
              <a:gd name="connsiteY2" fmla="*/ 85725 h 1143000"/>
              <a:gd name="connsiteX3" fmla="*/ 1204913 w 1204913"/>
              <a:gd name="connsiteY3" fmla="*/ 0 h 1143000"/>
              <a:gd name="connsiteX4" fmla="*/ 971551 w 1204913"/>
              <a:gd name="connsiteY4" fmla="*/ 1143000 h 1143000"/>
              <a:gd name="connsiteX0" fmla="*/ 971551 w 1204913"/>
              <a:gd name="connsiteY0" fmla="*/ 1143000 h 1143000"/>
              <a:gd name="connsiteX1" fmla="*/ 0 w 1204913"/>
              <a:gd name="connsiteY1" fmla="*/ 619125 h 1143000"/>
              <a:gd name="connsiteX2" fmla="*/ 519114 w 1204913"/>
              <a:gd name="connsiteY2" fmla="*/ 76200 h 1143000"/>
              <a:gd name="connsiteX3" fmla="*/ 1204913 w 1204913"/>
              <a:gd name="connsiteY3" fmla="*/ 0 h 1143000"/>
              <a:gd name="connsiteX4" fmla="*/ 971551 w 1204913"/>
              <a:gd name="connsiteY4" fmla="*/ 1143000 h 1143000"/>
              <a:gd name="connsiteX0" fmla="*/ 99060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990601 w 1223963"/>
              <a:gd name="connsiteY4" fmla="*/ 1143000 h 1143000"/>
              <a:gd name="connsiteX0" fmla="*/ 990601 w 1223963"/>
              <a:gd name="connsiteY0" fmla="*/ 1143000 h 1143000"/>
              <a:gd name="connsiteX1" fmla="*/ 0 w 1223963"/>
              <a:gd name="connsiteY1" fmla="*/ 614363 h 1143000"/>
              <a:gd name="connsiteX2" fmla="*/ 1223963 w 1223963"/>
              <a:gd name="connsiteY2" fmla="*/ 0 h 1143000"/>
              <a:gd name="connsiteX3" fmla="*/ 990601 w 1223963"/>
              <a:gd name="connsiteY3" fmla="*/ 1143000 h 1143000"/>
              <a:gd name="connsiteX0" fmla="*/ 1352551 w 1585913"/>
              <a:gd name="connsiteY0" fmla="*/ 1143000 h 1143000"/>
              <a:gd name="connsiteX1" fmla="*/ 0 w 1585913"/>
              <a:gd name="connsiteY1" fmla="*/ 1066801 h 1143000"/>
              <a:gd name="connsiteX2" fmla="*/ 1585913 w 1585913"/>
              <a:gd name="connsiteY2" fmla="*/ 0 h 1143000"/>
              <a:gd name="connsiteX3" fmla="*/ 1352551 w 1585913"/>
              <a:gd name="connsiteY3" fmla="*/ 1143000 h 1143000"/>
              <a:gd name="connsiteX0" fmla="*/ 1352551 w 1352551"/>
              <a:gd name="connsiteY0" fmla="*/ 681037 h 681037"/>
              <a:gd name="connsiteX1" fmla="*/ 0 w 1352551"/>
              <a:gd name="connsiteY1" fmla="*/ 604838 h 681037"/>
              <a:gd name="connsiteX2" fmla="*/ 219075 w 1352551"/>
              <a:gd name="connsiteY2" fmla="*/ 0 h 681037"/>
              <a:gd name="connsiteX3" fmla="*/ 1352551 w 1352551"/>
              <a:gd name="connsiteY3" fmla="*/ 681037 h 681037"/>
              <a:gd name="connsiteX0" fmla="*/ 1204914 w 1204914"/>
              <a:gd name="connsiteY0" fmla="*/ 533400 h 604838"/>
              <a:gd name="connsiteX1" fmla="*/ 0 w 1204914"/>
              <a:gd name="connsiteY1" fmla="*/ 604838 h 604838"/>
              <a:gd name="connsiteX2" fmla="*/ 219075 w 1204914"/>
              <a:gd name="connsiteY2" fmla="*/ 0 h 604838"/>
              <a:gd name="connsiteX3" fmla="*/ 1204914 w 1204914"/>
              <a:gd name="connsiteY3" fmla="*/ 533400 h 604838"/>
              <a:gd name="connsiteX0" fmla="*/ 1223964 w 1223964"/>
              <a:gd name="connsiteY0" fmla="*/ 533400 h 619126"/>
              <a:gd name="connsiteX1" fmla="*/ 0 w 1223964"/>
              <a:gd name="connsiteY1" fmla="*/ 619126 h 619126"/>
              <a:gd name="connsiteX2" fmla="*/ 238125 w 1223964"/>
              <a:gd name="connsiteY2" fmla="*/ 0 h 619126"/>
              <a:gd name="connsiteX3" fmla="*/ 1223964 w 1223964"/>
              <a:gd name="connsiteY3" fmla="*/ 533400 h 619126"/>
              <a:gd name="connsiteX0" fmla="*/ 1071564 w 1071564"/>
              <a:gd name="connsiteY0" fmla="*/ 376237 h 619126"/>
              <a:gd name="connsiteX1" fmla="*/ 0 w 1071564"/>
              <a:gd name="connsiteY1" fmla="*/ 619126 h 619126"/>
              <a:gd name="connsiteX2" fmla="*/ 238125 w 1071564"/>
              <a:gd name="connsiteY2" fmla="*/ 0 h 619126"/>
              <a:gd name="connsiteX3" fmla="*/ 1071564 w 1071564"/>
              <a:gd name="connsiteY3" fmla="*/ 376237 h 619126"/>
              <a:gd name="connsiteX0" fmla="*/ 833439 w 833439"/>
              <a:gd name="connsiteY0" fmla="*/ 376237 h 1157288"/>
              <a:gd name="connsiteX1" fmla="*/ 66675 w 833439"/>
              <a:gd name="connsiteY1" fmla="*/ 1157288 h 1157288"/>
              <a:gd name="connsiteX2" fmla="*/ 0 w 833439"/>
              <a:gd name="connsiteY2" fmla="*/ 0 h 1157288"/>
              <a:gd name="connsiteX3" fmla="*/ 833439 w 833439"/>
              <a:gd name="connsiteY3" fmla="*/ 376237 h 1157288"/>
              <a:gd name="connsiteX0" fmla="*/ 1219201 w 1219201"/>
              <a:gd name="connsiteY0" fmla="*/ 0 h 781051"/>
              <a:gd name="connsiteX1" fmla="*/ 452437 w 1219201"/>
              <a:gd name="connsiteY1" fmla="*/ 781051 h 781051"/>
              <a:gd name="connsiteX2" fmla="*/ 0 w 1219201"/>
              <a:gd name="connsiteY2" fmla="*/ 76200 h 781051"/>
              <a:gd name="connsiteX3" fmla="*/ 1219201 w 1219201"/>
              <a:gd name="connsiteY3" fmla="*/ 0 h 781051"/>
              <a:gd name="connsiteX0" fmla="*/ 1076326 w 1076326"/>
              <a:gd name="connsiteY0" fmla="*/ 0 h 933451"/>
              <a:gd name="connsiteX1" fmla="*/ 452437 w 1076326"/>
              <a:gd name="connsiteY1" fmla="*/ 933451 h 933451"/>
              <a:gd name="connsiteX2" fmla="*/ 0 w 1076326"/>
              <a:gd name="connsiteY2" fmla="*/ 228600 h 933451"/>
              <a:gd name="connsiteX3" fmla="*/ 1076326 w 1076326"/>
              <a:gd name="connsiteY3" fmla="*/ 0 h 933451"/>
              <a:gd name="connsiteX0" fmla="*/ 1076326 w 1162049"/>
              <a:gd name="connsiteY0" fmla="*/ 0 h 781051"/>
              <a:gd name="connsiteX1" fmla="*/ 1162049 w 1162049"/>
              <a:gd name="connsiteY1" fmla="*/ 781051 h 781051"/>
              <a:gd name="connsiteX2" fmla="*/ 0 w 1162049"/>
              <a:gd name="connsiteY2" fmla="*/ 228600 h 781051"/>
              <a:gd name="connsiteX3" fmla="*/ 1076326 w 1162049"/>
              <a:gd name="connsiteY3" fmla="*/ 0 h 781051"/>
              <a:gd name="connsiteX0" fmla="*/ 785813 w 871536"/>
              <a:gd name="connsiteY0" fmla="*/ 0 h 781051"/>
              <a:gd name="connsiteX1" fmla="*/ 871536 w 871536"/>
              <a:gd name="connsiteY1" fmla="*/ 781051 h 781051"/>
              <a:gd name="connsiteX2" fmla="*/ 0 w 871536"/>
              <a:gd name="connsiteY2" fmla="*/ 771525 h 781051"/>
              <a:gd name="connsiteX3" fmla="*/ 785813 w 871536"/>
              <a:gd name="connsiteY3" fmla="*/ 0 h 781051"/>
              <a:gd name="connsiteX0" fmla="*/ 785813 w 862011"/>
              <a:gd name="connsiteY0" fmla="*/ 0 h 771525"/>
              <a:gd name="connsiteX1" fmla="*/ 862011 w 862011"/>
              <a:gd name="connsiteY1" fmla="*/ 762001 h 771525"/>
              <a:gd name="connsiteX2" fmla="*/ 0 w 862011"/>
              <a:gd name="connsiteY2" fmla="*/ 771525 h 771525"/>
              <a:gd name="connsiteX3" fmla="*/ 785813 w 862011"/>
              <a:gd name="connsiteY3" fmla="*/ 0 h 771525"/>
            </a:gdLst>
            <a:ahLst/>
            <a:cxnLst>
              <a:cxn ang="0">
                <a:pos x="connsiteX0" y="connsiteY0"/>
              </a:cxn>
              <a:cxn ang="0">
                <a:pos x="connsiteX1" y="connsiteY1"/>
              </a:cxn>
              <a:cxn ang="0">
                <a:pos x="connsiteX2" y="connsiteY2"/>
              </a:cxn>
              <a:cxn ang="0">
                <a:pos x="connsiteX3" y="connsiteY3"/>
              </a:cxn>
            </a:cxnLst>
            <a:rect l="l" t="t" r="r" b="b"/>
            <a:pathLst>
              <a:path w="862011" h="771525">
                <a:moveTo>
                  <a:pt x="785813" y="0"/>
                </a:moveTo>
                <a:lnTo>
                  <a:pt x="862011" y="762001"/>
                </a:lnTo>
                <a:lnTo>
                  <a:pt x="0" y="771525"/>
                </a:lnTo>
                <a:lnTo>
                  <a:pt x="785813" y="0"/>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Freeform 19"/>
          <p:cNvSpPr/>
          <p:nvPr/>
        </p:nvSpPr>
        <p:spPr bwMode="auto">
          <a:xfrm>
            <a:off x="5829294" y="2838470"/>
            <a:ext cx="1233489" cy="781051"/>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 name="connsiteX0" fmla="*/ 438150 w 1285875"/>
              <a:gd name="connsiteY0" fmla="*/ 1143000 h 1371600"/>
              <a:gd name="connsiteX1" fmla="*/ 1285875 w 1285875"/>
              <a:gd name="connsiteY1" fmla="*/ 1371600 h 1371600"/>
              <a:gd name="connsiteX2" fmla="*/ 1052512 w 1285875"/>
              <a:gd name="connsiteY2" fmla="*/ 609600 h 1371600"/>
              <a:gd name="connsiteX3" fmla="*/ 0 w 1285875"/>
              <a:gd name="connsiteY3" fmla="*/ 85725 h 1371600"/>
              <a:gd name="connsiteX4" fmla="*/ 671512 w 1285875"/>
              <a:gd name="connsiteY4" fmla="*/ 0 h 1371600"/>
              <a:gd name="connsiteX5" fmla="*/ 438150 w 1285875"/>
              <a:gd name="connsiteY5" fmla="*/ 1143000 h 1371600"/>
              <a:gd name="connsiteX0" fmla="*/ 971551 w 1819276"/>
              <a:gd name="connsiteY0" fmla="*/ 1143000 h 1371600"/>
              <a:gd name="connsiteX1" fmla="*/ 1819276 w 1819276"/>
              <a:gd name="connsiteY1" fmla="*/ 1371600 h 1371600"/>
              <a:gd name="connsiteX2" fmla="*/ 0 w 1819276"/>
              <a:gd name="connsiteY2" fmla="*/ 619125 h 1371600"/>
              <a:gd name="connsiteX3" fmla="*/ 533401 w 1819276"/>
              <a:gd name="connsiteY3" fmla="*/ 85725 h 1371600"/>
              <a:gd name="connsiteX4" fmla="*/ 1204913 w 1819276"/>
              <a:gd name="connsiteY4" fmla="*/ 0 h 1371600"/>
              <a:gd name="connsiteX5" fmla="*/ 971551 w 1819276"/>
              <a:gd name="connsiteY5" fmla="*/ 1143000 h 1371600"/>
              <a:gd name="connsiteX0" fmla="*/ 971551 w 1204913"/>
              <a:gd name="connsiteY0" fmla="*/ 1143000 h 1143000"/>
              <a:gd name="connsiteX1" fmla="*/ 990601 w 1204913"/>
              <a:gd name="connsiteY1" fmla="*/ 1143000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785814 w 1204913"/>
              <a:gd name="connsiteY1" fmla="*/ 1038225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0 w 1204913"/>
              <a:gd name="connsiteY1" fmla="*/ 619125 h 1143000"/>
              <a:gd name="connsiteX2" fmla="*/ 533401 w 1204913"/>
              <a:gd name="connsiteY2" fmla="*/ 85725 h 1143000"/>
              <a:gd name="connsiteX3" fmla="*/ 1204913 w 1204913"/>
              <a:gd name="connsiteY3" fmla="*/ 0 h 1143000"/>
              <a:gd name="connsiteX4" fmla="*/ 971551 w 1204913"/>
              <a:gd name="connsiteY4" fmla="*/ 1143000 h 1143000"/>
              <a:gd name="connsiteX0" fmla="*/ 971551 w 1204913"/>
              <a:gd name="connsiteY0" fmla="*/ 1143000 h 1143000"/>
              <a:gd name="connsiteX1" fmla="*/ 0 w 1204913"/>
              <a:gd name="connsiteY1" fmla="*/ 619125 h 1143000"/>
              <a:gd name="connsiteX2" fmla="*/ 519114 w 1204913"/>
              <a:gd name="connsiteY2" fmla="*/ 76200 h 1143000"/>
              <a:gd name="connsiteX3" fmla="*/ 1204913 w 1204913"/>
              <a:gd name="connsiteY3" fmla="*/ 0 h 1143000"/>
              <a:gd name="connsiteX4" fmla="*/ 971551 w 1204913"/>
              <a:gd name="connsiteY4" fmla="*/ 1143000 h 1143000"/>
              <a:gd name="connsiteX0" fmla="*/ 99060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990601 w 1223963"/>
              <a:gd name="connsiteY4" fmla="*/ 1143000 h 1143000"/>
              <a:gd name="connsiteX0" fmla="*/ 990601 w 1223963"/>
              <a:gd name="connsiteY0" fmla="*/ 1143000 h 1143000"/>
              <a:gd name="connsiteX1" fmla="*/ 0 w 1223963"/>
              <a:gd name="connsiteY1" fmla="*/ 614363 h 1143000"/>
              <a:gd name="connsiteX2" fmla="*/ 1223963 w 1223963"/>
              <a:gd name="connsiteY2" fmla="*/ 0 h 1143000"/>
              <a:gd name="connsiteX3" fmla="*/ 990601 w 1223963"/>
              <a:gd name="connsiteY3" fmla="*/ 1143000 h 1143000"/>
              <a:gd name="connsiteX0" fmla="*/ 1352551 w 1585913"/>
              <a:gd name="connsiteY0" fmla="*/ 1143000 h 1143000"/>
              <a:gd name="connsiteX1" fmla="*/ 0 w 1585913"/>
              <a:gd name="connsiteY1" fmla="*/ 1066801 h 1143000"/>
              <a:gd name="connsiteX2" fmla="*/ 1585913 w 1585913"/>
              <a:gd name="connsiteY2" fmla="*/ 0 h 1143000"/>
              <a:gd name="connsiteX3" fmla="*/ 1352551 w 1585913"/>
              <a:gd name="connsiteY3" fmla="*/ 1143000 h 1143000"/>
              <a:gd name="connsiteX0" fmla="*/ 1352551 w 1352551"/>
              <a:gd name="connsiteY0" fmla="*/ 681037 h 681037"/>
              <a:gd name="connsiteX1" fmla="*/ 0 w 1352551"/>
              <a:gd name="connsiteY1" fmla="*/ 604838 h 681037"/>
              <a:gd name="connsiteX2" fmla="*/ 219075 w 1352551"/>
              <a:gd name="connsiteY2" fmla="*/ 0 h 681037"/>
              <a:gd name="connsiteX3" fmla="*/ 1352551 w 1352551"/>
              <a:gd name="connsiteY3" fmla="*/ 681037 h 681037"/>
              <a:gd name="connsiteX0" fmla="*/ 1204914 w 1204914"/>
              <a:gd name="connsiteY0" fmla="*/ 533400 h 604838"/>
              <a:gd name="connsiteX1" fmla="*/ 0 w 1204914"/>
              <a:gd name="connsiteY1" fmla="*/ 604838 h 604838"/>
              <a:gd name="connsiteX2" fmla="*/ 219075 w 1204914"/>
              <a:gd name="connsiteY2" fmla="*/ 0 h 604838"/>
              <a:gd name="connsiteX3" fmla="*/ 1204914 w 1204914"/>
              <a:gd name="connsiteY3" fmla="*/ 533400 h 604838"/>
              <a:gd name="connsiteX0" fmla="*/ 1223964 w 1223964"/>
              <a:gd name="connsiteY0" fmla="*/ 533400 h 619126"/>
              <a:gd name="connsiteX1" fmla="*/ 0 w 1223964"/>
              <a:gd name="connsiteY1" fmla="*/ 619126 h 619126"/>
              <a:gd name="connsiteX2" fmla="*/ 238125 w 1223964"/>
              <a:gd name="connsiteY2" fmla="*/ 0 h 619126"/>
              <a:gd name="connsiteX3" fmla="*/ 1223964 w 1223964"/>
              <a:gd name="connsiteY3" fmla="*/ 533400 h 619126"/>
              <a:gd name="connsiteX0" fmla="*/ 1071564 w 1071564"/>
              <a:gd name="connsiteY0" fmla="*/ 376237 h 619126"/>
              <a:gd name="connsiteX1" fmla="*/ 0 w 1071564"/>
              <a:gd name="connsiteY1" fmla="*/ 619126 h 619126"/>
              <a:gd name="connsiteX2" fmla="*/ 238125 w 1071564"/>
              <a:gd name="connsiteY2" fmla="*/ 0 h 619126"/>
              <a:gd name="connsiteX3" fmla="*/ 1071564 w 1071564"/>
              <a:gd name="connsiteY3" fmla="*/ 376237 h 619126"/>
              <a:gd name="connsiteX0" fmla="*/ 833439 w 833439"/>
              <a:gd name="connsiteY0" fmla="*/ 376237 h 1157288"/>
              <a:gd name="connsiteX1" fmla="*/ 66675 w 833439"/>
              <a:gd name="connsiteY1" fmla="*/ 1157288 h 1157288"/>
              <a:gd name="connsiteX2" fmla="*/ 0 w 833439"/>
              <a:gd name="connsiteY2" fmla="*/ 0 h 1157288"/>
              <a:gd name="connsiteX3" fmla="*/ 833439 w 833439"/>
              <a:gd name="connsiteY3" fmla="*/ 376237 h 1157288"/>
              <a:gd name="connsiteX0" fmla="*/ 1219201 w 1219201"/>
              <a:gd name="connsiteY0" fmla="*/ 0 h 781051"/>
              <a:gd name="connsiteX1" fmla="*/ 452437 w 1219201"/>
              <a:gd name="connsiteY1" fmla="*/ 781051 h 781051"/>
              <a:gd name="connsiteX2" fmla="*/ 0 w 1219201"/>
              <a:gd name="connsiteY2" fmla="*/ 76200 h 781051"/>
              <a:gd name="connsiteX3" fmla="*/ 1219201 w 1219201"/>
              <a:gd name="connsiteY3" fmla="*/ 0 h 781051"/>
              <a:gd name="connsiteX0" fmla="*/ 1233489 w 1233489"/>
              <a:gd name="connsiteY0" fmla="*/ 0 h 781051"/>
              <a:gd name="connsiteX1" fmla="*/ 452437 w 1233489"/>
              <a:gd name="connsiteY1" fmla="*/ 781051 h 781051"/>
              <a:gd name="connsiteX2" fmla="*/ 0 w 1233489"/>
              <a:gd name="connsiteY2" fmla="*/ 76200 h 781051"/>
              <a:gd name="connsiteX3" fmla="*/ 1233489 w 1233489"/>
              <a:gd name="connsiteY3" fmla="*/ 0 h 781051"/>
            </a:gdLst>
            <a:ahLst/>
            <a:cxnLst>
              <a:cxn ang="0">
                <a:pos x="connsiteX0" y="connsiteY0"/>
              </a:cxn>
              <a:cxn ang="0">
                <a:pos x="connsiteX1" y="connsiteY1"/>
              </a:cxn>
              <a:cxn ang="0">
                <a:pos x="connsiteX2" y="connsiteY2"/>
              </a:cxn>
              <a:cxn ang="0">
                <a:pos x="connsiteX3" y="connsiteY3"/>
              </a:cxn>
            </a:cxnLst>
            <a:rect l="l" t="t" r="r" b="b"/>
            <a:pathLst>
              <a:path w="1233489" h="781051">
                <a:moveTo>
                  <a:pt x="1233489" y="0"/>
                </a:moveTo>
                <a:lnTo>
                  <a:pt x="452437" y="781051"/>
                </a:lnTo>
                <a:lnTo>
                  <a:pt x="0" y="76200"/>
                </a:lnTo>
                <a:lnTo>
                  <a:pt x="1233489" y="0"/>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Freeform 18"/>
          <p:cNvSpPr/>
          <p:nvPr/>
        </p:nvSpPr>
        <p:spPr bwMode="auto">
          <a:xfrm>
            <a:off x="5824531" y="2309833"/>
            <a:ext cx="1223964" cy="619126"/>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 name="connsiteX0" fmla="*/ 438150 w 1285875"/>
              <a:gd name="connsiteY0" fmla="*/ 1143000 h 1371600"/>
              <a:gd name="connsiteX1" fmla="*/ 1285875 w 1285875"/>
              <a:gd name="connsiteY1" fmla="*/ 1371600 h 1371600"/>
              <a:gd name="connsiteX2" fmla="*/ 1052512 w 1285875"/>
              <a:gd name="connsiteY2" fmla="*/ 609600 h 1371600"/>
              <a:gd name="connsiteX3" fmla="*/ 0 w 1285875"/>
              <a:gd name="connsiteY3" fmla="*/ 85725 h 1371600"/>
              <a:gd name="connsiteX4" fmla="*/ 671512 w 1285875"/>
              <a:gd name="connsiteY4" fmla="*/ 0 h 1371600"/>
              <a:gd name="connsiteX5" fmla="*/ 438150 w 1285875"/>
              <a:gd name="connsiteY5" fmla="*/ 1143000 h 1371600"/>
              <a:gd name="connsiteX0" fmla="*/ 971551 w 1819276"/>
              <a:gd name="connsiteY0" fmla="*/ 1143000 h 1371600"/>
              <a:gd name="connsiteX1" fmla="*/ 1819276 w 1819276"/>
              <a:gd name="connsiteY1" fmla="*/ 1371600 h 1371600"/>
              <a:gd name="connsiteX2" fmla="*/ 0 w 1819276"/>
              <a:gd name="connsiteY2" fmla="*/ 619125 h 1371600"/>
              <a:gd name="connsiteX3" fmla="*/ 533401 w 1819276"/>
              <a:gd name="connsiteY3" fmla="*/ 85725 h 1371600"/>
              <a:gd name="connsiteX4" fmla="*/ 1204913 w 1819276"/>
              <a:gd name="connsiteY4" fmla="*/ 0 h 1371600"/>
              <a:gd name="connsiteX5" fmla="*/ 971551 w 1819276"/>
              <a:gd name="connsiteY5" fmla="*/ 1143000 h 1371600"/>
              <a:gd name="connsiteX0" fmla="*/ 971551 w 1204913"/>
              <a:gd name="connsiteY0" fmla="*/ 1143000 h 1143000"/>
              <a:gd name="connsiteX1" fmla="*/ 990601 w 1204913"/>
              <a:gd name="connsiteY1" fmla="*/ 1143000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785814 w 1204913"/>
              <a:gd name="connsiteY1" fmla="*/ 1038225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0 w 1204913"/>
              <a:gd name="connsiteY1" fmla="*/ 619125 h 1143000"/>
              <a:gd name="connsiteX2" fmla="*/ 533401 w 1204913"/>
              <a:gd name="connsiteY2" fmla="*/ 85725 h 1143000"/>
              <a:gd name="connsiteX3" fmla="*/ 1204913 w 1204913"/>
              <a:gd name="connsiteY3" fmla="*/ 0 h 1143000"/>
              <a:gd name="connsiteX4" fmla="*/ 971551 w 1204913"/>
              <a:gd name="connsiteY4" fmla="*/ 1143000 h 1143000"/>
              <a:gd name="connsiteX0" fmla="*/ 971551 w 1204913"/>
              <a:gd name="connsiteY0" fmla="*/ 1143000 h 1143000"/>
              <a:gd name="connsiteX1" fmla="*/ 0 w 1204913"/>
              <a:gd name="connsiteY1" fmla="*/ 619125 h 1143000"/>
              <a:gd name="connsiteX2" fmla="*/ 519114 w 1204913"/>
              <a:gd name="connsiteY2" fmla="*/ 76200 h 1143000"/>
              <a:gd name="connsiteX3" fmla="*/ 1204913 w 1204913"/>
              <a:gd name="connsiteY3" fmla="*/ 0 h 1143000"/>
              <a:gd name="connsiteX4" fmla="*/ 971551 w 1204913"/>
              <a:gd name="connsiteY4" fmla="*/ 1143000 h 1143000"/>
              <a:gd name="connsiteX0" fmla="*/ 99060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990601 w 1223963"/>
              <a:gd name="connsiteY4" fmla="*/ 1143000 h 1143000"/>
              <a:gd name="connsiteX0" fmla="*/ 990601 w 1223963"/>
              <a:gd name="connsiteY0" fmla="*/ 1143000 h 1143000"/>
              <a:gd name="connsiteX1" fmla="*/ 0 w 1223963"/>
              <a:gd name="connsiteY1" fmla="*/ 614363 h 1143000"/>
              <a:gd name="connsiteX2" fmla="*/ 1223963 w 1223963"/>
              <a:gd name="connsiteY2" fmla="*/ 0 h 1143000"/>
              <a:gd name="connsiteX3" fmla="*/ 990601 w 1223963"/>
              <a:gd name="connsiteY3" fmla="*/ 1143000 h 1143000"/>
              <a:gd name="connsiteX0" fmla="*/ 1352551 w 1585913"/>
              <a:gd name="connsiteY0" fmla="*/ 1143000 h 1143000"/>
              <a:gd name="connsiteX1" fmla="*/ 0 w 1585913"/>
              <a:gd name="connsiteY1" fmla="*/ 1066801 h 1143000"/>
              <a:gd name="connsiteX2" fmla="*/ 1585913 w 1585913"/>
              <a:gd name="connsiteY2" fmla="*/ 0 h 1143000"/>
              <a:gd name="connsiteX3" fmla="*/ 1352551 w 1585913"/>
              <a:gd name="connsiteY3" fmla="*/ 1143000 h 1143000"/>
              <a:gd name="connsiteX0" fmla="*/ 1352551 w 1352551"/>
              <a:gd name="connsiteY0" fmla="*/ 681037 h 681037"/>
              <a:gd name="connsiteX1" fmla="*/ 0 w 1352551"/>
              <a:gd name="connsiteY1" fmla="*/ 604838 h 681037"/>
              <a:gd name="connsiteX2" fmla="*/ 219075 w 1352551"/>
              <a:gd name="connsiteY2" fmla="*/ 0 h 681037"/>
              <a:gd name="connsiteX3" fmla="*/ 1352551 w 1352551"/>
              <a:gd name="connsiteY3" fmla="*/ 681037 h 681037"/>
              <a:gd name="connsiteX0" fmla="*/ 1204914 w 1204914"/>
              <a:gd name="connsiteY0" fmla="*/ 533400 h 604838"/>
              <a:gd name="connsiteX1" fmla="*/ 0 w 1204914"/>
              <a:gd name="connsiteY1" fmla="*/ 604838 h 604838"/>
              <a:gd name="connsiteX2" fmla="*/ 219075 w 1204914"/>
              <a:gd name="connsiteY2" fmla="*/ 0 h 604838"/>
              <a:gd name="connsiteX3" fmla="*/ 1204914 w 1204914"/>
              <a:gd name="connsiteY3" fmla="*/ 533400 h 604838"/>
              <a:gd name="connsiteX0" fmla="*/ 1223964 w 1223964"/>
              <a:gd name="connsiteY0" fmla="*/ 533400 h 619126"/>
              <a:gd name="connsiteX1" fmla="*/ 0 w 1223964"/>
              <a:gd name="connsiteY1" fmla="*/ 619126 h 619126"/>
              <a:gd name="connsiteX2" fmla="*/ 238125 w 1223964"/>
              <a:gd name="connsiteY2" fmla="*/ 0 h 619126"/>
              <a:gd name="connsiteX3" fmla="*/ 1223964 w 1223964"/>
              <a:gd name="connsiteY3" fmla="*/ 533400 h 619126"/>
            </a:gdLst>
            <a:ahLst/>
            <a:cxnLst>
              <a:cxn ang="0">
                <a:pos x="connsiteX0" y="connsiteY0"/>
              </a:cxn>
              <a:cxn ang="0">
                <a:pos x="connsiteX1" y="connsiteY1"/>
              </a:cxn>
              <a:cxn ang="0">
                <a:pos x="connsiteX2" y="connsiteY2"/>
              </a:cxn>
              <a:cxn ang="0">
                <a:pos x="connsiteX3" y="connsiteY3"/>
              </a:cxn>
            </a:cxnLst>
            <a:rect l="l" t="t" r="r" b="b"/>
            <a:pathLst>
              <a:path w="1223964" h="619126">
                <a:moveTo>
                  <a:pt x="1223964" y="533400"/>
                </a:moveTo>
                <a:lnTo>
                  <a:pt x="0" y="619126"/>
                </a:lnTo>
                <a:lnTo>
                  <a:pt x="238125" y="0"/>
                </a:lnTo>
                <a:lnTo>
                  <a:pt x="1223964" y="533400"/>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Freeform 3"/>
          <p:cNvSpPr/>
          <p:nvPr/>
        </p:nvSpPr>
        <p:spPr bwMode="auto">
          <a:xfrm>
            <a:off x="7043738" y="1619250"/>
            <a:ext cx="919162" cy="1447800"/>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9162" h="1447800">
                <a:moveTo>
                  <a:pt x="0" y="1219200"/>
                </a:moveTo>
                <a:lnTo>
                  <a:pt x="847725" y="1447800"/>
                </a:lnTo>
                <a:lnTo>
                  <a:pt x="614362" y="685800"/>
                </a:lnTo>
                <a:lnTo>
                  <a:pt x="919162" y="0"/>
                </a:lnTo>
                <a:lnTo>
                  <a:pt x="233362" y="76200"/>
                </a:lnTo>
                <a:lnTo>
                  <a:pt x="0" y="1219200"/>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Freeform 17"/>
          <p:cNvSpPr/>
          <p:nvPr/>
        </p:nvSpPr>
        <p:spPr bwMode="auto">
          <a:xfrm>
            <a:off x="6053131" y="1695470"/>
            <a:ext cx="1223963" cy="1171575"/>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 name="connsiteX0" fmla="*/ 438150 w 1285875"/>
              <a:gd name="connsiteY0" fmla="*/ 1143000 h 1371600"/>
              <a:gd name="connsiteX1" fmla="*/ 1285875 w 1285875"/>
              <a:gd name="connsiteY1" fmla="*/ 1371600 h 1371600"/>
              <a:gd name="connsiteX2" fmla="*/ 1052512 w 1285875"/>
              <a:gd name="connsiteY2" fmla="*/ 609600 h 1371600"/>
              <a:gd name="connsiteX3" fmla="*/ 0 w 1285875"/>
              <a:gd name="connsiteY3" fmla="*/ 85725 h 1371600"/>
              <a:gd name="connsiteX4" fmla="*/ 671512 w 1285875"/>
              <a:gd name="connsiteY4" fmla="*/ 0 h 1371600"/>
              <a:gd name="connsiteX5" fmla="*/ 438150 w 1285875"/>
              <a:gd name="connsiteY5" fmla="*/ 1143000 h 1371600"/>
              <a:gd name="connsiteX0" fmla="*/ 971551 w 1819276"/>
              <a:gd name="connsiteY0" fmla="*/ 1143000 h 1371600"/>
              <a:gd name="connsiteX1" fmla="*/ 1819276 w 1819276"/>
              <a:gd name="connsiteY1" fmla="*/ 1371600 h 1371600"/>
              <a:gd name="connsiteX2" fmla="*/ 0 w 1819276"/>
              <a:gd name="connsiteY2" fmla="*/ 619125 h 1371600"/>
              <a:gd name="connsiteX3" fmla="*/ 533401 w 1819276"/>
              <a:gd name="connsiteY3" fmla="*/ 85725 h 1371600"/>
              <a:gd name="connsiteX4" fmla="*/ 1204913 w 1819276"/>
              <a:gd name="connsiteY4" fmla="*/ 0 h 1371600"/>
              <a:gd name="connsiteX5" fmla="*/ 971551 w 1819276"/>
              <a:gd name="connsiteY5" fmla="*/ 1143000 h 1371600"/>
              <a:gd name="connsiteX0" fmla="*/ 971551 w 1204913"/>
              <a:gd name="connsiteY0" fmla="*/ 1143000 h 1143000"/>
              <a:gd name="connsiteX1" fmla="*/ 990601 w 1204913"/>
              <a:gd name="connsiteY1" fmla="*/ 1143000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785814 w 1204913"/>
              <a:gd name="connsiteY1" fmla="*/ 1038225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0 w 1204913"/>
              <a:gd name="connsiteY1" fmla="*/ 619125 h 1143000"/>
              <a:gd name="connsiteX2" fmla="*/ 533401 w 1204913"/>
              <a:gd name="connsiteY2" fmla="*/ 85725 h 1143000"/>
              <a:gd name="connsiteX3" fmla="*/ 1204913 w 1204913"/>
              <a:gd name="connsiteY3" fmla="*/ 0 h 1143000"/>
              <a:gd name="connsiteX4" fmla="*/ 971551 w 1204913"/>
              <a:gd name="connsiteY4" fmla="*/ 1143000 h 1143000"/>
              <a:gd name="connsiteX0" fmla="*/ 971551 w 1204913"/>
              <a:gd name="connsiteY0" fmla="*/ 1143000 h 1143000"/>
              <a:gd name="connsiteX1" fmla="*/ 0 w 1204913"/>
              <a:gd name="connsiteY1" fmla="*/ 619125 h 1143000"/>
              <a:gd name="connsiteX2" fmla="*/ 519114 w 1204913"/>
              <a:gd name="connsiteY2" fmla="*/ 76200 h 1143000"/>
              <a:gd name="connsiteX3" fmla="*/ 1204913 w 1204913"/>
              <a:gd name="connsiteY3" fmla="*/ 0 h 1143000"/>
              <a:gd name="connsiteX4" fmla="*/ 971551 w 1204913"/>
              <a:gd name="connsiteY4" fmla="*/ 1143000 h 1143000"/>
              <a:gd name="connsiteX0" fmla="*/ 99060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990601 w 1223963"/>
              <a:gd name="connsiteY4" fmla="*/ 1143000 h 1143000"/>
              <a:gd name="connsiteX0" fmla="*/ 100965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1009651 w 1223963"/>
              <a:gd name="connsiteY4" fmla="*/ 1143000 h 1143000"/>
              <a:gd name="connsiteX0" fmla="*/ 1009651 w 1223963"/>
              <a:gd name="connsiteY0" fmla="*/ 1152525 h 1152525"/>
              <a:gd name="connsiteX1" fmla="*/ 0 w 1223963"/>
              <a:gd name="connsiteY1" fmla="*/ 614363 h 1152525"/>
              <a:gd name="connsiteX2" fmla="*/ 538164 w 1223963"/>
              <a:gd name="connsiteY2" fmla="*/ 76200 h 1152525"/>
              <a:gd name="connsiteX3" fmla="*/ 1223963 w 1223963"/>
              <a:gd name="connsiteY3" fmla="*/ 0 h 1152525"/>
              <a:gd name="connsiteX4" fmla="*/ 1009651 w 1223963"/>
              <a:gd name="connsiteY4" fmla="*/ 1152525 h 1152525"/>
              <a:gd name="connsiteX0" fmla="*/ 1019176 w 1223963"/>
              <a:gd name="connsiteY0" fmla="*/ 1171575 h 1171575"/>
              <a:gd name="connsiteX1" fmla="*/ 0 w 1223963"/>
              <a:gd name="connsiteY1" fmla="*/ 614363 h 1171575"/>
              <a:gd name="connsiteX2" fmla="*/ 538164 w 1223963"/>
              <a:gd name="connsiteY2" fmla="*/ 76200 h 1171575"/>
              <a:gd name="connsiteX3" fmla="*/ 1223963 w 1223963"/>
              <a:gd name="connsiteY3" fmla="*/ 0 h 1171575"/>
              <a:gd name="connsiteX4" fmla="*/ 1019176 w 1223963"/>
              <a:gd name="connsiteY4" fmla="*/ 1171575 h 11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3963" h="1171575">
                <a:moveTo>
                  <a:pt x="1019176" y="1171575"/>
                </a:moveTo>
                <a:lnTo>
                  <a:pt x="0" y="614363"/>
                </a:lnTo>
                <a:lnTo>
                  <a:pt x="538164" y="76200"/>
                </a:lnTo>
                <a:lnTo>
                  <a:pt x="1223963" y="0"/>
                </a:lnTo>
                <a:lnTo>
                  <a:pt x="1019176" y="1171575"/>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itle 1"/>
          <p:cNvSpPr>
            <a:spLocks noGrp="1"/>
          </p:cNvSpPr>
          <p:nvPr>
            <p:ph type="title"/>
          </p:nvPr>
        </p:nvSpPr>
        <p:spPr/>
        <p:txBody>
          <a:bodyPr/>
          <a:lstStyle/>
          <a:p>
            <a:r>
              <a:rPr lang="en-US" dirty="0" smtClean="0"/>
              <a:t>Simple Traversals</a:t>
            </a:r>
            <a:endParaRPr lang="en-US" dirty="0"/>
          </a:p>
        </p:txBody>
      </p:sp>
      <p:sp>
        <p:nvSpPr>
          <p:cNvPr id="3" name="Content Placeholder 2"/>
          <p:cNvSpPr>
            <a:spLocks noGrp="1"/>
          </p:cNvSpPr>
          <p:nvPr>
            <p:ph sz="quarter" idx="10"/>
          </p:nvPr>
        </p:nvSpPr>
        <p:spPr>
          <a:xfrm>
            <a:off x="457200" y="1196018"/>
            <a:ext cx="8077200" cy="685800"/>
          </a:xfrm>
        </p:spPr>
        <p:txBody>
          <a:bodyPr/>
          <a:lstStyle/>
          <a:p>
            <a:pPr indent="0">
              <a:buNone/>
            </a:pPr>
            <a:r>
              <a:rPr lang="en-US" dirty="0" smtClean="0"/>
              <a:t>Find edges around a vertex</a:t>
            </a:r>
          </a:p>
        </p:txBody>
      </p:sp>
      <p:sp>
        <p:nvSpPr>
          <p:cNvPr id="5" name="Content Placeholder 2"/>
          <p:cNvSpPr txBox="1">
            <a:spLocks/>
          </p:cNvSpPr>
          <p:nvPr/>
        </p:nvSpPr>
        <p:spPr>
          <a:xfrm>
            <a:off x="304800" y="1962150"/>
            <a:ext cx="5562600" cy="3733800"/>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EdgeList</a:t>
            </a:r>
            <a:r>
              <a:rPr lang="en-US" sz="1600" b="1" dirty="0" smtClean="0">
                <a:solidFill>
                  <a:srgbClr val="002060"/>
                </a:solidFill>
                <a:latin typeface="Courier New" pitchFamily="49" charset="0"/>
                <a:cs typeface="Courier New" pitchFamily="49" charset="0"/>
              </a:rPr>
              <a:t> </a:t>
            </a:r>
            <a:r>
              <a:rPr lang="en-US" sz="1600" b="1" dirty="0" err="1" smtClean="0">
                <a:solidFill>
                  <a:srgbClr val="002060"/>
                </a:solidFill>
                <a:latin typeface="Courier New" pitchFamily="49" charset="0"/>
                <a:cs typeface="Courier New" pitchFamily="49" charset="0"/>
              </a:rPr>
              <a:t>FindEdgeRing</a:t>
            </a:r>
            <a:r>
              <a:rPr lang="en-US" sz="1600" b="1" dirty="0" smtClean="0">
                <a:solidFill>
                  <a:srgbClr val="002060"/>
                </a:solidFill>
                <a:latin typeface="Courier New" pitchFamily="49" charset="0"/>
                <a:cs typeface="Courier New" pitchFamily="49" charset="0"/>
              </a:rPr>
              <a:t>(</a:t>
            </a:r>
            <a:r>
              <a:rPr lang="en-US" sz="1600" b="1" dirty="0" err="1" smtClean="0">
                <a:solidFill>
                  <a:srgbClr val="002060"/>
                </a:solidFill>
                <a:latin typeface="Courier New" pitchFamily="49" charset="0"/>
                <a:cs typeface="Courier New" pitchFamily="49" charset="0"/>
              </a:rPr>
              <a:t>HalfEdgeVert</a:t>
            </a:r>
            <a:r>
              <a:rPr lang="en-US" sz="1600" b="1" dirty="0" smtClean="0">
                <a:solidFill>
                  <a:srgbClr val="002060"/>
                </a:solidFill>
                <a:latin typeface="Courier New" pitchFamily="49" charset="0"/>
                <a:cs typeface="Courier New" pitchFamily="49" charset="0"/>
              </a:rPr>
              <a:t> *</a:t>
            </a:r>
            <a:r>
              <a:rPr lang="en-US" sz="1600" b="1" dirty="0" err="1" smtClean="0">
                <a:solidFill>
                  <a:srgbClr val="002060"/>
                </a:solidFill>
                <a:latin typeface="Courier New" pitchFamily="49" charset="0"/>
                <a:cs typeface="Courier New" pitchFamily="49" charset="0"/>
              </a:rPr>
              <a:t>vert</a:t>
            </a:r>
            <a:r>
              <a:rPr lang="en-US" sz="1600" b="1" dirty="0" smtClean="0">
                <a:solidFill>
                  <a:srgbClr val="002060"/>
                </a:solidFill>
                <a:latin typeface="Courier New" pitchFamily="49" charset="0"/>
                <a:cs typeface="Courier New" pitchFamily="49" charset="0"/>
              </a:rPr>
              <a:t>)</a:t>
            </a:r>
          </a:p>
          <a:p>
            <a:pPr indent="0">
              <a:buFont typeface="Verdana" pitchFamily="34" charset="0"/>
              <a:buNone/>
            </a:pPr>
            <a:r>
              <a:rPr lang="en-US" sz="1600" dirty="0" smtClean="0">
                <a:latin typeface="Courier New" pitchFamily="49" charset="0"/>
                <a:cs typeface="Courier New" pitchFamily="49" charset="0"/>
              </a:rPr>
              <a:t>{</a:t>
            </a:r>
          </a:p>
          <a:p>
            <a:pPr indent="0">
              <a:buFont typeface="Verdana" pitchFamily="34" charset="0"/>
              <a:buNone/>
              <a:tabLst>
                <a:tab pos="231775" algn="l"/>
              </a:tabLst>
            </a:pP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EdgeList</a:t>
            </a:r>
            <a:r>
              <a:rPr lang="en-US" sz="1600" dirty="0" smtClean="0">
                <a:latin typeface="Courier New" pitchFamily="49" charset="0"/>
                <a:cs typeface="Courier New" pitchFamily="49" charset="0"/>
              </a:rPr>
              <a:t> ring;</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HalfEdge</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a:t>
            </a:r>
            <a:r>
              <a:rPr lang="en-US" sz="1600" dirty="0" err="1" smtClean="0">
                <a:latin typeface="Courier New" pitchFamily="49" charset="0"/>
                <a:cs typeface="Courier New" pitchFamily="49" charset="0"/>
              </a:rPr>
              <a:t>vert</a:t>
            </a:r>
            <a:r>
              <a:rPr lang="en-US" sz="1600" dirty="0" smtClean="0">
                <a:latin typeface="Courier New" pitchFamily="49" charset="0"/>
                <a:cs typeface="Courier New" pitchFamily="49" charset="0"/>
              </a:rPr>
              <a:t>-&gt;</a:t>
            </a:r>
            <a:r>
              <a:rPr lang="en-US" sz="1600" dirty="0" err="1" smtClean="0">
                <a:latin typeface="Courier New" pitchFamily="49" charset="0"/>
                <a:cs typeface="Courier New" pitchFamily="49" charset="0"/>
              </a:rPr>
              <a:t>halfEdge</a:t>
            </a:r>
            <a:r>
              <a:rPr lang="en-US" sz="1600" dirty="0" smtClean="0">
                <a:latin typeface="Courier New" pitchFamily="49" charset="0"/>
                <a:cs typeface="Courier New" pitchFamily="49" charset="0"/>
              </a:rPr>
              <a:t>;</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do {</a:t>
            </a:r>
          </a:p>
          <a:p>
            <a:pPr indent="0">
              <a:buFont typeface="Verdana" pitchFamily="34" charset="0"/>
              <a:buNone/>
              <a:tabLst>
                <a:tab pos="231775" algn="l"/>
                <a:tab pos="461963"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ring.push_back</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a:t>
            </a:r>
          </a:p>
          <a:p>
            <a:pPr indent="0">
              <a:buNone/>
              <a:tabLst>
                <a:tab pos="231775" algn="l"/>
                <a:tab pos="461963"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-&gt;next-&gt;opposite;</a:t>
            </a:r>
          </a:p>
          <a:p>
            <a:pPr indent="0">
              <a:buNone/>
              <a:tabLst>
                <a:tab pos="231775" algn="l"/>
                <a:tab pos="461963"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while (</a:t>
            </a:r>
            <a:r>
              <a:rPr lang="en-US" sz="1600" dirty="0" err="1">
                <a:latin typeface="Courier New" pitchFamily="49" charset="0"/>
                <a:cs typeface="Courier New" pitchFamily="49" charset="0"/>
              </a:rPr>
              <a:t>curEdge</a:t>
            </a:r>
            <a:r>
              <a:rPr lang="en-US" sz="1600" dirty="0" smtClean="0">
                <a:latin typeface="Courier New" pitchFamily="49" charset="0"/>
                <a:cs typeface="Courier New" pitchFamily="49" charset="0"/>
              </a:rPr>
              <a:t> != </a:t>
            </a:r>
            <a:r>
              <a:rPr lang="en-US" sz="1600" dirty="0" err="1" smtClean="0">
                <a:latin typeface="Courier New" pitchFamily="49" charset="0"/>
                <a:cs typeface="Courier New" pitchFamily="49" charset="0"/>
              </a:rPr>
              <a:t>vert</a:t>
            </a:r>
            <a:r>
              <a:rPr lang="en-US" sz="1600" dirty="0" smtClean="0">
                <a:latin typeface="Courier New" pitchFamily="49" charset="0"/>
                <a:cs typeface="Courier New" pitchFamily="49" charset="0"/>
              </a:rPr>
              <a:t>-&gt;</a:t>
            </a:r>
            <a:r>
              <a:rPr lang="en-US" sz="1600" dirty="0" err="1" smtClean="0">
                <a:latin typeface="Courier New" pitchFamily="49" charset="0"/>
                <a:cs typeface="Courier New" pitchFamily="49" charset="0"/>
              </a:rPr>
              <a:t>halfEdge</a:t>
            </a:r>
            <a:r>
              <a:rPr lang="en-US" sz="1600" dirty="0" smtClean="0">
                <a:latin typeface="Courier New" pitchFamily="49" charset="0"/>
                <a:cs typeface="Courier New" pitchFamily="49" charset="0"/>
              </a:rPr>
              <a:t>);</a:t>
            </a:r>
          </a:p>
          <a:p>
            <a:pPr indent="0">
              <a:buFont typeface="Verdana" pitchFamily="34" charset="0"/>
              <a:buNone/>
              <a:tabLst>
                <a:tab pos="231775" algn="l"/>
                <a:tab pos="461963" algn="l"/>
              </a:tabLst>
            </a:pPr>
            <a:r>
              <a:rPr lang="en-US" sz="1600" dirty="0" smtClean="0">
                <a:latin typeface="Courier New" pitchFamily="49" charset="0"/>
                <a:cs typeface="Courier New" pitchFamily="49" charset="0"/>
              </a:rPr>
              <a:t>	return ring;</a:t>
            </a:r>
          </a:p>
          <a:p>
            <a:pPr indent="0">
              <a:buFont typeface="Verdana" pitchFamily="34" charset="0"/>
              <a:buNone/>
            </a:pPr>
            <a:r>
              <a:rPr lang="en-US" sz="1600" dirty="0" smtClean="0">
                <a:latin typeface="Courier New" pitchFamily="49" charset="0"/>
                <a:cs typeface="Courier New" pitchFamily="49" charset="0"/>
              </a:rPr>
              <a:t>};</a:t>
            </a:r>
          </a:p>
        </p:txBody>
      </p:sp>
      <p:sp>
        <p:nvSpPr>
          <p:cNvPr id="8" name="Oval 7"/>
          <p:cNvSpPr/>
          <p:nvPr/>
        </p:nvSpPr>
        <p:spPr bwMode="auto">
          <a:xfrm>
            <a:off x="7848600" y="37147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0" name="Oval 9"/>
          <p:cNvSpPr/>
          <p:nvPr/>
        </p:nvSpPr>
        <p:spPr bwMode="auto">
          <a:xfrm>
            <a:off x="7620000" y="22669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1" name="Oval 10"/>
          <p:cNvSpPr/>
          <p:nvPr/>
        </p:nvSpPr>
        <p:spPr bwMode="auto">
          <a:xfrm>
            <a:off x="7924800" y="15811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2" name="Oval 11"/>
          <p:cNvSpPr/>
          <p:nvPr/>
        </p:nvSpPr>
        <p:spPr bwMode="auto">
          <a:xfrm>
            <a:off x="7239000" y="16573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 name="Oval 12"/>
          <p:cNvSpPr/>
          <p:nvPr/>
        </p:nvSpPr>
        <p:spPr bwMode="auto">
          <a:xfrm>
            <a:off x="6553200" y="17335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4" name="Oval 13"/>
          <p:cNvSpPr/>
          <p:nvPr/>
        </p:nvSpPr>
        <p:spPr bwMode="auto">
          <a:xfrm>
            <a:off x="6019800" y="22669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5" name="Oval 14"/>
          <p:cNvSpPr/>
          <p:nvPr/>
        </p:nvSpPr>
        <p:spPr bwMode="auto">
          <a:xfrm>
            <a:off x="5791200" y="28765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6" name="Oval 15"/>
          <p:cNvSpPr/>
          <p:nvPr/>
        </p:nvSpPr>
        <p:spPr bwMode="auto">
          <a:xfrm>
            <a:off x="6248400" y="35623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7" name="Oval 16"/>
          <p:cNvSpPr/>
          <p:nvPr/>
        </p:nvSpPr>
        <p:spPr bwMode="auto">
          <a:xfrm>
            <a:off x="6705600" y="42481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26" name="Straight Connector 25"/>
          <p:cNvCxnSpPr/>
          <p:nvPr/>
        </p:nvCxnSpPr>
        <p:spPr bwMode="auto">
          <a:xfrm rot="414175" flipH="1" flipV="1">
            <a:off x="7231244" y="2984356"/>
            <a:ext cx="511966" cy="81129"/>
          </a:xfrm>
          <a:prstGeom prst="line">
            <a:avLst/>
          </a:prstGeom>
          <a:solidFill>
            <a:schemeClr val="accent1"/>
          </a:solidFill>
          <a:ln w="19050" cap="flat" cmpd="sng" algn="ctr">
            <a:solidFill>
              <a:srgbClr val="00B050"/>
            </a:solidFill>
            <a:prstDash val="solid"/>
            <a:round/>
            <a:headEnd type="none" w="med" len="med"/>
            <a:tailEnd type="triangle" w="med" len="lg"/>
          </a:ln>
          <a:effectLst/>
        </p:spPr>
      </p:cxnSp>
      <p:grpSp>
        <p:nvGrpSpPr>
          <p:cNvPr id="43" name="Group 42"/>
          <p:cNvGrpSpPr/>
          <p:nvPr/>
        </p:nvGrpSpPr>
        <p:grpSpPr>
          <a:xfrm rot="18490703">
            <a:off x="7024918" y="3031844"/>
            <a:ext cx="435310" cy="582211"/>
            <a:chOff x="5054081" y="4202431"/>
            <a:chExt cx="435310" cy="582211"/>
          </a:xfrm>
        </p:grpSpPr>
        <p:cxnSp>
          <p:nvCxnSpPr>
            <p:cNvPr id="29" name="Straight Connector 28"/>
            <p:cNvCxnSpPr/>
            <p:nvPr/>
          </p:nvCxnSpPr>
          <p:spPr bwMode="auto">
            <a:xfrm flipH="1">
              <a:off x="5054081" y="4252149"/>
              <a:ext cx="390830" cy="364364"/>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sp>
          <p:nvSpPr>
            <p:cNvPr id="30" name="TextBox 29"/>
            <p:cNvSpPr txBox="1"/>
            <p:nvPr/>
          </p:nvSpPr>
          <p:spPr>
            <a:xfrm rot="18891029">
              <a:off x="5044397" y="4339648"/>
              <a:ext cx="582211" cy="307777"/>
            </a:xfrm>
            <a:prstGeom prst="rect">
              <a:avLst/>
            </a:prstGeom>
            <a:noFill/>
          </p:spPr>
          <p:txBody>
            <a:bodyPr wrap="none" rtlCol="0">
              <a:spAutoFit/>
            </a:bodyPr>
            <a:lstStyle/>
            <a:p>
              <a:r>
                <a:rPr lang="en-US" sz="1400" dirty="0" smtClean="0">
                  <a:solidFill>
                    <a:schemeClr val="tx1">
                      <a:lumMod val="65000"/>
                    </a:schemeClr>
                  </a:solidFill>
                </a:rPr>
                <a:t>next</a:t>
              </a:r>
              <a:endParaRPr lang="en-US" sz="1400" dirty="0">
                <a:solidFill>
                  <a:schemeClr val="tx1">
                    <a:lumMod val="65000"/>
                  </a:schemeClr>
                </a:solidFill>
              </a:endParaRPr>
            </a:p>
          </p:txBody>
        </p:sp>
      </p:grpSp>
      <p:cxnSp>
        <p:nvCxnSpPr>
          <p:cNvPr id="37" name="Straight Connector 36"/>
          <p:cNvCxnSpPr/>
          <p:nvPr/>
        </p:nvCxnSpPr>
        <p:spPr bwMode="auto">
          <a:xfrm flipH="1" flipV="1">
            <a:off x="7048500" y="2838450"/>
            <a:ext cx="847725" cy="238126"/>
          </a:xfrm>
          <a:prstGeom prst="line">
            <a:avLst/>
          </a:prstGeom>
          <a:solidFill>
            <a:schemeClr val="accent1"/>
          </a:solidFill>
          <a:ln w="19050" cap="flat" cmpd="sng" algn="ctr">
            <a:solidFill>
              <a:srgbClr val="FF9900"/>
            </a:solidFill>
            <a:prstDash val="solid"/>
            <a:round/>
            <a:headEnd type="none" w="med" len="med"/>
            <a:tailEnd type="none" w="med" len="med"/>
          </a:ln>
          <a:effectLst/>
        </p:spPr>
      </p:cxnSp>
      <p:sp>
        <p:nvSpPr>
          <p:cNvPr id="9" name="Oval 8"/>
          <p:cNvSpPr/>
          <p:nvPr/>
        </p:nvSpPr>
        <p:spPr bwMode="auto">
          <a:xfrm>
            <a:off x="7848600" y="30289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nvGrpSpPr>
          <p:cNvPr id="44" name="Group 43"/>
          <p:cNvGrpSpPr/>
          <p:nvPr/>
        </p:nvGrpSpPr>
        <p:grpSpPr>
          <a:xfrm rot="7637803">
            <a:off x="6484495" y="3086582"/>
            <a:ext cx="947695" cy="423582"/>
            <a:chOff x="5873489" y="4483471"/>
            <a:chExt cx="947695" cy="423582"/>
          </a:xfrm>
        </p:grpSpPr>
        <p:cxnSp>
          <p:nvCxnSpPr>
            <p:cNvPr id="41" name="Straight Connector 40"/>
            <p:cNvCxnSpPr/>
            <p:nvPr/>
          </p:nvCxnSpPr>
          <p:spPr bwMode="auto">
            <a:xfrm flipH="1">
              <a:off x="6086875" y="4483471"/>
              <a:ext cx="390830" cy="364364"/>
            </a:xfrm>
            <a:prstGeom prst="line">
              <a:avLst/>
            </a:prstGeom>
            <a:solidFill>
              <a:schemeClr val="accent1"/>
            </a:solidFill>
            <a:ln w="19050" cap="flat" cmpd="sng" algn="ctr">
              <a:solidFill>
                <a:srgbClr val="00B050"/>
              </a:solidFill>
              <a:prstDash val="solid"/>
              <a:round/>
              <a:headEnd type="none" w="med" len="med"/>
              <a:tailEnd type="triangle" w="med" len="lg"/>
            </a:ln>
            <a:effectLst/>
          </p:spPr>
        </p:cxnSp>
        <p:sp>
          <p:nvSpPr>
            <p:cNvPr id="42" name="TextBox 41"/>
            <p:cNvSpPr txBox="1"/>
            <p:nvPr/>
          </p:nvSpPr>
          <p:spPr>
            <a:xfrm rot="19007308">
              <a:off x="5873489" y="4599276"/>
              <a:ext cx="947695" cy="307777"/>
            </a:xfrm>
            <a:prstGeom prst="rect">
              <a:avLst/>
            </a:prstGeom>
            <a:noFill/>
          </p:spPr>
          <p:txBody>
            <a:bodyPr wrap="none" rtlCol="0">
              <a:spAutoFit/>
            </a:bodyPr>
            <a:lstStyle/>
            <a:p>
              <a:r>
                <a:rPr lang="en-US" sz="1400" dirty="0" smtClean="0">
                  <a:solidFill>
                    <a:schemeClr val="tx1">
                      <a:lumMod val="65000"/>
                    </a:schemeClr>
                  </a:solidFill>
                </a:rPr>
                <a:t>opposite</a:t>
              </a:r>
              <a:endParaRPr lang="en-US" sz="1400" dirty="0">
                <a:solidFill>
                  <a:schemeClr val="tx1">
                    <a:lumMod val="65000"/>
                  </a:schemeClr>
                </a:solidFill>
              </a:endParaRPr>
            </a:p>
          </p:txBody>
        </p:sp>
      </p:grpSp>
      <p:cxnSp>
        <p:nvCxnSpPr>
          <p:cNvPr id="45" name="Straight Connector 44"/>
          <p:cNvCxnSpPr/>
          <p:nvPr/>
        </p:nvCxnSpPr>
        <p:spPr bwMode="auto">
          <a:xfrm flipH="1" flipV="1">
            <a:off x="7062788" y="2847975"/>
            <a:ext cx="71438" cy="752475"/>
          </a:xfrm>
          <a:prstGeom prst="line">
            <a:avLst/>
          </a:prstGeom>
          <a:solidFill>
            <a:schemeClr val="accent1"/>
          </a:solidFill>
          <a:ln w="19050" cap="flat" cmpd="sng" algn="ctr">
            <a:solidFill>
              <a:srgbClr val="FF9900"/>
            </a:solidFill>
            <a:prstDash val="solid"/>
            <a:round/>
            <a:headEnd type="none" w="med" len="med"/>
            <a:tailEnd type="none" w="med" len="med"/>
          </a:ln>
          <a:effectLst/>
        </p:spPr>
      </p:cxnSp>
      <p:sp>
        <p:nvSpPr>
          <p:cNvPr id="7" name="Oval 6"/>
          <p:cNvSpPr/>
          <p:nvPr/>
        </p:nvSpPr>
        <p:spPr bwMode="auto">
          <a:xfrm>
            <a:off x="7086600" y="35623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6" name="Oval 5"/>
          <p:cNvSpPr/>
          <p:nvPr/>
        </p:nvSpPr>
        <p:spPr bwMode="auto">
          <a:xfrm>
            <a:off x="7005637" y="2795587"/>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Tree>
    <p:extLst>
      <p:ext uri="{BB962C8B-B14F-4D97-AF65-F5344CB8AC3E}">
        <p14:creationId xmlns:p14="http://schemas.microsoft.com/office/powerpoint/2010/main" val="832976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4"/>
                                        </p:tgtEl>
                                        <p:attrNameLst>
                                          <p:attrName>style.visibility</p:attrName>
                                        </p:attrNameLst>
                                      </p:cBhvr>
                                      <p:to>
                                        <p:strVal val="visible"/>
                                      </p:to>
                                    </p:set>
                                  </p:childTnLst>
                                </p:cTn>
                              </p:par>
                              <p:par>
                                <p:cTn id="17" presetID="1" presetClass="exit" presetSubtype="0" fill="hold" nodeType="withEffect">
                                  <p:stCondLst>
                                    <p:cond delay="0"/>
                                  </p:stCondLst>
                                  <p:childTnLst>
                                    <p:set>
                                      <p:cBhvr>
                                        <p:cTn id="18" dur="1" fill="hold">
                                          <p:stCondLst>
                                            <p:cond delay="0"/>
                                          </p:stCondLst>
                                        </p:cTn>
                                        <p:tgtEl>
                                          <p:spTgt spid="26"/>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4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4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23"/>
          <p:cNvSpPr/>
          <p:nvPr/>
        </p:nvSpPr>
        <p:spPr bwMode="auto">
          <a:xfrm>
            <a:off x="6738931" y="3595707"/>
            <a:ext cx="1162052" cy="704851"/>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 name="connsiteX0" fmla="*/ 438150 w 1285875"/>
              <a:gd name="connsiteY0" fmla="*/ 1143000 h 1371600"/>
              <a:gd name="connsiteX1" fmla="*/ 1285875 w 1285875"/>
              <a:gd name="connsiteY1" fmla="*/ 1371600 h 1371600"/>
              <a:gd name="connsiteX2" fmla="*/ 1052512 w 1285875"/>
              <a:gd name="connsiteY2" fmla="*/ 609600 h 1371600"/>
              <a:gd name="connsiteX3" fmla="*/ 0 w 1285875"/>
              <a:gd name="connsiteY3" fmla="*/ 85725 h 1371600"/>
              <a:gd name="connsiteX4" fmla="*/ 671512 w 1285875"/>
              <a:gd name="connsiteY4" fmla="*/ 0 h 1371600"/>
              <a:gd name="connsiteX5" fmla="*/ 438150 w 1285875"/>
              <a:gd name="connsiteY5" fmla="*/ 1143000 h 1371600"/>
              <a:gd name="connsiteX0" fmla="*/ 971551 w 1819276"/>
              <a:gd name="connsiteY0" fmla="*/ 1143000 h 1371600"/>
              <a:gd name="connsiteX1" fmla="*/ 1819276 w 1819276"/>
              <a:gd name="connsiteY1" fmla="*/ 1371600 h 1371600"/>
              <a:gd name="connsiteX2" fmla="*/ 0 w 1819276"/>
              <a:gd name="connsiteY2" fmla="*/ 619125 h 1371600"/>
              <a:gd name="connsiteX3" fmla="*/ 533401 w 1819276"/>
              <a:gd name="connsiteY3" fmla="*/ 85725 h 1371600"/>
              <a:gd name="connsiteX4" fmla="*/ 1204913 w 1819276"/>
              <a:gd name="connsiteY4" fmla="*/ 0 h 1371600"/>
              <a:gd name="connsiteX5" fmla="*/ 971551 w 1819276"/>
              <a:gd name="connsiteY5" fmla="*/ 1143000 h 1371600"/>
              <a:gd name="connsiteX0" fmla="*/ 971551 w 1204913"/>
              <a:gd name="connsiteY0" fmla="*/ 1143000 h 1143000"/>
              <a:gd name="connsiteX1" fmla="*/ 990601 w 1204913"/>
              <a:gd name="connsiteY1" fmla="*/ 1143000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785814 w 1204913"/>
              <a:gd name="connsiteY1" fmla="*/ 1038225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0 w 1204913"/>
              <a:gd name="connsiteY1" fmla="*/ 619125 h 1143000"/>
              <a:gd name="connsiteX2" fmla="*/ 533401 w 1204913"/>
              <a:gd name="connsiteY2" fmla="*/ 85725 h 1143000"/>
              <a:gd name="connsiteX3" fmla="*/ 1204913 w 1204913"/>
              <a:gd name="connsiteY3" fmla="*/ 0 h 1143000"/>
              <a:gd name="connsiteX4" fmla="*/ 971551 w 1204913"/>
              <a:gd name="connsiteY4" fmla="*/ 1143000 h 1143000"/>
              <a:gd name="connsiteX0" fmla="*/ 971551 w 1204913"/>
              <a:gd name="connsiteY0" fmla="*/ 1143000 h 1143000"/>
              <a:gd name="connsiteX1" fmla="*/ 0 w 1204913"/>
              <a:gd name="connsiteY1" fmla="*/ 619125 h 1143000"/>
              <a:gd name="connsiteX2" fmla="*/ 519114 w 1204913"/>
              <a:gd name="connsiteY2" fmla="*/ 76200 h 1143000"/>
              <a:gd name="connsiteX3" fmla="*/ 1204913 w 1204913"/>
              <a:gd name="connsiteY3" fmla="*/ 0 h 1143000"/>
              <a:gd name="connsiteX4" fmla="*/ 971551 w 1204913"/>
              <a:gd name="connsiteY4" fmla="*/ 1143000 h 1143000"/>
              <a:gd name="connsiteX0" fmla="*/ 99060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990601 w 1223963"/>
              <a:gd name="connsiteY4" fmla="*/ 1143000 h 1143000"/>
              <a:gd name="connsiteX0" fmla="*/ 990601 w 1223963"/>
              <a:gd name="connsiteY0" fmla="*/ 1143000 h 1143000"/>
              <a:gd name="connsiteX1" fmla="*/ 0 w 1223963"/>
              <a:gd name="connsiteY1" fmla="*/ 614363 h 1143000"/>
              <a:gd name="connsiteX2" fmla="*/ 1223963 w 1223963"/>
              <a:gd name="connsiteY2" fmla="*/ 0 h 1143000"/>
              <a:gd name="connsiteX3" fmla="*/ 990601 w 1223963"/>
              <a:gd name="connsiteY3" fmla="*/ 1143000 h 1143000"/>
              <a:gd name="connsiteX0" fmla="*/ 1352551 w 1585913"/>
              <a:gd name="connsiteY0" fmla="*/ 1143000 h 1143000"/>
              <a:gd name="connsiteX1" fmla="*/ 0 w 1585913"/>
              <a:gd name="connsiteY1" fmla="*/ 1066801 h 1143000"/>
              <a:gd name="connsiteX2" fmla="*/ 1585913 w 1585913"/>
              <a:gd name="connsiteY2" fmla="*/ 0 h 1143000"/>
              <a:gd name="connsiteX3" fmla="*/ 1352551 w 1585913"/>
              <a:gd name="connsiteY3" fmla="*/ 1143000 h 1143000"/>
              <a:gd name="connsiteX0" fmla="*/ 1352551 w 1352551"/>
              <a:gd name="connsiteY0" fmla="*/ 681037 h 681037"/>
              <a:gd name="connsiteX1" fmla="*/ 0 w 1352551"/>
              <a:gd name="connsiteY1" fmla="*/ 604838 h 681037"/>
              <a:gd name="connsiteX2" fmla="*/ 219075 w 1352551"/>
              <a:gd name="connsiteY2" fmla="*/ 0 h 681037"/>
              <a:gd name="connsiteX3" fmla="*/ 1352551 w 1352551"/>
              <a:gd name="connsiteY3" fmla="*/ 681037 h 681037"/>
              <a:gd name="connsiteX0" fmla="*/ 1204914 w 1204914"/>
              <a:gd name="connsiteY0" fmla="*/ 533400 h 604838"/>
              <a:gd name="connsiteX1" fmla="*/ 0 w 1204914"/>
              <a:gd name="connsiteY1" fmla="*/ 604838 h 604838"/>
              <a:gd name="connsiteX2" fmla="*/ 219075 w 1204914"/>
              <a:gd name="connsiteY2" fmla="*/ 0 h 604838"/>
              <a:gd name="connsiteX3" fmla="*/ 1204914 w 1204914"/>
              <a:gd name="connsiteY3" fmla="*/ 533400 h 604838"/>
              <a:gd name="connsiteX0" fmla="*/ 1223964 w 1223964"/>
              <a:gd name="connsiteY0" fmla="*/ 533400 h 619126"/>
              <a:gd name="connsiteX1" fmla="*/ 0 w 1223964"/>
              <a:gd name="connsiteY1" fmla="*/ 619126 h 619126"/>
              <a:gd name="connsiteX2" fmla="*/ 238125 w 1223964"/>
              <a:gd name="connsiteY2" fmla="*/ 0 h 619126"/>
              <a:gd name="connsiteX3" fmla="*/ 1223964 w 1223964"/>
              <a:gd name="connsiteY3" fmla="*/ 533400 h 619126"/>
              <a:gd name="connsiteX0" fmla="*/ 1071564 w 1071564"/>
              <a:gd name="connsiteY0" fmla="*/ 376237 h 619126"/>
              <a:gd name="connsiteX1" fmla="*/ 0 w 1071564"/>
              <a:gd name="connsiteY1" fmla="*/ 619126 h 619126"/>
              <a:gd name="connsiteX2" fmla="*/ 238125 w 1071564"/>
              <a:gd name="connsiteY2" fmla="*/ 0 h 619126"/>
              <a:gd name="connsiteX3" fmla="*/ 1071564 w 1071564"/>
              <a:gd name="connsiteY3" fmla="*/ 376237 h 619126"/>
              <a:gd name="connsiteX0" fmla="*/ 833439 w 833439"/>
              <a:gd name="connsiteY0" fmla="*/ 376237 h 1157288"/>
              <a:gd name="connsiteX1" fmla="*/ 66675 w 833439"/>
              <a:gd name="connsiteY1" fmla="*/ 1157288 h 1157288"/>
              <a:gd name="connsiteX2" fmla="*/ 0 w 833439"/>
              <a:gd name="connsiteY2" fmla="*/ 0 h 1157288"/>
              <a:gd name="connsiteX3" fmla="*/ 833439 w 833439"/>
              <a:gd name="connsiteY3" fmla="*/ 376237 h 1157288"/>
              <a:gd name="connsiteX0" fmla="*/ 1219201 w 1219201"/>
              <a:gd name="connsiteY0" fmla="*/ 0 h 781051"/>
              <a:gd name="connsiteX1" fmla="*/ 452437 w 1219201"/>
              <a:gd name="connsiteY1" fmla="*/ 781051 h 781051"/>
              <a:gd name="connsiteX2" fmla="*/ 0 w 1219201"/>
              <a:gd name="connsiteY2" fmla="*/ 76200 h 781051"/>
              <a:gd name="connsiteX3" fmla="*/ 1219201 w 1219201"/>
              <a:gd name="connsiteY3" fmla="*/ 0 h 781051"/>
              <a:gd name="connsiteX0" fmla="*/ 1076326 w 1076326"/>
              <a:gd name="connsiteY0" fmla="*/ 0 h 933451"/>
              <a:gd name="connsiteX1" fmla="*/ 452437 w 1076326"/>
              <a:gd name="connsiteY1" fmla="*/ 933451 h 933451"/>
              <a:gd name="connsiteX2" fmla="*/ 0 w 1076326"/>
              <a:gd name="connsiteY2" fmla="*/ 228600 h 933451"/>
              <a:gd name="connsiteX3" fmla="*/ 1076326 w 1076326"/>
              <a:gd name="connsiteY3" fmla="*/ 0 h 933451"/>
              <a:gd name="connsiteX0" fmla="*/ 1076326 w 1162049"/>
              <a:gd name="connsiteY0" fmla="*/ 0 h 781051"/>
              <a:gd name="connsiteX1" fmla="*/ 1162049 w 1162049"/>
              <a:gd name="connsiteY1" fmla="*/ 781051 h 781051"/>
              <a:gd name="connsiteX2" fmla="*/ 0 w 1162049"/>
              <a:gd name="connsiteY2" fmla="*/ 228600 h 781051"/>
              <a:gd name="connsiteX3" fmla="*/ 1076326 w 1162049"/>
              <a:gd name="connsiteY3" fmla="*/ 0 h 781051"/>
              <a:gd name="connsiteX0" fmla="*/ 785813 w 871536"/>
              <a:gd name="connsiteY0" fmla="*/ 0 h 781051"/>
              <a:gd name="connsiteX1" fmla="*/ 871536 w 871536"/>
              <a:gd name="connsiteY1" fmla="*/ 781051 h 781051"/>
              <a:gd name="connsiteX2" fmla="*/ 0 w 871536"/>
              <a:gd name="connsiteY2" fmla="*/ 771525 h 781051"/>
              <a:gd name="connsiteX3" fmla="*/ 785813 w 871536"/>
              <a:gd name="connsiteY3" fmla="*/ 0 h 781051"/>
              <a:gd name="connsiteX0" fmla="*/ 785813 w 862011"/>
              <a:gd name="connsiteY0" fmla="*/ 0 h 771525"/>
              <a:gd name="connsiteX1" fmla="*/ 862011 w 862011"/>
              <a:gd name="connsiteY1" fmla="*/ 762001 h 771525"/>
              <a:gd name="connsiteX2" fmla="*/ 0 w 862011"/>
              <a:gd name="connsiteY2" fmla="*/ 771525 h 771525"/>
              <a:gd name="connsiteX3" fmla="*/ 785813 w 862011"/>
              <a:gd name="connsiteY3" fmla="*/ 0 h 771525"/>
              <a:gd name="connsiteX0" fmla="*/ 785813 w 785813"/>
              <a:gd name="connsiteY0" fmla="*/ 0 h 1304926"/>
              <a:gd name="connsiteX1" fmla="*/ 323849 w 785813"/>
              <a:gd name="connsiteY1" fmla="*/ 1304926 h 1304926"/>
              <a:gd name="connsiteX2" fmla="*/ 0 w 785813"/>
              <a:gd name="connsiteY2" fmla="*/ 771525 h 1304926"/>
              <a:gd name="connsiteX3" fmla="*/ 785813 w 785813"/>
              <a:gd name="connsiteY3" fmla="*/ 0 h 1304926"/>
              <a:gd name="connsiteX0" fmla="*/ 919163 w 919163"/>
              <a:gd name="connsiteY0" fmla="*/ 0 h 1304926"/>
              <a:gd name="connsiteX1" fmla="*/ 457199 w 919163"/>
              <a:gd name="connsiteY1" fmla="*/ 1304926 h 1304926"/>
              <a:gd name="connsiteX2" fmla="*/ 0 w 919163"/>
              <a:gd name="connsiteY2" fmla="*/ 609600 h 1304926"/>
              <a:gd name="connsiteX3" fmla="*/ 919163 w 919163"/>
              <a:gd name="connsiteY3" fmla="*/ 0 h 1304926"/>
              <a:gd name="connsiteX0" fmla="*/ 852488 w 852488"/>
              <a:gd name="connsiteY0" fmla="*/ 0 h 695326"/>
              <a:gd name="connsiteX1" fmla="*/ 457199 w 852488"/>
              <a:gd name="connsiteY1" fmla="*/ 695326 h 695326"/>
              <a:gd name="connsiteX2" fmla="*/ 0 w 852488"/>
              <a:gd name="connsiteY2" fmla="*/ 0 h 695326"/>
              <a:gd name="connsiteX3" fmla="*/ 852488 w 852488"/>
              <a:gd name="connsiteY3" fmla="*/ 0 h 695326"/>
              <a:gd name="connsiteX0" fmla="*/ 1457326 w 1457326"/>
              <a:gd name="connsiteY0" fmla="*/ 0 h 695326"/>
              <a:gd name="connsiteX1" fmla="*/ 457199 w 1457326"/>
              <a:gd name="connsiteY1" fmla="*/ 695326 h 695326"/>
              <a:gd name="connsiteX2" fmla="*/ 0 w 1457326"/>
              <a:gd name="connsiteY2" fmla="*/ 0 h 695326"/>
              <a:gd name="connsiteX3" fmla="*/ 1457326 w 1457326"/>
              <a:gd name="connsiteY3" fmla="*/ 0 h 695326"/>
              <a:gd name="connsiteX0" fmla="*/ 1000127 w 1000127"/>
              <a:gd name="connsiteY0" fmla="*/ 157163 h 852489"/>
              <a:gd name="connsiteX1" fmla="*/ 0 w 1000127"/>
              <a:gd name="connsiteY1" fmla="*/ 852489 h 852489"/>
              <a:gd name="connsiteX2" fmla="*/ 223838 w 1000127"/>
              <a:gd name="connsiteY2" fmla="*/ 0 h 852489"/>
              <a:gd name="connsiteX3" fmla="*/ 1000127 w 1000127"/>
              <a:gd name="connsiteY3" fmla="*/ 157163 h 852489"/>
              <a:gd name="connsiteX0" fmla="*/ 1162052 w 1162052"/>
              <a:gd name="connsiteY0" fmla="*/ 157163 h 704851"/>
              <a:gd name="connsiteX1" fmla="*/ 0 w 1162052"/>
              <a:gd name="connsiteY1" fmla="*/ 704851 h 704851"/>
              <a:gd name="connsiteX2" fmla="*/ 385763 w 1162052"/>
              <a:gd name="connsiteY2" fmla="*/ 0 h 704851"/>
              <a:gd name="connsiteX3" fmla="*/ 1162052 w 1162052"/>
              <a:gd name="connsiteY3" fmla="*/ 157163 h 704851"/>
            </a:gdLst>
            <a:ahLst/>
            <a:cxnLst>
              <a:cxn ang="0">
                <a:pos x="connsiteX0" y="connsiteY0"/>
              </a:cxn>
              <a:cxn ang="0">
                <a:pos x="connsiteX1" y="connsiteY1"/>
              </a:cxn>
              <a:cxn ang="0">
                <a:pos x="connsiteX2" y="connsiteY2"/>
              </a:cxn>
              <a:cxn ang="0">
                <a:pos x="connsiteX3" y="connsiteY3"/>
              </a:cxn>
            </a:cxnLst>
            <a:rect l="l" t="t" r="r" b="b"/>
            <a:pathLst>
              <a:path w="1162052" h="704851">
                <a:moveTo>
                  <a:pt x="1162052" y="157163"/>
                </a:moveTo>
                <a:lnTo>
                  <a:pt x="0" y="704851"/>
                </a:lnTo>
                <a:lnTo>
                  <a:pt x="385763" y="0"/>
                </a:lnTo>
                <a:lnTo>
                  <a:pt x="1162052" y="157163"/>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3" name="Freeform 22"/>
          <p:cNvSpPr/>
          <p:nvPr/>
        </p:nvSpPr>
        <p:spPr bwMode="auto">
          <a:xfrm>
            <a:off x="6291257" y="3600471"/>
            <a:ext cx="852488" cy="695326"/>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 name="connsiteX0" fmla="*/ 438150 w 1285875"/>
              <a:gd name="connsiteY0" fmla="*/ 1143000 h 1371600"/>
              <a:gd name="connsiteX1" fmla="*/ 1285875 w 1285875"/>
              <a:gd name="connsiteY1" fmla="*/ 1371600 h 1371600"/>
              <a:gd name="connsiteX2" fmla="*/ 1052512 w 1285875"/>
              <a:gd name="connsiteY2" fmla="*/ 609600 h 1371600"/>
              <a:gd name="connsiteX3" fmla="*/ 0 w 1285875"/>
              <a:gd name="connsiteY3" fmla="*/ 85725 h 1371600"/>
              <a:gd name="connsiteX4" fmla="*/ 671512 w 1285875"/>
              <a:gd name="connsiteY4" fmla="*/ 0 h 1371600"/>
              <a:gd name="connsiteX5" fmla="*/ 438150 w 1285875"/>
              <a:gd name="connsiteY5" fmla="*/ 1143000 h 1371600"/>
              <a:gd name="connsiteX0" fmla="*/ 971551 w 1819276"/>
              <a:gd name="connsiteY0" fmla="*/ 1143000 h 1371600"/>
              <a:gd name="connsiteX1" fmla="*/ 1819276 w 1819276"/>
              <a:gd name="connsiteY1" fmla="*/ 1371600 h 1371600"/>
              <a:gd name="connsiteX2" fmla="*/ 0 w 1819276"/>
              <a:gd name="connsiteY2" fmla="*/ 619125 h 1371600"/>
              <a:gd name="connsiteX3" fmla="*/ 533401 w 1819276"/>
              <a:gd name="connsiteY3" fmla="*/ 85725 h 1371600"/>
              <a:gd name="connsiteX4" fmla="*/ 1204913 w 1819276"/>
              <a:gd name="connsiteY4" fmla="*/ 0 h 1371600"/>
              <a:gd name="connsiteX5" fmla="*/ 971551 w 1819276"/>
              <a:gd name="connsiteY5" fmla="*/ 1143000 h 1371600"/>
              <a:gd name="connsiteX0" fmla="*/ 971551 w 1204913"/>
              <a:gd name="connsiteY0" fmla="*/ 1143000 h 1143000"/>
              <a:gd name="connsiteX1" fmla="*/ 990601 w 1204913"/>
              <a:gd name="connsiteY1" fmla="*/ 1143000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785814 w 1204913"/>
              <a:gd name="connsiteY1" fmla="*/ 1038225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0 w 1204913"/>
              <a:gd name="connsiteY1" fmla="*/ 619125 h 1143000"/>
              <a:gd name="connsiteX2" fmla="*/ 533401 w 1204913"/>
              <a:gd name="connsiteY2" fmla="*/ 85725 h 1143000"/>
              <a:gd name="connsiteX3" fmla="*/ 1204913 w 1204913"/>
              <a:gd name="connsiteY3" fmla="*/ 0 h 1143000"/>
              <a:gd name="connsiteX4" fmla="*/ 971551 w 1204913"/>
              <a:gd name="connsiteY4" fmla="*/ 1143000 h 1143000"/>
              <a:gd name="connsiteX0" fmla="*/ 971551 w 1204913"/>
              <a:gd name="connsiteY0" fmla="*/ 1143000 h 1143000"/>
              <a:gd name="connsiteX1" fmla="*/ 0 w 1204913"/>
              <a:gd name="connsiteY1" fmla="*/ 619125 h 1143000"/>
              <a:gd name="connsiteX2" fmla="*/ 519114 w 1204913"/>
              <a:gd name="connsiteY2" fmla="*/ 76200 h 1143000"/>
              <a:gd name="connsiteX3" fmla="*/ 1204913 w 1204913"/>
              <a:gd name="connsiteY3" fmla="*/ 0 h 1143000"/>
              <a:gd name="connsiteX4" fmla="*/ 971551 w 1204913"/>
              <a:gd name="connsiteY4" fmla="*/ 1143000 h 1143000"/>
              <a:gd name="connsiteX0" fmla="*/ 99060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990601 w 1223963"/>
              <a:gd name="connsiteY4" fmla="*/ 1143000 h 1143000"/>
              <a:gd name="connsiteX0" fmla="*/ 990601 w 1223963"/>
              <a:gd name="connsiteY0" fmla="*/ 1143000 h 1143000"/>
              <a:gd name="connsiteX1" fmla="*/ 0 w 1223963"/>
              <a:gd name="connsiteY1" fmla="*/ 614363 h 1143000"/>
              <a:gd name="connsiteX2" fmla="*/ 1223963 w 1223963"/>
              <a:gd name="connsiteY2" fmla="*/ 0 h 1143000"/>
              <a:gd name="connsiteX3" fmla="*/ 990601 w 1223963"/>
              <a:gd name="connsiteY3" fmla="*/ 1143000 h 1143000"/>
              <a:gd name="connsiteX0" fmla="*/ 1352551 w 1585913"/>
              <a:gd name="connsiteY0" fmla="*/ 1143000 h 1143000"/>
              <a:gd name="connsiteX1" fmla="*/ 0 w 1585913"/>
              <a:gd name="connsiteY1" fmla="*/ 1066801 h 1143000"/>
              <a:gd name="connsiteX2" fmla="*/ 1585913 w 1585913"/>
              <a:gd name="connsiteY2" fmla="*/ 0 h 1143000"/>
              <a:gd name="connsiteX3" fmla="*/ 1352551 w 1585913"/>
              <a:gd name="connsiteY3" fmla="*/ 1143000 h 1143000"/>
              <a:gd name="connsiteX0" fmla="*/ 1352551 w 1352551"/>
              <a:gd name="connsiteY0" fmla="*/ 681037 h 681037"/>
              <a:gd name="connsiteX1" fmla="*/ 0 w 1352551"/>
              <a:gd name="connsiteY1" fmla="*/ 604838 h 681037"/>
              <a:gd name="connsiteX2" fmla="*/ 219075 w 1352551"/>
              <a:gd name="connsiteY2" fmla="*/ 0 h 681037"/>
              <a:gd name="connsiteX3" fmla="*/ 1352551 w 1352551"/>
              <a:gd name="connsiteY3" fmla="*/ 681037 h 681037"/>
              <a:gd name="connsiteX0" fmla="*/ 1204914 w 1204914"/>
              <a:gd name="connsiteY0" fmla="*/ 533400 h 604838"/>
              <a:gd name="connsiteX1" fmla="*/ 0 w 1204914"/>
              <a:gd name="connsiteY1" fmla="*/ 604838 h 604838"/>
              <a:gd name="connsiteX2" fmla="*/ 219075 w 1204914"/>
              <a:gd name="connsiteY2" fmla="*/ 0 h 604838"/>
              <a:gd name="connsiteX3" fmla="*/ 1204914 w 1204914"/>
              <a:gd name="connsiteY3" fmla="*/ 533400 h 604838"/>
              <a:gd name="connsiteX0" fmla="*/ 1223964 w 1223964"/>
              <a:gd name="connsiteY0" fmla="*/ 533400 h 619126"/>
              <a:gd name="connsiteX1" fmla="*/ 0 w 1223964"/>
              <a:gd name="connsiteY1" fmla="*/ 619126 h 619126"/>
              <a:gd name="connsiteX2" fmla="*/ 238125 w 1223964"/>
              <a:gd name="connsiteY2" fmla="*/ 0 h 619126"/>
              <a:gd name="connsiteX3" fmla="*/ 1223964 w 1223964"/>
              <a:gd name="connsiteY3" fmla="*/ 533400 h 619126"/>
              <a:gd name="connsiteX0" fmla="*/ 1071564 w 1071564"/>
              <a:gd name="connsiteY0" fmla="*/ 376237 h 619126"/>
              <a:gd name="connsiteX1" fmla="*/ 0 w 1071564"/>
              <a:gd name="connsiteY1" fmla="*/ 619126 h 619126"/>
              <a:gd name="connsiteX2" fmla="*/ 238125 w 1071564"/>
              <a:gd name="connsiteY2" fmla="*/ 0 h 619126"/>
              <a:gd name="connsiteX3" fmla="*/ 1071564 w 1071564"/>
              <a:gd name="connsiteY3" fmla="*/ 376237 h 619126"/>
              <a:gd name="connsiteX0" fmla="*/ 833439 w 833439"/>
              <a:gd name="connsiteY0" fmla="*/ 376237 h 1157288"/>
              <a:gd name="connsiteX1" fmla="*/ 66675 w 833439"/>
              <a:gd name="connsiteY1" fmla="*/ 1157288 h 1157288"/>
              <a:gd name="connsiteX2" fmla="*/ 0 w 833439"/>
              <a:gd name="connsiteY2" fmla="*/ 0 h 1157288"/>
              <a:gd name="connsiteX3" fmla="*/ 833439 w 833439"/>
              <a:gd name="connsiteY3" fmla="*/ 376237 h 1157288"/>
              <a:gd name="connsiteX0" fmla="*/ 1219201 w 1219201"/>
              <a:gd name="connsiteY0" fmla="*/ 0 h 781051"/>
              <a:gd name="connsiteX1" fmla="*/ 452437 w 1219201"/>
              <a:gd name="connsiteY1" fmla="*/ 781051 h 781051"/>
              <a:gd name="connsiteX2" fmla="*/ 0 w 1219201"/>
              <a:gd name="connsiteY2" fmla="*/ 76200 h 781051"/>
              <a:gd name="connsiteX3" fmla="*/ 1219201 w 1219201"/>
              <a:gd name="connsiteY3" fmla="*/ 0 h 781051"/>
              <a:gd name="connsiteX0" fmla="*/ 1076326 w 1076326"/>
              <a:gd name="connsiteY0" fmla="*/ 0 h 933451"/>
              <a:gd name="connsiteX1" fmla="*/ 452437 w 1076326"/>
              <a:gd name="connsiteY1" fmla="*/ 933451 h 933451"/>
              <a:gd name="connsiteX2" fmla="*/ 0 w 1076326"/>
              <a:gd name="connsiteY2" fmla="*/ 228600 h 933451"/>
              <a:gd name="connsiteX3" fmla="*/ 1076326 w 1076326"/>
              <a:gd name="connsiteY3" fmla="*/ 0 h 933451"/>
              <a:gd name="connsiteX0" fmla="*/ 1076326 w 1162049"/>
              <a:gd name="connsiteY0" fmla="*/ 0 h 781051"/>
              <a:gd name="connsiteX1" fmla="*/ 1162049 w 1162049"/>
              <a:gd name="connsiteY1" fmla="*/ 781051 h 781051"/>
              <a:gd name="connsiteX2" fmla="*/ 0 w 1162049"/>
              <a:gd name="connsiteY2" fmla="*/ 228600 h 781051"/>
              <a:gd name="connsiteX3" fmla="*/ 1076326 w 1162049"/>
              <a:gd name="connsiteY3" fmla="*/ 0 h 781051"/>
              <a:gd name="connsiteX0" fmla="*/ 785813 w 871536"/>
              <a:gd name="connsiteY0" fmla="*/ 0 h 781051"/>
              <a:gd name="connsiteX1" fmla="*/ 871536 w 871536"/>
              <a:gd name="connsiteY1" fmla="*/ 781051 h 781051"/>
              <a:gd name="connsiteX2" fmla="*/ 0 w 871536"/>
              <a:gd name="connsiteY2" fmla="*/ 771525 h 781051"/>
              <a:gd name="connsiteX3" fmla="*/ 785813 w 871536"/>
              <a:gd name="connsiteY3" fmla="*/ 0 h 781051"/>
              <a:gd name="connsiteX0" fmla="*/ 785813 w 862011"/>
              <a:gd name="connsiteY0" fmla="*/ 0 h 771525"/>
              <a:gd name="connsiteX1" fmla="*/ 862011 w 862011"/>
              <a:gd name="connsiteY1" fmla="*/ 762001 h 771525"/>
              <a:gd name="connsiteX2" fmla="*/ 0 w 862011"/>
              <a:gd name="connsiteY2" fmla="*/ 771525 h 771525"/>
              <a:gd name="connsiteX3" fmla="*/ 785813 w 862011"/>
              <a:gd name="connsiteY3" fmla="*/ 0 h 771525"/>
              <a:gd name="connsiteX0" fmla="*/ 785813 w 785813"/>
              <a:gd name="connsiteY0" fmla="*/ 0 h 1304926"/>
              <a:gd name="connsiteX1" fmla="*/ 323849 w 785813"/>
              <a:gd name="connsiteY1" fmla="*/ 1304926 h 1304926"/>
              <a:gd name="connsiteX2" fmla="*/ 0 w 785813"/>
              <a:gd name="connsiteY2" fmla="*/ 771525 h 1304926"/>
              <a:gd name="connsiteX3" fmla="*/ 785813 w 785813"/>
              <a:gd name="connsiteY3" fmla="*/ 0 h 1304926"/>
              <a:gd name="connsiteX0" fmla="*/ 919163 w 919163"/>
              <a:gd name="connsiteY0" fmla="*/ 0 h 1304926"/>
              <a:gd name="connsiteX1" fmla="*/ 457199 w 919163"/>
              <a:gd name="connsiteY1" fmla="*/ 1304926 h 1304926"/>
              <a:gd name="connsiteX2" fmla="*/ 0 w 919163"/>
              <a:gd name="connsiteY2" fmla="*/ 609600 h 1304926"/>
              <a:gd name="connsiteX3" fmla="*/ 919163 w 919163"/>
              <a:gd name="connsiteY3" fmla="*/ 0 h 1304926"/>
              <a:gd name="connsiteX0" fmla="*/ 852488 w 852488"/>
              <a:gd name="connsiteY0" fmla="*/ 0 h 695326"/>
              <a:gd name="connsiteX1" fmla="*/ 457199 w 852488"/>
              <a:gd name="connsiteY1" fmla="*/ 695326 h 695326"/>
              <a:gd name="connsiteX2" fmla="*/ 0 w 852488"/>
              <a:gd name="connsiteY2" fmla="*/ 0 h 695326"/>
              <a:gd name="connsiteX3" fmla="*/ 852488 w 852488"/>
              <a:gd name="connsiteY3" fmla="*/ 0 h 695326"/>
            </a:gdLst>
            <a:ahLst/>
            <a:cxnLst>
              <a:cxn ang="0">
                <a:pos x="connsiteX0" y="connsiteY0"/>
              </a:cxn>
              <a:cxn ang="0">
                <a:pos x="connsiteX1" y="connsiteY1"/>
              </a:cxn>
              <a:cxn ang="0">
                <a:pos x="connsiteX2" y="connsiteY2"/>
              </a:cxn>
              <a:cxn ang="0">
                <a:pos x="connsiteX3" y="connsiteY3"/>
              </a:cxn>
            </a:cxnLst>
            <a:rect l="l" t="t" r="r" b="b"/>
            <a:pathLst>
              <a:path w="852488" h="695326">
                <a:moveTo>
                  <a:pt x="852488" y="0"/>
                </a:moveTo>
                <a:lnTo>
                  <a:pt x="457199" y="695326"/>
                </a:lnTo>
                <a:lnTo>
                  <a:pt x="0" y="0"/>
                </a:lnTo>
                <a:lnTo>
                  <a:pt x="852488" y="0"/>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2" name="Freeform 21"/>
          <p:cNvSpPr/>
          <p:nvPr/>
        </p:nvSpPr>
        <p:spPr bwMode="auto">
          <a:xfrm>
            <a:off x="7062785" y="2838471"/>
            <a:ext cx="828674" cy="923925"/>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 name="connsiteX0" fmla="*/ 438150 w 1285875"/>
              <a:gd name="connsiteY0" fmla="*/ 1143000 h 1371600"/>
              <a:gd name="connsiteX1" fmla="*/ 1285875 w 1285875"/>
              <a:gd name="connsiteY1" fmla="*/ 1371600 h 1371600"/>
              <a:gd name="connsiteX2" fmla="*/ 1052512 w 1285875"/>
              <a:gd name="connsiteY2" fmla="*/ 609600 h 1371600"/>
              <a:gd name="connsiteX3" fmla="*/ 0 w 1285875"/>
              <a:gd name="connsiteY3" fmla="*/ 85725 h 1371600"/>
              <a:gd name="connsiteX4" fmla="*/ 671512 w 1285875"/>
              <a:gd name="connsiteY4" fmla="*/ 0 h 1371600"/>
              <a:gd name="connsiteX5" fmla="*/ 438150 w 1285875"/>
              <a:gd name="connsiteY5" fmla="*/ 1143000 h 1371600"/>
              <a:gd name="connsiteX0" fmla="*/ 971551 w 1819276"/>
              <a:gd name="connsiteY0" fmla="*/ 1143000 h 1371600"/>
              <a:gd name="connsiteX1" fmla="*/ 1819276 w 1819276"/>
              <a:gd name="connsiteY1" fmla="*/ 1371600 h 1371600"/>
              <a:gd name="connsiteX2" fmla="*/ 0 w 1819276"/>
              <a:gd name="connsiteY2" fmla="*/ 619125 h 1371600"/>
              <a:gd name="connsiteX3" fmla="*/ 533401 w 1819276"/>
              <a:gd name="connsiteY3" fmla="*/ 85725 h 1371600"/>
              <a:gd name="connsiteX4" fmla="*/ 1204913 w 1819276"/>
              <a:gd name="connsiteY4" fmla="*/ 0 h 1371600"/>
              <a:gd name="connsiteX5" fmla="*/ 971551 w 1819276"/>
              <a:gd name="connsiteY5" fmla="*/ 1143000 h 1371600"/>
              <a:gd name="connsiteX0" fmla="*/ 971551 w 1204913"/>
              <a:gd name="connsiteY0" fmla="*/ 1143000 h 1143000"/>
              <a:gd name="connsiteX1" fmla="*/ 990601 w 1204913"/>
              <a:gd name="connsiteY1" fmla="*/ 1143000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785814 w 1204913"/>
              <a:gd name="connsiteY1" fmla="*/ 1038225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0 w 1204913"/>
              <a:gd name="connsiteY1" fmla="*/ 619125 h 1143000"/>
              <a:gd name="connsiteX2" fmla="*/ 533401 w 1204913"/>
              <a:gd name="connsiteY2" fmla="*/ 85725 h 1143000"/>
              <a:gd name="connsiteX3" fmla="*/ 1204913 w 1204913"/>
              <a:gd name="connsiteY3" fmla="*/ 0 h 1143000"/>
              <a:gd name="connsiteX4" fmla="*/ 971551 w 1204913"/>
              <a:gd name="connsiteY4" fmla="*/ 1143000 h 1143000"/>
              <a:gd name="connsiteX0" fmla="*/ 971551 w 1204913"/>
              <a:gd name="connsiteY0" fmla="*/ 1143000 h 1143000"/>
              <a:gd name="connsiteX1" fmla="*/ 0 w 1204913"/>
              <a:gd name="connsiteY1" fmla="*/ 619125 h 1143000"/>
              <a:gd name="connsiteX2" fmla="*/ 519114 w 1204913"/>
              <a:gd name="connsiteY2" fmla="*/ 76200 h 1143000"/>
              <a:gd name="connsiteX3" fmla="*/ 1204913 w 1204913"/>
              <a:gd name="connsiteY3" fmla="*/ 0 h 1143000"/>
              <a:gd name="connsiteX4" fmla="*/ 971551 w 1204913"/>
              <a:gd name="connsiteY4" fmla="*/ 1143000 h 1143000"/>
              <a:gd name="connsiteX0" fmla="*/ 99060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990601 w 1223963"/>
              <a:gd name="connsiteY4" fmla="*/ 1143000 h 1143000"/>
              <a:gd name="connsiteX0" fmla="*/ 1685926 w 1685926"/>
              <a:gd name="connsiteY0" fmla="*/ 1914525 h 1914525"/>
              <a:gd name="connsiteX1" fmla="*/ 0 w 1685926"/>
              <a:gd name="connsiteY1" fmla="*/ 614363 h 1914525"/>
              <a:gd name="connsiteX2" fmla="*/ 538164 w 1685926"/>
              <a:gd name="connsiteY2" fmla="*/ 76200 h 1914525"/>
              <a:gd name="connsiteX3" fmla="*/ 1223963 w 1685926"/>
              <a:gd name="connsiteY3" fmla="*/ 0 h 1914525"/>
              <a:gd name="connsiteX4" fmla="*/ 1685926 w 1685926"/>
              <a:gd name="connsiteY4" fmla="*/ 1914525 h 1914525"/>
              <a:gd name="connsiteX0" fmla="*/ 1685926 w 1685926"/>
              <a:gd name="connsiteY0" fmla="*/ 1838325 h 1838325"/>
              <a:gd name="connsiteX1" fmla="*/ 0 w 1685926"/>
              <a:gd name="connsiteY1" fmla="*/ 538163 h 1838325"/>
              <a:gd name="connsiteX2" fmla="*/ 538164 w 1685926"/>
              <a:gd name="connsiteY2" fmla="*/ 0 h 1838325"/>
              <a:gd name="connsiteX3" fmla="*/ 1685925 w 1685926"/>
              <a:gd name="connsiteY3" fmla="*/ 1138237 h 1838325"/>
              <a:gd name="connsiteX4" fmla="*/ 1685926 w 1685926"/>
              <a:gd name="connsiteY4" fmla="*/ 1838325 h 1838325"/>
              <a:gd name="connsiteX0" fmla="*/ 1685926 w 1871664"/>
              <a:gd name="connsiteY0" fmla="*/ 1300162 h 1300162"/>
              <a:gd name="connsiteX1" fmla="*/ 0 w 1871664"/>
              <a:gd name="connsiteY1" fmla="*/ 0 h 1300162"/>
              <a:gd name="connsiteX2" fmla="*/ 1871664 w 1871664"/>
              <a:gd name="connsiteY2" fmla="*/ 304799 h 1300162"/>
              <a:gd name="connsiteX3" fmla="*/ 1685925 w 1871664"/>
              <a:gd name="connsiteY3" fmla="*/ 600074 h 1300162"/>
              <a:gd name="connsiteX4" fmla="*/ 1685926 w 1871664"/>
              <a:gd name="connsiteY4" fmla="*/ 1300162 h 1300162"/>
              <a:gd name="connsiteX0" fmla="*/ 762001 w 947739"/>
              <a:gd name="connsiteY0" fmla="*/ 995363 h 995363"/>
              <a:gd name="connsiteX1" fmla="*/ 0 w 947739"/>
              <a:gd name="connsiteY1" fmla="*/ 828676 h 995363"/>
              <a:gd name="connsiteX2" fmla="*/ 947739 w 947739"/>
              <a:gd name="connsiteY2" fmla="*/ 0 h 995363"/>
              <a:gd name="connsiteX3" fmla="*/ 762000 w 947739"/>
              <a:gd name="connsiteY3" fmla="*/ 295275 h 995363"/>
              <a:gd name="connsiteX4" fmla="*/ 762001 w 947739"/>
              <a:gd name="connsiteY4" fmla="*/ 995363 h 995363"/>
              <a:gd name="connsiteX0" fmla="*/ 838199 w 838199"/>
              <a:gd name="connsiteY0" fmla="*/ 919163 h 919163"/>
              <a:gd name="connsiteX1" fmla="*/ 76198 w 838199"/>
              <a:gd name="connsiteY1" fmla="*/ 752476 h 919163"/>
              <a:gd name="connsiteX2" fmla="*/ 0 w 838199"/>
              <a:gd name="connsiteY2" fmla="*/ 0 h 919163"/>
              <a:gd name="connsiteX3" fmla="*/ 838198 w 838199"/>
              <a:gd name="connsiteY3" fmla="*/ 219075 h 919163"/>
              <a:gd name="connsiteX4" fmla="*/ 838199 w 838199"/>
              <a:gd name="connsiteY4" fmla="*/ 919163 h 919163"/>
              <a:gd name="connsiteX0" fmla="*/ 828674 w 828674"/>
              <a:gd name="connsiteY0" fmla="*/ 923925 h 923925"/>
              <a:gd name="connsiteX1" fmla="*/ 66673 w 828674"/>
              <a:gd name="connsiteY1" fmla="*/ 757238 h 923925"/>
              <a:gd name="connsiteX2" fmla="*/ 0 w 828674"/>
              <a:gd name="connsiteY2" fmla="*/ 0 h 923925"/>
              <a:gd name="connsiteX3" fmla="*/ 828673 w 828674"/>
              <a:gd name="connsiteY3" fmla="*/ 223837 h 923925"/>
              <a:gd name="connsiteX4" fmla="*/ 828674 w 828674"/>
              <a:gd name="connsiteY4" fmla="*/ 923925 h 923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8674" h="923925">
                <a:moveTo>
                  <a:pt x="828674" y="923925"/>
                </a:moveTo>
                <a:lnTo>
                  <a:pt x="66673" y="757238"/>
                </a:lnTo>
                <a:lnTo>
                  <a:pt x="0" y="0"/>
                </a:lnTo>
                <a:lnTo>
                  <a:pt x="828673" y="223837"/>
                </a:lnTo>
                <a:cubicBezTo>
                  <a:pt x="828673" y="457200"/>
                  <a:pt x="828674" y="690562"/>
                  <a:pt x="828674" y="923925"/>
                </a:cubicBez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 name="Freeform 20"/>
          <p:cNvSpPr/>
          <p:nvPr/>
        </p:nvSpPr>
        <p:spPr bwMode="auto">
          <a:xfrm>
            <a:off x="6272207" y="2838470"/>
            <a:ext cx="862011" cy="771525"/>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 name="connsiteX0" fmla="*/ 438150 w 1285875"/>
              <a:gd name="connsiteY0" fmla="*/ 1143000 h 1371600"/>
              <a:gd name="connsiteX1" fmla="*/ 1285875 w 1285875"/>
              <a:gd name="connsiteY1" fmla="*/ 1371600 h 1371600"/>
              <a:gd name="connsiteX2" fmla="*/ 1052512 w 1285875"/>
              <a:gd name="connsiteY2" fmla="*/ 609600 h 1371600"/>
              <a:gd name="connsiteX3" fmla="*/ 0 w 1285875"/>
              <a:gd name="connsiteY3" fmla="*/ 85725 h 1371600"/>
              <a:gd name="connsiteX4" fmla="*/ 671512 w 1285875"/>
              <a:gd name="connsiteY4" fmla="*/ 0 h 1371600"/>
              <a:gd name="connsiteX5" fmla="*/ 438150 w 1285875"/>
              <a:gd name="connsiteY5" fmla="*/ 1143000 h 1371600"/>
              <a:gd name="connsiteX0" fmla="*/ 971551 w 1819276"/>
              <a:gd name="connsiteY0" fmla="*/ 1143000 h 1371600"/>
              <a:gd name="connsiteX1" fmla="*/ 1819276 w 1819276"/>
              <a:gd name="connsiteY1" fmla="*/ 1371600 h 1371600"/>
              <a:gd name="connsiteX2" fmla="*/ 0 w 1819276"/>
              <a:gd name="connsiteY2" fmla="*/ 619125 h 1371600"/>
              <a:gd name="connsiteX3" fmla="*/ 533401 w 1819276"/>
              <a:gd name="connsiteY3" fmla="*/ 85725 h 1371600"/>
              <a:gd name="connsiteX4" fmla="*/ 1204913 w 1819276"/>
              <a:gd name="connsiteY4" fmla="*/ 0 h 1371600"/>
              <a:gd name="connsiteX5" fmla="*/ 971551 w 1819276"/>
              <a:gd name="connsiteY5" fmla="*/ 1143000 h 1371600"/>
              <a:gd name="connsiteX0" fmla="*/ 971551 w 1204913"/>
              <a:gd name="connsiteY0" fmla="*/ 1143000 h 1143000"/>
              <a:gd name="connsiteX1" fmla="*/ 990601 w 1204913"/>
              <a:gd name="connsiteY1" fmla="*/ 1143000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785814 w 1204913"/>
              <a:gd name="connsiteY1" fmla="*/ 1038225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0 w 1204913"/>
              <a:gd name="connsiteY1" fmla="*/ 619125 h 1143000"/>
              <a:gd name="connsiteX2" fmla="*/ 533401 w 1204913"/>
              <a:gd name="connsiteY2" fmla="*/ 85725 h 1143000"/>
              <a:gd name="connsiteX3" fmla="*/ 1204913 w 1204913"/>
              <a:gd name="connsiteY3" fmla="*/ 0 h 1143000"/>
              <a:gd name="connsiteX4" fmla="*/ 971551 w 1204913"/>
              <a:gd name="connsiteY4" fmla="*/ 1143000 h 1143000"/>
              <a:gd name="connsiteX0" fmla="*/ 971551 w 1204913"/>
              <a:gd name="connsiteY0" fmla="*/ 1143000 h 1143000"/>
              <a:gd name="connsiteX1" fmla="*/ 0 w 1204913"/>
              <a:gd name="connsiteY1" fmla="*/ 619125 h 1143000"/>
              <a:gd name="connsiteX2" fmla="*/ 519114 w 1204913"/>
              <a:gd name="connsiteY2" fmla="*/ 76200 h 1143000"/>
              <a:gd name="connsiteX3" fmla="*/ 1204913 w 1204913"/>
              <a:gd name="connsiteY3" fmla="*/ 0 h 1143000"/>
              <a:gd name="connsiteX4" fmla="*/ 971551 w 1204913"/>
              <a:gd name="connsiteY4" fmla="*/ 1143000 h 1143000"/>
              <a:gd name="connsiteX0" fmla="*/ 99060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990601 w 1223963"/>
              <a:gd name="connsiteY4" fmla="*/ 1143000 h 1143000"/>
              <a:gd name="connsiteX0" fmla="*/ 990601 w 1223963"/>
              <a:gd name="connsiteY0" fmla="*/ 1143000 h 1143000"/>
              <a:gd name="connsiteX1" fmla="*/ 0 w 1223963"/>
              <a:gd name="connsiteY1" fmla="*/ 614363 h 1143000"/>
              <a:gd name="connsiteX2" fmla="*/ 1223963 w 1223963"/>
              <a:gd name="connsiteY2" fmla="*/ 0 h 1143000"/>
              <a:gd name="connsiteX3" fmla="*/ 990601 w 1223963"/>
              <a:gd name="connsiteY3" fmla="*/ 1143000 h 1143000"/>
              <a:gd name="connsiteX0" fmla="*/ 1352551 w 1585913"/>
              <a:gd name="connsiteY0" fmla="*/ 1143000 h 1143000"/>
              <a:gd name="connsiteX1" fmla="*/ 0 w 1585913"/>
              <a:gd name="connsiteY1" fmla="*/ 1066801 h 1143000"/>
              <a:gd name="connsiteX2" fmla="*/ 1585913 w 1585913"/>
              <a:gd name="connsiteY2" fmla="*/ 0 h 1143000"/>
              <a:gd name="connsiteX3" fmla="*/ 1352551 w 1585913"/>
              <a:gd name="connsiteY3" fmla="*/ 1143000 h 1143000"/>
              <a:gd name="connsiteX0" fmla="*/ 1352551 w 1352551"/>
              <a:gd name="connsiteY0" fmla="*/ 681037 h 681037"/>
              <a:gd name="connsiteX1" fmla="*/ 0 w 1352551"/>
              <a:gd name="connsiteY1" fmla="*/ 604838 h 681037"/>
              <a:gd name="connsiteX2" fmla="*/ 219075 w 1352551"/>
              <a:gd name="connsiteY2" fmla="*/ 0 h 681037"/>
              <a:gd name="connsiteX3" fmla="*/ 1352551 w 1352551"/>
              <a:gd name="connsiteY3" fmla="*/ 681037 h 681037"/>
              <a:gd name="connsiteX0" fmla="*/ 1204914 w 1204914"/>
              <a:gd name="connsiteY0" fmla="*/ 533400 h 604838"/>
              <a:gd name="connsiteX1" fmla="*/ 0 w 1204914"/>
              <a:gd name="connsiteY1" fmla="*/ 604838 h 604838"/>
              <a:gd name="connsiteX2" fmla="*/ 219075 w 1204914"/>
              <a:gd name="connsiteY2" fmla="*/ 0 h 604838"/>
              <a:gd name="connsiteX3" fmla="*/ 1204914 w 1204914"/>
              <a:gd name="connsiteY3" fmla="*/ 533400 h 604838"/>
              <a:gd name="connsiteX0" fmla="*/ 1223964 w 1223964"/>
              <a:gd name="connsiteY0" fmla="*/ 533400 h 619126"/>
              <a:gd name="connsiteX1" fmla="*/ 0 w 1223964"/>
              <a:gd name="connsiteY1" fmla="*/ 619126 h 619126"/>
              <a:gd name="connsiteX2" fmla="*/ 238125 w 1223964"/>
              <a:gd name="connsiteY2" fmla="*/ 0 h 619126"/>
              <a:gd name="connsiteX3" fmla="*/ 1223964 w 1223964"/>
              <a:gd name="connsiteY3" fmla="*/ 533400 h 619126"/>
              <a:gd name="connsiteX0" fmla="*/ 1071564 w 1071564"/>
              <a:gd name="connsiteY0" fmla="*/ 376237 h 619126"/>
              <a:gd name="connsiteX1" fmla="*/ 0 w 1071564"/>
              <a:gd name="connsiteY1" fmla="*/ 619126 h 619126"/>
              <a:gd name="connsiteX2" fmla="*/ 238125 w 1071564"/>
              <a:gd name="connsiteY2" fmla="*/ 0 h 619126"/>
              <a:gd name="connsiteX3" fmla="*/ 1071564 w 1071564"/>
              <a:gd name="connsiteY3" fmla="*/ 376237 h 619126"/>
              <a:gd name="connsiteX0" fmla="*/ 833439 w 833439"/>
              <a:gd name="connsiteY0" fmla="*/ 376237 h 1157288"/>
              <a:gd name="connsiteX1" fmla="*/ 66675 w 833439"/>
              <a:gd name="connsiteY1" fmla="*/ 1157288 h 1157288"/>
              <a:gd name="connsiteX2" fmla="*/ 0 w 833439"/>
              <a:gd name="connsiteY2" fmla="*/ 0 h 1157288"/>
              <a:gd name="connsiteX3" fmla="*/ 833439 w 833439"/>
              <a:gd name="connsiteY3" fmla="*/ 376237 h 1157288"/>
              <a:gd name="connsiteX0" fmla="*/ 1219201 w 1219201"/>
              <a:gd name="connsiteY0" fmla="*/ 0 h 781051"/>
              <a:gd name="connsiteX1" fmla="*/ 452437 w 1219201"/>
              <a:gd name="connsiteY1" fmla="*/ 781051 h 781051"/>
              <a:gd name="connsiteX2" fmla="*/ 0 w 1219201"/>
              <a:gd name="connsiteY2" fmla="*/ 76200 h 781051"/>
              <a:gd name="connsiteX3" fmla="*/ 1219201 w 1219201"/>
              <a:gd name="connsiteY3" fmla="*/ 0 h 781051"/>
              <a:gd name="connsiteX0" fmla="*/ 1076326 w 1076326"/>
              <a:gd name="connsiteY0" fmla="*/ 0 h 933451"/>
              <a:gd name="connsiteX1" fmla="*/ 452437 w 1076326"/>
              <a:gd name="connsiteY1" fmla="*/ 933451 h 933451"/>
              <a:gd name="connsiteX2" fmla="*/ 0 w 1076326"/>
              <a:gd name="connsiteY2" fmla="*/ 228600 h 933451"/>
              <a:gd name="connsiteX3" fmla="*/ 1076326 w 1076326"/>
              <a:gd name="connsiteY3" fmla="*/ 0 h 933451"/>
              <a:gd name="connsiteX0" fmla="*/ 1076326 w 1162049"/>
              <a:gd name="connsiteY0" fmla="*/ 0 h 781051"/>
              <a:gd name="connsiteX1" fmla="*/ 1162049 w 1162049"/>
              <a:gd name="connsiteY1" fmla="*/ 781051 h 781051"/>
              <a:gd name="connsiteX2" fmla="*/ 0 w 1162049"/>
              <a:gd name="connsiteY2" fmla="*/ 228600 h 781051"/>
              <a:gd name="connsiteX3" fmla="*/ 1076326 w 1162049"/>
              <a:gd name="connsiteY3" fmla="*/ 0 h 781051"/>
              <a:gd name="connsiteX0" fmla="*/ 785813 w 871536"/>
              <a:gd name="connsiteY0" fmla="*/ 0 h 781051"/>
              <a:gd name="connsiteX1" fmla="*/ 871536 w 871536"/>
              <a:gd name="connsiteY1" fmla="*/ 781051 h 781051"/>
              <a:gd name="connsiteX2" fmla="*/ 0 w 871536"/>
              <a:gd name="connsiteY2" fmla="*/ 771525 h 781051"/>
              <a:gd name="connsiteX3" fmla="*/ 785813 w 871536"/>
              <a:gd name="connsiteY3" fmla="*/ 0 h 781051"/>
              <a:gd name="connsiteX0" fmla="*/ 785813 w 862011"/>
              <a:gd name="connsiteY0" fmla="*/ 0 h 771525"/>
              <a:gd name="connsiteX1" fmla="*/ 862011 w 862011"/>
              <a:gd name="connsiteY1" fmla="*/ 762001 h 771525"/>
              <a:gd name="connsiteX2" fmla="*/ 0 w 862011"/>
              <a:gd name="connsiteY2" fmla="*/ 771525 h 771525"/>
              <a:gd name="connsiteX3" fmla="*/ 785813 w 862011"/>
              <a:gd name="connsiteY3" fmla="*/ 0 h 771525"/>
            </a:gdLst>
            <a:ahLst/>
            <a:cxnLst>
              <a:cxn ang="0">
                <a:pos x="connsiteX0" y="connsiteY0"/>
              </a:cxn>
              <a:cxn ang="0">
                <a:pos x="connsiteX1" y="connsiteY1"/>
              </a:cxn>
              <a:cxn ang="0">
                <a:pos x="connsiteX2" y="connsiteY2"/>
              </a:cxn>
              <a:cxn ang="0">
                <a:pos x="connsiteX3" y="connsiteY3"/>
              </a:cxn>
            </a:cxnLst>
            <a:rect l="l" t="t" r="r" b="b"/>
            <a:pathLst>
              <a:path w="862011" h="771525">
                <a:moveTo>
                  <a:pt x="785813" y="0"/>
                </a:moveTo>
                <a:lnTo>
                  <a:pt x="862011" y="762001"/>
                </a:lnTo>
                <a:lnTo>
                  <a:pt x="0" y="771525"/>
                </a:lnTo>
                <a:lnTo>
                  <a:pt x="785813" y="0"/>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Freeform 19"/>
          <p:cNvSpPr/>
          <p:nvPr/>
        </p:nvSpPr>
        <p:spPr bwMode="auto">
          <a:xfrm>
            <a:off x="5829294" y="2838470"/>
            <a:ext cx="1233489" cy="781051"/>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 name="connsiteX0" fmla="*/ 438150 w 1285875"/>
              <a:gd name="connsiteY0" fmla="*/ 1143000 h 1371600"/>
              <a:gd name="connsiteX1" fmla="*/ 1285875 w 1285875"/>
              <a:gd name="connsiteY1" fmla="*/ 1371600 h 1371600"/>
              <a:gd name="connsiteX2" fmla="*/ 1052512 w 1285875"/>
              <a:gd name="connsiteY2" fmla="*/ 609600 h 1371600"/>
              <a:gd name="connsiteX3" fmla="*/ 0 w 1285875"/>
              <a:gd name="connsiteY3" fmla="*/ 85725 h 1371600"/>
              <a:gd name="connsiteX4" fmla="*/ 671512 w 1285875"/>
              <a:gd name="connsiteY4" fmla="*/ 0 h 1371600"/>
              <a:gd name="connsiteX5" fmla="*/ 438150 w 1285875"/>
              <a:gd name="connsiteY5" fmla="*/ 1143000 h 1371600"/>
              <a:gd name="connsiteX0" fmla="*/ 971551 w 1819276"/>
              <a:gd name="connsiteY0" fmla="*/ 1143000 h 1371600"/>
              <a:gd name="connsiteX1" fmla="*/ 1819276 w 1819276"/>
              <a:gd name="connsiteY1" fmla="*/ 1371600 h 1371600"/>
              <a:gd name="connsiteX2" fmla="*/ 0 w 1819276"/>
              <a:gd name="connsiteY2" fmla="*/ 619125 h 1371600"/>
              <a:gd name="connsiteX3" fmla="*/ 533401 w 1819276"/>
              <a:gd name="connsiteY3" fmla="*/ 85725 h 1371600"/>
              <a:gd name="connsiteX4" fmla="*/ 1204913 w 1819276"/>
              <a:gd name="connsiteY4" fmla="*/ 0 h 1371600"/>
              <a:gd name="connsiteX5" fmla="*/ 971551 w 1819276"/>
              <a:gd name="connsiteY5" fmla="*/ 1143000 h 1371600"/>
              <a:gd name="connsiteX0" fmla="*/ 971551 w 1204913"/>
              <a:gd name="connsiteY0" fmla="*/ 1143000 h 1143000"/>
              <a:gd name="connsiteX1" fmla="*/ 990601 w 1204913"/>
              <a:gd name="connsiteY1" fmla="*/ 1143000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785814 w 1204913"/>
              <a:gd name="connsiteY1" fmla="*/ 1038225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0 w 1204913"/>
              <a:gd name="connsiteY1" fmla="*/ 619125 h 1143000"/>
              <a:gd name="connsiteX2" fmla="*/ 533401 w 1204913"/>
              <a:gd name="connsiteY2" fmla="*/ 85725 h 1143000"/>
              <a:gd name="connsiteX3" fmla="*/ 1204913 w 1204913"/>
              <a:gd name="connsiteY3" fmla="*/ 0 h 1143000"/>
              <a:gd name="connsiteX4" fmla="*/ 971551 w 1204913"/>
              <a:gd name="connsiteY4" fmla="*/ 1143000 h 1143000"/>
              <a:gd name="connsiteX0" fmla="*/ 971551 w 1204913"/>
              <a:gd name="connsiteY0" fmla="*/ 1143000 h 1143000"/>
              <a:gd name="connsiteX1" fmla="*/ 0 w 1204913"/>
              <a:gd name="connsiteY1" fmla="*/ 619125 h 1143000"/>
              <a:gd name="connsiteX2" fmla="*/ 519114 w 1204913"/>
              <a:gd name="connsiteY2" fmla="*/ 76200 h 1143000"/>
              <a:gd name="connsiteX3" fmla="*/ 1204913 w 1204913"/>
              <a:gd name="connsiteY3" fmla="*/ 0 h 1143000"/>
              <a:gd name="connsiteX4" fmla="*/ 971551 w 1204913"/>
              <a:gd name="connsiteY4" fmla="*/ 1143000 h 1143000"/>
              <a:gd name="connsiteX0" fmla="*/ 99060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990601 w 1223963"/>
              <a:gd name="connsiteY4" fmla="*/ 1143000 h 1143000"/>
              <a:gd name="connsiteX0" fmla="*/ 990601 w 1223963"/>
              <a:gd name="connsiteY0" fmla="*/ 1143000 h 1143000"/>
              <a:gd name="connsiteX1" fmla="*/ 0 w 1223963"/>
              <a:gd name="connsiteY1" fmla="*/ 614363 h 1143000"/>
              <a:gd name="connsiteX2" fmla="*/ 1223963 w 1223963"/>
              <a:gd name="connsiteY2" fmla="*/ 0 h 1143000"/>
              <a:gd name="connsiteX3" fmla="*/ 990601 w 1223963"/>
              <a:gd name="connsiteY3" fmla="*/ 1143000 h 1143000"/>
              <a:gd name="connsiteX0" fmla="*/ 1352551 w 1585913"/>
              <a:gd name="connsiteY0" fmla="*/ 1143000 h 1143000"/>
              <a:gd name="connsiteX1" fmla="*/ 0 w 1585913"/>
              <a:gd name="connsiteY1" fmla="*/ 1066801 h 1143000"/>
              <a:gd name="connsiteX2" fmla="*/ 1585913 w 1585913"/>
              <a:gd name="connsiteY2" fmla="*/ 0 h 1143000"/>
              <a:gd name="connsiteX3" fmla="*/ 1352551 w 1585913"/>
              <a:gd name="connsiteY3" fmla="*/ 1143000 h 1143000"/>
              <a:gd name="connsiteX0" fmla="*/ 1352551 w 1352551"/>
              <a:gd name="connsiteY0" fmla="*/ 681037 h 681037"/>
              <a:gd name="connsiteX1" fmla="*/ 0 w 1352551"/>
              <a:gd name="connsiteY1" fmla="*/ 604838 h 681037"/>
              <a:gd name="connsiteX2" fmla="*/ 219075 w 1352551"/>
              <a:gd name="connsiteY2" fmla="*/ 0 h 681037"/>
              <a:gd name="connsiteX3" fmla="*/ 1352551 w 1352551"/>
              <a:gd name="connsiteY3" fmla="*/ 681037 h 681037"/>
              <a:gd name="connsiteX0" fmla="*/ 1204914 w 1204914"/>
              <a:gd name="connsiteY0" fmla="*/ 533400 h 604838"/>
              <a:gd name="connsiteX1" fmla="*/ 0 w 1204914"/>
              <a:gd name="connsiteY1" fmla="*/ 604838 h 604838"/>
              <a:gd name="connsiteX2" fmla="*/ 219075 w 1204914"/>
              <a:gd name="connsiteY2" fmla="*/ 0 h 604838"/>
              <a:gd name="connsiteX3" fmla="*/ 1204914 w 1204914"/>
              <a:gd name="connsiteY3" fmla="*/ 533400 h 604838"/>
              <a:gd name="connsiteX0" fmla="*/ 1223964 w 1223964"/>
              <a:gd name="connsiteY0" fmla="*/ 533400 h 619126"/>
              <a:gd name="connsiteX1" fmla="*/ 0 w 1223964"/>
              <a:gd name="connsiteY1" fmla="*/ 619126 h 619126"/>
              <a:gd name="connsiteX2" fmla="*/ 238125 w 1223964"/>
              <a:gd name="connsiteY2" fmla="*/ 0 h 619126"/>
              <a:gd name="connsiteX3" fmla="*/ 1223964 w 1223964"/>
              <a:gd name="connsiteY3" fmla="*/ 533400 h 619126"/>
              <a:gd name="connsiteX0" fmla="*/ 1071564 w 1071564"/>
              <a:gd name="connsiteY0" fmla="*/ 376237 h 619126"/>
              <a:gd name="connsiteX1" fmla="*/ 0 w 1071564"/>
              <a:gd name="connsiteY1" fmla="*/ 619126 h 619126"/>
              <a:gd name="connsiteX2" fmla="*/ 238125 w 1071564"/>
              <a:gd name="connsiteY2" fmla="*/ 0 h 619126"/>
              <a:gd name="connsiteX3" fmla="*/ 1071564 w 1071564"/>
              <a:gd name="connsiteY3" fmla="*/ 376237 h 619126"/>
              <a:gd name="connsiteX0" fmla="*/ 833439 w 833439"/>
              <a:gd name="connsiteY0" fmla="*/ 376237 h 1157288"/>
              <a:gd name="connsiteX1" fmla="*/ 66675 w 833439"/>
              <a:gd name="connsiteY1" fmla="*/ 1157288 h 1157288"/>
              <a:gd name="connsiteX2" fmla="*/ 0 w 833439"/>
              <a:gd name="connsiteY2" fmla="*/ 0 h 1157288"/>
              <a:gd name="connsiteX3" fmla="*/ 833439 w 833439"/>
              <a:gd name="connsiteY3" fmla="*/ 376237 h 1157288"/>
              <a:gd name="connsiteX0" fmla="*/ 1219201 w 1219201"/>
              <a:gd name="connsiteY0" fmla="*/ 0 h 781051"/>
              <a:gd name="connsiteX1" fmla="*/ 452437 w 1219201"/>
              <a:gd name="connsiteY1" fmla="*/ 781051 h 781051"/>
              <a:gd name="connsiteX2" fmla="*/ 0 w 1219201"/>
              <a:gd name="connsiteY2" fmla="*/ 76200 h 781051"/>
              <a:gd name="connsiteX3" fmla="*/ 1219201 w 1219201"/>
              <a:gd name="connsiteY3" fmla="*/ 0 h 781051"/>
              <a:gd name="connsiteX0" fmla="*/ 1233489 w 1233489"/>
              <a:gd name="connsiteY0" fmla="*/ 0 h 781051"/>
              <a:gd name="connsiteX1" fmla="*/ 452437 w 1233489"/>
              <a:gd name="connsiteY1" fmla="*/ 781051 h 781051"/>
              <a:gd name="connsiteX2" fmla="*/ 0 w 1233489"/>
              <a:gd name="connsiteY2" fmla="*/ 76200 h 781051"/>
              <a:gd name="connsiteX3" fmla="*/ 1233489 w 1233489"/>
              <a:gd name="connsiteY3" fmla="*/ 0 h 781051"/>
            </a:gdLst>
            <a:ahLst/>
            <a:cxnLst>
              <a:cxn ang="0">
                <a:pos x="connsiteX0" y="connsiteY0"/>
              </a:cxn>
              <a:cxn ang="0">
                <a:pos x="connsiteX1" y="connsiteY1"/>
              </a:cxn>
              <a:cxn ang="0">
                <a:pos x="connsiteX2" y="connsiteY2"/>
              </a:cxn>
              <a:cxn ang="0">
                <a:pos x="connsiteX3" y="connsiteY3"/>
              </a:cxn>
            </a:cxnLst>
            <a:rect l="l" t="t" r="r" b="b"/>
            <a:pathLst>
              <a:path w="1233489" h="781051">
                <a:moveTo>
                  <a:pt x="1233489" y="0"/>
                </a:moveTo>
                <a:lnTo>
                  <a:pt x="452437" y="781051"/>
                </a:lnTo>
                <a:lnTo>
                  <a:pt x="0" y="76200"/>
                </a:lnTo>
                <a:lnTo>
                  <a:pt x="1233489" y="0"/>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Freeform 18"/>
          <p:cNvSpPr/>
          <p:nvPr/>
        </p:nvSpPr>
        <p:spPr bwMode="auto">
          <a:xfrm>
            <a:off x="5824531" y="2309833"/>
            <a:ext cx="1223964" cy="619126"/>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 name="connsiteX0" fmla="*/ 438150 w 1285875"/>
              <a:gd name="connsiteY0" fmla="*/ 1143000 h 1371600"/>
              <a:gd name="connsiteX1" fmla="*/ 1285875 w 1285875"/>
              <a:gd name="connsiteY1" fmla="*/ 1371600 h 1371600"/>
              <a:gd name="connsiteX2" fmla="*/ 1052512 w 1285875"/>
              <a:gd name="connsiteY2" fmla="*/ 609600 h 1371600"/>
              <a:gd name="connsiteX3" fmla="*/ 0 w 1285875"/>
              <a:gd name="connsiteY3" fmla="*/ 85725 h 1371600"/>
              <a:gd name="connsiteX4" fmla="*/ 671512 w 1285875"/>
              <a:gd name="connsiteY4" fmla="*/ 0 h 1371600"/>
              <a:gd name="connsiteX5" fmla="*/ 438150 w 1285875"/>
              <a:gd name="connsiteY5" fmla="*/ 1143000 h 1371600"/>
              <a:gd name="connsiteX0" fmla="*/ 971551 w 1819276"/>
              <a:gd name="connsiteY0" fmla="*/ 1143000 h 1371600"/>
              <a:gd name="connsiteX1" fmla="*/ 1819276 w 1819276"/>
              <a:gd name="connsiteY1" fmla="*/ 1371600 h 1371600"/>
              <a:gd name="connsiteX2" fmla="*/ 0 w 1819276"/>
              <a:gd name="connsiteY2" fmla="*/ 619125 h 1371600"/>
              <a:gd name="connsiteX3" fmla="*/ 533401 w 1819276"/>
              <a:gd name="connsiteY3" fmla="*/ 85725 h 1371600"/>
              <a:gd name="connsiteX4" fmla="*/ 1204913 w 1819276"/>
              <a:gd name="connsiteY4" fmla="*/ 0 h 1371600"/>
              <a:gd name="connsiteX5" fmla="*/ 971551 w 1819276"/>
              <a:gd name="connsiteY5" fmla="*/ 1143000 h 1371600"/>
              <a:gd name="connsiteX0" fmla="*/ 971551 w 1204913"/>
              <a:gd name="connsiteY0" fmla="*/ 1143000 h 1143000"/>
              <a:gd name="connsiteX1" fmla="*/ 990601 w 1204913"/>
              <a:gd name="connsiteY1" fmla="*/ 1143000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785814 w 1204913"/>
              <a:gd name="connsiteY1" fmla="*/ 1038225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0 w 1204913"/>
              <a:gd name="connsiteY1" fmla="*/ 619125 h 1143000"/>
              <a:gd name="connsiteX2" fmla="*/ 533401 w 1204913"/>
              <a:gd name="connsiteY2" fmla="*/ 85725 h 1143000"/>
              <a:gd name="connsiteX3" fmla="*/ 1204913 w 1204913"/>
              <a:gd name="connsiteY3" fmla="*/ 0 h 1143000"/>
              <a:gd name="connsiteX4" fmla="*/ 971551 w 1204913"/>
              <a:gd name="connsiteY4" fmla="*/ 1143000 h 1143000"/>
              <a:gd name="connsiteX0" fmla="*/ 971551 w 1204913"/>
              <a:gd name="connsiteY0" fmla="*/ 1143000 h 1143000"/>
              <a:gd name="connsiteX1" fmla="*/ 0 w 1204913"/>
              <a:gd name="connsiteY1" fmla="*/ 619125 h 1143000"/>
              <a:gd name="connsiteX2" fmla="*/ 519114 w 1204913"/>
              <a:gd name="connsiteY2" fmla="*/ 76200 h 1143000"/>
              <a:gd name="connsiteX3" fmla="*/ 1204913 w 1204913"/>
              <a:gd name="connsiteY3" fmla="*/ 0 h 1143000"/>
              <a:gd name="connsiteX4" fmla="*/ 971551 w 1204913"/>
              <a:gd name="connsiteY4" fmla="*/ 1143000 h 1143000"/>
              <a:gd name="connsiteX0" fmla="*/ 99060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990601 w 1223963"/>
              <a:gd name="connsiteY4" fmla="*/ 1143000 h 1143000"/>
              <a:gd name="connsiteX0" fmla="*/ 990601 w 1223963"/>
              <a:gd name="connsiteY0" fmla="*/ 1143000 h 1143000"/>
              <a:gd name="connsiteX1" fmla="*/ 0 w 1223963"/>
              <a:gd name="connsiteY1" fmla="*/ 614363 h 1143000"/>
              <a:gd name="connsiteX2" fmla="*/ 1223963 w 1223963"/>
              <a:gd name="connsiteY2" fmla="*/ 0 h 1143000"/>
              <a:gd name="connsiteX3" fmla="*/ 990601 w 1223963"/>
              <a:gd name="connsiteY3" fmla="*/ 1143000 h 1143000"/>
              <a:gd name="connsiteX0" fmla="*/ 1352551 w 1585913"/>
              <a:gd name="connsiteY0" fmla="*/ 1143000 h 1143000"/>
              <a:gd name="connsiteX1" fmla="*/ 0 w 1585913"/>
              <a:gd name="connsiteY1" fmla="*/ 1066801 h 1143000"/>
              <a:gd name="connsiteX2" fmla="*/ 1585913 w 1585913"/>
              <a:gd name="connsiteY2" fmla="*/ 0 h 1143000"/>
              <a:gd name="connsiteX3" fmla="*/ 1352551 w 1585913"/>
              <a:gd name="connsiteY3" fmla="*/ 1143000 h 1143000"/>
              <a:gd name="connsiteX0" fmla="*/ 1352551 w 1352551"/>
              <a:gd name="connsiteY0" fmla="*/ 681037 h 681037"/>
              <a:gd name="connsiteX1" fmla="*/ 0 w 1352551"/>
              <a:gd name="connsiteY1" fmla="*/ 604838 h 681037"/>
              <a:gd name="connsiteX2" fmla="*/ 219075 w 1352551"/>
              <a:gd name="connsiteY2" fmla="*/ 0 h 681037"/>
              <a:gd name="connsiteX3" fmla="*/ 1352551 w 1352551"/>
              <a:gd name="connsiteY3" fmla="*/ 681037 h 681037"/>
              <a:gd name="connsiteX0" fmla="*/ 1204914 w 1204914"/>
              <a:gd name="connsiteY0" fmla="*/ 533400 h 604838"/>
              <a:gd name="connsiteX1" fmla="*/ 0 w 1204914"/>
              <a:gd name="connsiteY1" fmla="*/ 604838 h 604838"/>
              <a:gd name="connsiteX2" fmla="*/ 219075 w 1204914"/>
              <a:gd name="connsiteY2" fmla="*/ 0 h 604838"/>
              <a:gd name="connsiteX3" fmla="*/ 1204914 w 1204914"/>
              <a:gd name="connsiteY3" fmla="*/ 533400 h 604838"/>
              <a:gd name="connsiteX0" fmla="*/ 1223964 w 1223964"/>
              <a:gd name="connsiteY0" fmla="*/ 533400 h 619126"/>
              <a:gd name="connsiteX1" fmla="*/ 0 w 1223964"/>
              <a:gd name="connsiteY1" fmla="*/ 619126 h 619126"/>
              <a:gd name="connsiteX2" fmla="*/ 238125 w 1223964"/>
              <a:gd name="connsiteY2" fmla="*/ 0 h 619126"/>
              <a:gd name="connsiteX3" fmla="*/ 1223964 w 1223964"/>
              <a:gd name="connsiteY3" fmla="*/ 533400 h 619126"/>
            </a:gdLst>
            <a:ahLst/>
            <a:cxnLst>
              <a:cxn ang="0">
                <a:pos x="connsiteX0" y="connsiteY0"/>
              </a:cxn>
              <a:cxn ang="0">
                <a:pos x="connsiteX1" y="connsiteY1"/>
              </a:cxn>
              <a:cxn ang="0">
                <a:pos x="connsiteX2" y="connsiteY2"/>
              </a:cxn>
              <a:cxn ang="0">
                <a:pos x="connsiteX3" y="connsiteY3"/>
              </a:cxn>
            </a:cxnLst>
            <a:rect l="l" t="t" r="r" b="b"/>
            <a:pathLst>
              <a:path w="1223964" h="619126">
                <a:moveTo>
                  <a:pt x="1223964" y="533400"/>
                </a:moveTo>
                <a:lnTo>
                  <a:pt x="0" y="619126"/>
                </a:lnTo>
                <a:lnTo>
                  <a:pt x="238125" y="0"/>
                </a:lnTo>
                <a:lnTo>
                  <a:pt x="1223964" y="533400"/>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Freeform 3"/>
          <p:cNvSpPr/>
          <p:nvPr/>
        </p:nvSpPr>
        <p:spPr bwMode="auto">
          <a:xfrm>
            <a:off x="7043738" y="1619250"/>
            <a:ext cx="919162" cy="1447800"/>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9162" h="1447800">
                <a:moveTo>
                  <a:pt x="0" y="1219200"/>
                </a:moveTo>
                <a:lnTo>
                  <a:pt x="847725" y="1447800"/>
                </a:lnTo>
                <a:lnTo>
                  <a:pt x="614362" y="685800"/>
                </a:lnTo>
                <a:lnTo>
                  <a:pt x="919162" y="0"/>
                </a:lnTo>
                <a:lnTo>
                  <a:pt x="233362" y="76200"/>
                </a:lnTo>
                <a:lnTo>
                  <a:pt x="0" y="1219200"/>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Freeform 17"/>
          <p:cNvSpPr/>
          <p:nvPr/>
        </p:nvSpPr>
        <p:spPr bwMode="auto">
          <a:xfrm>
            <a:off x="6053131" y="1695470"/>
            <a:ext cx="1223963" cy="1171575"/>
          </a:xfrm>
          <a:custGeom>
            <a:avLst/>
            <a:gdLst>
              <a:gd name="connsiteX0" fmla="*/ 0 w 919162"/>
              <a:gd name="connsiteY0" fmla="*/ 1219200 h 1447800"/>
              <a:gd name="connsiteX1" fmla="*/ 847725 w 919162"/>
              <a:gd name="connsiteY1" fmla="*/ 1447800 h 1447800"/>
              <a:gd name="connsiteX2" fmla="*/ 614362 w 919162"/>
              <a:gd name="connsiteY2" fmla="*/ 685800 h 1447800"/>
              <a:gd name="connsiteX3" fmla="*/ 919162 w 919162"/>
              <a:gd name="connsiteY3" fmla="*/ 0 h 1447800"/>
              <a:gd name="connsiteX4" fmla="*/ 233362 w 919162"/>
              <a:gd name="connsiteY4" fmla="*/ 76200 h 1447800"/>
              <a:gd name="connsiteX5" fmla="*/ 0 w 919162"/>
              <a:gd name="connsiteY5" fmla="*/ 1219200 h 1447800"/>
              <a:gd name="connsiteX0" fmla="*/ 438150 w 1285875"/>
              <a:gd name="connsiteY0" fmla="*/ 1143000 h 1371600"/>
              <a:gd name="connsiteX1" fmla="*/ 1285875 w 1285875"/>
              <a:gd name="connsiteY1" fmla="*/ 1371600 h 1371600"/>
              <a:gd name="connsiteX2" fmla="*/ 1052512 w 1285875"/>
              <a:gd name="connsiteY2" fmla="*/ 609600 h 1371600"/>
              <a:gd name="connsiteX3" fmla="*/ 0 w 1285875"/>
              <a:gd name="connsiteY3" fmla="*/ 85725 h 1371600"/>
              <a:gd name="connsiteX4" fmla="*/ 671512 w 1285875"/>
              <a:gd name="connsiteY4" fmla="*/ 0 h 1371600"/>
              <a:gd name="connsiteX5" fmla="*/ 438150 w 1285875"/>
              <a:gd name="connsiteY5" fmla="*/ 1143000 h 1371600"/>
              <a:gd name="connsiteX0" fmla="*/ 971551 w 1819276"/>
              <a:gd name="connsiteY0" fmla="*/ 1143000 h 1371600"/>
              <a:gd name="connsiteX1" fmla="*/ 1819276 w 1819276"/>
              <a:gd name="connsiteY1" fmla="*/ 1371600 h 1371600"/>
              <a:gd name="connsiteX2" fmla="*/ 0 w 1819276"/>
              <a:gd name="connsiteY2" fmla="*/ 619125 h 1371600"/>
              <a:gd name="connsiteX3" fmla="*/ 533401 w 1819276"/>
              <a:gd name="connsiteY3" fmla="*/ 85725 h 1371600"/>
              <a:gd name="connsiteX4" fmla="*/ 1204913 w 1819276"/>
              <a:gd name="connsiteY4" fmla="*/ 0 h 1371600"/>
              <a:gd name="connsiteX5" fmla="*/ 971551 w 1819276"/>
              <a:gd name="connsiteY5" fmla="*/ 1143000 h 1371600"/>
              <a:gd name="connsiteX0" fmla="*/ 971551 w 1204913"/>
              <a:gd name="connsiteY0" fmla="*/ 1143000 h 1143000"/>
              <a:gd name="connsiteX1" fmla="*/ 990601 w 1204913"/>
              <a:gd name="connsiteY1" fmla="*/ 1143000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785814 w 1204913"/>
              <a:gd name="connsiteY1" fmla="*/ 1038225 h 1143000"/>
              <a:gd name="connsiteX2" fmla="*/ 0 w 1204913"/>
              <a:gd name="connsiteY2" fmla="*/ 619125 h 1143000"/>
              <a:gd name="connsiteX3" fmla="*/ 533401 w 1204913"/>
              <a:gd name="connsiteY3" fmla="*/ 85725 h 1143000"/>
              <a:gd name="connsiteX4" fmla="*/ 1204913 w 1204913"/>
              <a:gd name="connsiteY4" fmla="*/ 0 h 1143000"/>
              <a:gd name="connsiteX5" fmla="*/ 971551 w 1204913"/>
              <a:gd name="connsiteY5" fmla="*/ 1143000 h 1143000"/>
              <a:gd name="connsiteX0" fmla="*/ 971551 w 1204913"/>
              <a:gd name="connsiteY0" fmla="*/ 1143000 h 1143000"/>
              <a:gd name="connsiteX1" fmla="*/ 0 w 1204913"/>
              <a:gd name="connsiteY1" fmla="*/ 619125 h 1143000"/>
              <a:gd name="connsiteX2" fmla="*/ 533401 w 1204913"/>
              <a:gd name="connsiteY2" fmla="*/ 85725 h 1143000"/>
              <a:gd name="connsiteX3" fmla="*/ 1204913 w 1204913"/>
              <a:gd name="connsiteY3" fmla="*/ 0 h 1143000"/>
              <a:gd name="connsiteX4" fmla="*/ 971551 w 1204913"/>
              <a:gd name="connsiteY4" fmla="*/ 1143000 h 1143000"/>
              <a:gd name="connsiteX0" fmla="*/ 971551 w 1204913"/>
              <a:gd name="connsiteY0" fmla="*/ 1143000 h 1143000"/>
              <a:gd name="connsiteX1" fmla="*/ 0 w 1204913"/>
              <a:gd name="connsiteY1" fmla="*/ 619125 h 1143000"/>
              <a:gd name="connsiteX2" fmla="*/ 519114 w 1204913"/>
              <a:gd name="connsiteY2" fmla="*/ 76200 h 1143000"/>
              <a:gd name="connsiteX3" fmla="*/ 1204913 w 1204913"/>
              <a:gd name="connsiteY3" fmla="*/ 0 h 1143000"/>
              <a:gd name="connsiteX4" fmla="*/ 971551 w 1204913"/>
              <a:gd name="connsiteY4" fmla="*/ 1143000 h 1143000"/>
              <a:gd name="connsiteX0" fmla="*/ 99060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990601 w 1223963"/>
              <a:gd name="connsiteY4" fmla="*/ 1143000 h 1143000"/>
              <a:gd name="connsiteX0" fmla="*/ 1009651 w 1223963"/>
              <a:gd name="connsiteY0" fmla="*/ 1143000 h 1143000"/>
              <a:gd name="connsiteX1" fmla="*/ 0 w 1223963"/>
              <a:gd name="connsiteY1" fmla="*/ 614363 h 1143000"/>
              <a:gd name="connsiteX2" fmla="*/ 538164 w 1223963"/>
              <a:gd name="connsiteY2" fmla="*/ 76200 h 1143000"/>
              <a:gd name="connsiteX3" fmla="*/ 1223963 w 1223963"/>
              <a:gd name="connsiteY3" fmla="*/ 0 h 1143000"/>
              <a:gd name="connsiteX4" fmla="*/ 1009651 w 1223963"/>
              <a:gd name="connsiteY4" fmla="*/ 1143000 h 1143000"/>
              <a:gd name="connsiteX0" fmla="*/ 1009651 w 1223963"/>
              <a:gd name="connsiteY0" fmla="*/ 1152525 h 1152525"/>
              <a:gd name="connsiteX1" fmla="*/ 0 w 1223963"/>
              <a:gd name="connsiteY1" fmla="*/ 614363 h 1152525"/>
              <a:gd name="connsiteX2" fmla="*/ 538164 w 1223963"/>
              <a:gd name="connsiteY2" fmla="*/ 76200 h 1152525"/>
              <a:gd name="connsiteX3" fmla="*/ 1223963 w 1223963"/>
              <a:gd name="connsiteY3" fmla="*/ 0 h 1152525"/>
              <a:gd name="connsiteX4" fmla="*/ 1009651 w 1223963"/>
              <a:gd name="connsiteY4" fmla="*/ 1152525 h 1152525"/>
              <a:gd name="connsiteX0" fmla="*/ 1019176 w 1223963"/>
              <a:gd name="connsiteY0" fmla="*/ 1171575 h 1171575"/>
              <a:gd name="connsiteX1" fmla="*/ 0 w 1223963"/>
              <a:gd name="connsiteY1" fmla="*/ 614363 h 1171575"/>
              <a:gd name="connsiteX2" fmla="*/ 538164 w 1223963"/>
              <a:gd name="connsiteY2" fmla="*/ 76200 h 1171575"/>
              <a:gd name="connsiteX3" fmla="*/ 1223963 w 1223963"/>
              <a:gd name="connsiteY3" fmla="*/ 0 h 1171575"/>
              <a:gd name="connsiteX4" fmla="*/ 1019176 w 1223963"/>
              <a:gd name="connsiteY4" fmla="*/ 1171575 h 1171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3963" h="1171575">
                <a:moveTo>
                  <a:pt x="1019176" y="1171575"/>
                </a:moveTo>
                <a:lnTo>
                  <a:pt x="0" y="614363"/>
                </a:lnTo>
                <a:lnTo>
                  <a:pt x="538164" y="76200"/>
                </a:lnTo>
                <a:lnTo>
                  <a:pt x="1223963" y="0"/>
                </a:lnTo>
                <a:lnTo>
                  <a:pt x="1019176" y="1171575"/>
                </a:lnTo>
                <a:close/>
              </a:path>
            </a:pathLst>
          </a:custGeom>
          <a:solidFill>
            <a:schemeClr val="tx1">
              <a:lumMod val="95000"/>
            </a:schemeClr>
          </a:solidFill>
          <a:ln w="0" cap="flat" cmpd="sng" algn="ctr">
            <a:solidFill>
              <a:schemeClr val="tx1">
                <a:lumMod val="5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itle 1"/>
          <p:cNvSpPr>
            <a:spLocks noGrp="1"/>
          </p:cNvSpPr>
          <p:nvPr>
            <p:ph type="title"/>
          </p:nvPr>
        </p:nvSpPr>
        <p:spPr/>
        <p:txBody>
          <a:bodyPr/>
          <a:lstStyle/>
          <a:p>
            <a:r>
              <a:rPr lang="en-US" dirty="0" smtClean="0"/>
              <a:t>Simple Traversals</a:t>
            </a:r>
            <a:endParaRPr lang="en-US" dirty="0"/>
          </a:p>
        </p:txBody>
      </p:sp>
      <p:sp>
        <p:nvSpPr>
          <p:cNvPr id="3" name="Content Placeholder 2"/>
          <p:cNvSpPr>
            <a:spLocks noGrp="1"/>
          </p:cNvSpPr>
          <p:nvPr>
            <p:ph sz="quarter" idx="10"/>
          </p:nvPr>
        </p:nvSpPr>
        <p:spPr>
          <a:xfrm>
            <a:off x="457200" y="1196018"/>
            <a:ext cx="8077200" cy="685800"/>
          </a:xfrm>
        </p:spPr>
        <p:txBody>
          <a:bodyPr/>
          <a:lstStyle/>
          <a:p>
            <a:pPr indent="0">
              <a:buNone/>
            </a:pPr>
            <a:r>
              <a:rPr lang="en-US" dirty="0" smtClean="0"/>
              <a:t>Find edges around a vertex</a:t>
            </a:r>
          </a:p>
        </p:txBody>
      </p:sp>
      <p:sp>
        <p:nvSpPr>
          <p:cNvPr id="5" name="Content Placeholder 2"/>
          <p:cNvSpPr txBox="1">
            <a:spLocks/>
          </p:cNvSpPr>
          <p:nvPr/>
        </p:nvSpPr>
        <p:spPr>
          <a:xfrm>
            <a:off x="304800" y="1962150"/>
            <a:ext cx="5562600" cy="3733800"/>
          </a:xfrm>
          <a:prstGeom prst="rect">
            <a:avLst/>
          </a:prstGeom>
        </p:spPr>
        <p:txBody>
          <a:bodyPr/>
          <a:lstStyle>
            <a:lvl1pPr marL="0" indent="-274320" algn="l" rtl="0" eaLnBrk="0" fontAlgn="base" hangingPunct="0">
              <a:spcBef>
                <a:spcPct val="20000"/>
              </a:spcBef>
              <a:spcAft>
                <a:spcPct val="0"/>
              </a:spcAft>
              <a:buClr>
                <a:srgbClr val="000000"/>
              </a:buClr>
              <a:buSzPct val="75000"/>
              <a:buFont typeface="Verdana" pitchFamily="34" charset="0"/>
              <a:buChar char="●"/>
              <a:defRPr sz="2800">
                <a:solidFill>
                  <a:srgbClr val="000000"/>
                </a:solidFill>
                <a:latin typeface="+mn-lt"/>
                <a:ea typeface="ヒラギノ角ゴ Pro W3" pitchFamily="80" charset="-128"/>
                <a:cs typeface="ヒラギノ角ゴ Pro W3" pitchFamily="80" charset="-128"/>
              </a:defRPr>
            </a:lvl1pPr>
            <a:lvl2pPr marL="742950" indent="-285750" algn="l" rtl="0" eaLnBrk="0" fontAlgn="base" hangingPunct="0">
              <a:spcBef>
                <a:spcPct val="20000"/>
              </a:spcBef>
              <a:spcAft>
                <a:spcPct val="0"/>
              </a:spcAft>
              <a:buClr>
                <a:srgbClr val="000000"/>
              </a:buClr>
              <a:buSzPct val="75000"/>
              <a:buFont typeface="Verdana" pitchFamily="34" charset="0"/>
              <a:buChar char="●"/>
              <a:defRPr sz="2400">
                <a:solidFill>
                  <a:srgbClr val="000000"/>
                </a:solidFill>
                <a:latin typeface="+mn-lt"/>
                <a:ea typeface="ヒラギノ角ゴ Pro W3" pitchFamily="45" charset="-128"/>
              </a:defRPr>
            </a:lvl2pPr>
            <a:lvl3pPr marL="914400" indent="0" algn="l" rtl="0" eaLnBrk="0" fontAlgn="base" hangingPunct="0">
              <a:spcBef>
                <a:spcPct val="20000"/>
              </a:spcBef>
              <a:spcAft>
                <a:spcPct val="0"/>
              </a:spcAft>
              <a:buClr>
                <a:srgbClr val="000000"/>
              </a:buClr>
              <a:buSzPct val="75000"/>
              <a:buFont typeface="Verdana" pitchFamily="34" charset="0"/>
              <a:buChar char="●"/>
              <a:defRPr sz="2000">
                <a:solidFill>
                  <a:srgbClr val="000000"/>
                </a:solidFill>
                <a:latin typeface="+mn-lt"/>
                <a:ea typeface="ヒラギノ角ゴ Pro W3" pitchFamily="45" charset="-128"/>
              </a:defRPr>
            </a:lvl3pPr>
            <a:lvl4pPr marL="1371600" indent="0" algn="l" rtl="0" eaLnBrk="0" fontAlgn="base" hangingPunct="0">
              <a:spcBef>
                <a:spcPct val="20000"/>
              </a:spcBef>
              <a:spcAft>
                <a:spcPct val="0"/>
              </a:spcAft>
              <a:buClr>
                <a:srgbClr val="000000"/>
              </a:buClr>
              <a:buSzPct val="70000"/>
              <a:buFont typeface="Verdana" pitchFamily="34" charset="0"/>
              <a:buChar char="●"/>
              <a:defRPr baseline="0">
                <a:solidFill>
                  <a:srgbClr val="000000"/>
                </a:solidFill>
                <a:latin typeface="+mn-lt"/>
                <a:ea typeface="ヒラギノ角ゴ Pro W3" pitchFamily="45" charset="-128"/>
              </a:defRPr>
            </a:lvl4pPr>
            <a:lvl5pPr marL="1828800" indent="0" algn="l" rtl="0" eaLnBrk="0" fontAlgn="base" hangingPunct="0">
              <a:spcBef>
                <a:spcPct val="20000"/>
              </a:spcBef>
              <a:spcAft>
                <a:spcPct val="0"/>
              </a:spcAft>
              <a:buClr>
                <a:srgbClr val="000000"/>
              </a:buClr>
              <a:buSzPct val="75000"/>
              <a:buFont typeface="Verdana" pitchFamily="34" charset="0"/>
              <a:buChar char="●"/>
              <a:defRPr>
                <a:solidFill>
                  <a:srgbClr val="000000"/>
                </a:solidFill>
                <a:latin typeface="+mn-lt"/>
                <a:ea typeface="ヒラギノ角ゴ Pro W3" pitchFamily="45" charset="-128"/>
              </a:defRPr>
            </a:lvl5pPr>
            <a:lvl6pPr marL="25146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6pPr>
            <a:lvl7pPr marL="29718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7pPr>
            <a:lvl8pPr marL="34290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8pPr>
            <a:lvl9pPr marL="3886200" indent="-228600" algn="l" rtl="0" fontAlgn="base">
              <a:spcBef>
                <a:spcPct val="20000"/>
              </a:spcBef>
              <a:spcAft>
                <a:spcPct val="0"/>
              </a:spcAft>
              <a:buClr>
                <a:schemeClr val="accent1"/>
              </a:buClr>
              <a:buSzPct val="75000"/>
              <a:buFont typeface="Wingdings" charset="2"/>
              <a:buChar char="&gt;"/>
              <a:defRPr>
                <a:solidFill>
                  <a:srgbClr val="000000"/>
                </a:solidFill>
                <a:latin typeface="+mn-lt"/>
                <a:ea typeface="ヒラギノ角ゴ Pro W3" pitchFamily="45" charset="-128"/>
              </a:defRPr>
            </a:lvl9pPr>
          </a:lstStyle>
          <a:p>
            <a:pPr indent="0">
              <a:buFont typeface="Verdana" pitchFamily="34" charset="0"/>
              <a:buNone/>
            </a:pPr>
            <a:r>
              <a:rPr lang="en-US" sz="1600" b="1" dirty="0" err="1" smtClean="0">
                <a:solidFill>
                  <a:srgbClr val="002060"/>
                </a:solidFill>
                <a:latin typeface="Courier New" pitchFamily="49" charset="0"/>
                <a:cs typeface="Courier New" pitchFamily="49" charset="0"/>
              </a:rPr>
              <a:t>EdgeList</a:t>
            </a:r>
            <a:r>
              <a:rPr lang="en-US" sz="1600" b="1" dirty="0" smtClean="0">
                <a:solidFill>
                  <a:srgbClr val="002060"/>
                </a:solidFill>
                <a:latin typeface="Courier New" pitchFamily="49" charset="0"/>
                <a:cs typeface="Courier New" pitchFamily="49" charset="0"/>
              </a:rPr>
              <a:t> </a:t>
            </a:r>
            <a:r>
              <a:rPr lang="en-US" sz="1600" b="1" dirty="0" err="1" smtClean="0">
                <a:solidFill>
                  <a:srgbClr val="002060"/>
                </a:solidFill>
                <a:latin typeface="Courier New" pitchFamily="49" charset="0"/>
                <a:cs typeface="Courier New" pitchFamily="49" charset="0"/>
              </a:rPr>
              <a:t>FindEdgeRing</a:t>
            </a:r>
            <a:r>
              <a:rPr lang="en-US" sz="1600" b="1" dirty="0" smtClean="0">
                <a:solidFill>
                  <a:srgbClr val="002060"/>
                </a:solidFill>
                <a:latin typeface="Courier New" pitchFamily="49" charset="0"/>
                <a:cs typeface="Courier New" pitchFamily="49" charset="0"/>
              </a:rPr>
              <a:t>(</a:t>
            </a:r>
            <a:r>
              <a:rPr lang="en-US" sz="1600" b="1" dirty="0" err="1" smtClean="0">
                <a:solidFill>
                  <a:srgbClr val="002060"/>
                </a:solidFill>
                <a:latin typeface="Courier New" pitchFamily="49" charset="0"/>
                <a:cs typeface="Courier New" pitchFamily="49" charset="0"/>
              </a:rPr>
              <a:t>HalfEdgeVert</a:t>
            </a:r>
            <a:r>
              <a:rPr lang="en-US" sz="1600" b="1" dirty="0" smtClean="0">
                <a:solidFill>
                  <a:srgbClr val="002060"/>
                </a:solidFill>
                <a:latin typeface="Courier New" pitchFamily="49" charset="0"/>
                <a:cs typeface="Courier New" pitchFamily="49" charset="0"/>
              </a:rPr>
              <a:t> *</a:t>
            </a:r>
            <a:r>
              <a:rPr lang="en-US" sz="1600" b="1" dirty="0" err="1" smtClean="0">
                <a:solidFill>
                  <a:srgbClr val="002060"/>
                </a:solidFill>
                <a:latin typeface="Courier New" pitchFamily="49" charset="0"/>
                <a:cs typeface="Courier New" pitchFamily="49" charset="0"/>
              </a:rPr>
              <a:t>vert</a:t>
            </a:r>
            <a:r>
              <a:rPr lang="en-US" sz="1600" b="1" dirty="0" smtClean="0">
                <a:solidFill>
                  <a:srgbClr val="002060"/>
                </a:solidFill>
                <a:latin typeface="Courier New" pitchFamily="49" charset="0"/>
                <a:cs typeface="Courier New" pitchFamily="49" charset="0"/>
              </a:rPr>
              <a:t>)</a:t>
            </a:r>
          </a:p>
          <a:p>
            <a:pPr indent="0">
              <a:buFont typeface="Verdana" pitchFamily="34" charset="0"/>
              <a:buNone/>
            </a:pPr>
            <a:r>
              <a:rPr lang="en-US" sz="1600" dirty="0" smtClean="0">
                <a:latin typeface="Courier New" pitchFamily="49" charset="0"/>
                <a:cs typeface="Courier New" pitchFamily="49" charset="0"/>
              </a:rPr>
              <a:t>{</a:t>
            </a:r>
          </a:p>
          <a:p>
            <a:pPr indent="0">
              <a:buFont typeface="Verdana" pitchFamily="34" charset="0"/>
              <a:buNone/>
              <a:tabLst>
                <a:tab pos="231775" algn="l"/>
              </a:tabLst>
            </a:pP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EdgeList</a:t>
            </a:r>
            <a:r>
              <a:rPr lang="en-US" sz="1600" dirty="0" smtClean="0">
                <a:latin typeface="Courier New" pitchFamily="49" charset="0"/>
                <a:cs typeface="Courier New" pitchFamily="49" charset="0"/>
              </a:rPr>
              <a:t> ring;</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HalfEdge</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a:t>
            </a:r>
            <a:r>
              <a:rPr lang="en-US" sz="1600" dirty="0" err="1" smtClean="0">
                <a:latin typeface="Courier New" pitchFamily="49" charset="0"/>
                <a:cs typeface="Courier New" pitchFamily="49" charset="0"/>
              </a:rPr>
              <a:t>vert</a:t>
            </a:r>
            <a:r>
              <a:rPr lang="en-US" sz="1600" dirty="0" smtClean="0">
                <a:latin typeface="Courier New" pitchFamily="49" charset="0"/>
                <a:cs typeface="Courier New" pitchFamily="49" charset="0"/>
              </a:rPr>
              <a:t>-&gt;</a:t>
            </a:r>
            <a:r>
              <a:rPr lang="en-US" sz="1600" dirty="0" err="1" smtClean="0">
                <a:latin typeface="Courier New" pitchFamily="49" charset="0"/>
                <a:cs typeface="Courier New" pitchFamily="49" charset="0"/>
              </a:rPr>
              <a:t>halfEdge</a:t>
            </a:r>
            <a:r>
              <a:rPr lang="en-US" sz="1600" dirty="0" smtClean="0">
                <a:latin typeface="Courier New" pitchFamily="49" charset="0"/>
                <a:cs typeface="Courier New" pitchFamily="49" charset="0"/>
              </a:rPr>
              <a:t>;</a:t>
            </a:r>
          </a:p>
          <a:p>
            <a:pPr indent="0">
              <a:buFont typeface="Verdana" pitchFamily="34" charset="0"/>
              <a:buNone/>
              <a:tabLst>
                <a:tab pos="231775"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do {</a:t>
            </a:r>
          </a:p>
          <a:p>
            <a:pPr indent="0">
              <a:buFont typeface="Verdana" pitchFamily="34" charset="0"/>
              <a:buNone/>
              <a:tabLst>
                <a:tab pos="231775" algn="l"/>
                <a:tab pos="461963"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ring.push_back</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a:t>
            </a:r>
          </a:p>
          <a:p>
            <a:pPr indent="0">
              <a:buNone/>
              <a:tabLst>
                <a:tab pos="231775" algn="l"/>
                <a:tab pos="461963" algn="l"/>
              </a:tabLst>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 = </a:t>
            </a:r>
            <a:r>
              <a:rPr lang="en-US" sz="1600" dirty="0" err="1" smtClean="0">
                <a:latin typeface="Courier New" pitchFamily="49" charset="0"/>
                <a:cs typeface="Courier New" pitchFamily="49" charset="0"/>
              </a:rPr>
              <a:t>curEdge</a:t>
            </a:r>
            <a:r>
              <a:rPr lang="en-US" sz="1600" dirty="0" smtClean="0">
                <a:latin typeface="Courier New" pitchFamily="49" charset="0"/>
                <a:cs typeface="Courier New" pitchFamily="49" charset="0"/>
              </a:rPr>
              <a:t>-&gt;next-&gt;opposite;</a:t>
            </a:r>
          </a:p>
          <a:p>
            <a:pPr indent="0">
              <a:buNone/>
              <a:tabLst>
                <a:tab pos="231775" algn="l"/>
                <a:tab pos="461963" algn="l"/>
              </a:tabLst>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while (</a:t>
            </a:r>
            <a:r>
              <a:rPr lang="en-US" sz="1600" dirty="0" err="1">
                <a:latin typeface="Courier New" pitchFamily="49" charset="0"/>
                <a:cs typeface="Courier New" pitchFamily="49" charset="0"/>
              </a:rPr>
              <a:t>curEdge</a:t>
            </a:r>
            <a:r>
              <a:rPr lang="en-US" sz="1600" dirty="0" smtClean="0">
                <a:latin typeface="Courier New" pitchFamily="49" charset="0"/>
                <a:cs typeface="Courier New" pitchFamily="49" charset="0"/>
              </a:rPr>
              <a:t> != </a:t>
            </a:r>
            <a:r>
              <a:rPr lang="en-US" sz="1600" dirty="0" err="1" smtClean="0">
                <a:latin typeface="Courier New" pitchFamily="49" charset="0"/>
                <a:cs typeface="Courier New" pitchFamily="49" charset="0"/>
              </a:rPr>
              <a:t>vert</a:t>
            </a:r>
            <a:r>
              <a:rPr lang="en-US" sz="1600" dirty="0" smtClean="0">
                <a:latin typeface="Courier New" pitchFamily="49" charset="0"/>
                <a:cs typeface="Courier New" pitchFamily="49" charset="0"/>
              </a:rPr>
              <a:t>-&gt;</a:t>
            </a:r>
            <a:r>
              <a:rPr lang="en-US" sz="1600" dirty="0" err="1" smtClean="0">
                <a:latin typeface="Courier New" pitchFamily="49" charset="0"/>
                <a:cs typeface="Courier New" pitchFamily="49" charset="0"/>
              </a:rPr>
              <a:t>halfEdge</a:t>
            </a:r>
            <a:r>
              <a:rPr lang="en-US" sz="1600" dirty="0" smtClean="0">
                <a:latin typeface="Courier New" pitchFamily="49" charset="0"/>
                <a:cs typeface="Courier New" pitchFamily="49" charset="0"/>
              </a:rPr>
              <a:t>);</a:t>
            </a:r>
          </a:p>
          <a:p>
            <a:pPr indent="0">
              <a:buFont typeface="Verdana" pitchFamily="34" charset="0"/>
              <a:buNone/>
              <a:tabLst>
                <a:tab pos="231775" algn="l"/>
                <a:tab pos="461963" algn="l"/>
              </a:tabLst>
            </a:pPr>
            <a:r>
              <a:rPr lang="en-US" sz="1600" dirty="0" smtClean="0">
                <a:latin typeface="Courier New" pitchFamily="49" charset="0"/>
                <a:cs typeface="Courier New" pitchFamily="49" charset="0"/>
              </a:rPr>
              <a:t>	return ring;</a:t>
            </a:r>
          </a:p>
          <a:p>
            <a:pPr indent="0">
              <a:buFont typeface="Verdana" pitchFamily="34" charset="0"/>
              <a:buNone/>
            </a:pPr>
            <a:r>
              <a:rPr lang="en-US" sz="1600" dirty="0" smtClean="0">
                <a:latin typeface="Courier New" pitchFamily="49" charset="0"/>
                <a:cs typeface="Courier New" pitchFamily="49" charset="0"/>
              </a:rPr>
              <a:t>};</a:t>
            </a:r>
          </a:p>
        </p:txBody>
      </p:sp>
      <p:sp>
        <p:nvSpPr>
          <p:cNvPr id="8" name="Oval 7"/>
          <p:cNvSpPr/>
          <p:nvPr/>
        </p:nvSpPr>
        <p:spPr bwMode="auto">
          <a:xfrm>
            <a:off x="7848600" y="37147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0" name="Oval 9"/>
          <p:cNvSpPr/>
          <p:nvPr/>
        </p:nvSpPr>
        <p:spPr bwMode="auto">
          <a:xfrm>
            <a:off x="7620000" y="22669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1" name="Oval 10"/>
          <p:cNvSpPr/>
          <p:nvPr/>
        </p:nvSpPr>
        <p:spPr bwMode="auto">
          <a:xfrm>
            <a:off x="7924800" y="15811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 name="Oval 12"/>
          <p:cNvSpPr/>
          <p:nvPr/>
        </p:nvSpPr>
        <p:spPr bwMode="auto">
          <a:xfrm>
            <a:off x="6553200" y="17335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7" name="Oval 16"/>
          <p:cNvSpPr/>
          <p:nvPr/>
        </p:nvSpPr>
        <p:spPr bwMode="auto">
          <a:xfrm>
            <a:off x="6705600" y="42481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29" name="Straight Connector 28"/>
          <p:cNvCxnSpPr/>
          <p:nvPr/>
        </p:nvCxnSpPr>
        <p:spPr bwMode="auto">
          <a:xfrm flipH="1">
            <a:off x="6510338" y="3071813"/>
            <a:ext cx="404812" cy="404812"/>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cxnSp>
        <p:nvCxnSpPr>
          <p:cNvPr id="37" name="Straight Connector 36"/>
          <p:cNvCxnSpPr/>
          <p:nvPr/>
        </p:nvCxnSpPr>
        <p:spPr bwMode="auto">
          <a:xfrm flipH="1" flipV="1">
            <a:off x="7048500" y="2838450"/>
            <a:ext cx="847725" cy="238126"/>
          </a:xfrm>
          <a:prstGeom prst="line">
            <a:avLst/>
          </a:prstGeom>
          <a:solidFill>
            <a:schemeClr val="accent1"/>
          </a:solidFill>
          <a:ln w="19050" cap="flat" cmpd="sng" algn="ctr">
            <a:solidFill>
              <a:srgbClr val="FF9900"/>
            </a:solidFill>
            <a:prstDash val="solid"/>
            <a:round/>
            <a:headEnd type="none" w="med" len="med"/>
            <a:tailEnd type="none" w="med" len="med"/>
          </a:ln>
          <a:effectLst/>
        </p:spPr>
      </p:cxnSp>
      <p:sp>
        <p:nvSpPr>
          <p:cNvPr id="9" name="Oval 8"/>
          <p:cNvSpPr/>
          <p:nvPr/>
        </p:nvSpPr>
        <p:spPr bwMode="auto">
          <a:xfrm>
            <a:off x="7848600" y="30289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41" name="Straight Connector 40"/>
          <p:cNvCxnSpPr/>
          <p:nvPr/>
        </p:nvCxnSpPr>
        <p:spPr bwMode="auto">
          <a:xfrm rot="7637803" flipH="1">
            <a:off x="6825896" y="3082387"/>
            <a:ext cx="390830" cy="364364"/>
          </a:xfrm>
          <a:prstGeom prst="line">
            <a:avLst/>
          </a:prstGeom>
          <a:solidFill>
            <a:schemeClr val="accent1"/>
          </a:solidFill>
          <a:ln w="19050" cap="flat" cmpd="sng" algn="ctr">
            <a:solidFill>
              <a:srgbClr val="00B050"/>
            </a:solidFill>
            <a:prstDash val="solid"/>
            <a:round/>
            <a:headEnd type="none" w="med" len="med"/>
            <a:tailEnd type="triangle" w="med" len="lg"/>
          </a:ln>
          <a:effectLst/>
        </p:spPr>
      </p:cxnSp>
      <p:cxnSp>
        <p:nvCxnSpPr>
          <p:cNvPr id="45" name="Straight Connector 44"/>
          <p:cNvCxnSpPr/>
          <p:nvPr/>
        </p:nvCxnSpPr>
        <p:spPr bwMode="auto">
          <a:xfrm flipH="1" flipV="1">
            <a:off x="7062788" y="2847975"/>
            <a:ext cx="71438" cy="752475"/>
          </a:xfrm>
          <a:prstGeom prst="line">
            <a:avLst/>
          </a:prstGeom>
          <a:solidFill>
            <a:schemeClr val="accent1"/>
          </a:solidFill>
          <a:ln w="19050" cap="flat" cmpd="sng" algn="ctr">
            <a:solidFill>
              <a:srgbClr val="FF9900"/>
            </a:solidFill>
            <a:prstDash val="solid"/>
            <a:round/>
            <a:headEnd type="none" w="med" len="med"/>
            <a:tailEnd type="none" w="med" len="med"/>
          </a:ln>
          <a:effectLst/>
        </p:spPr>
      </p:cxnSp>
      <p:sp>
        <p:nvSpPr>
          <p:cNvPr id="7" name="Oval 6"/>
          <p:cNvSpPr/>
          <p:nvPr/>
        </p:nvSpPr>
        <p:spPr bwMode="auto">
          <a:xfrm>
            <a:off x="7086600" y="35623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38" name="Straight Connector 37"/>
          <p:cNvCxnSpPr/>
          <p:nvPr/>
        </p:nvCxnSpPr>
        <p:spPr bwMode="auto">
          <a:xfrm flipV="1">
            <a:off x="6438227" y="2962275"/>
            <a:ext cx="410247" cy="401452"/>
          </a:xfrm>
          <a:prstGeom prst="line">
            <a:avLst/>
          </a:prstGeom>
          <a:solidFill>
            <a:schemeClr val="accent1"/>
          </a:solidFill>
          <a:ln w="19050" cap="flat" cmpd="sng" algn="ctr">
            <a:solidFill>
              <a:srgbClr val="00B050"/>
            </a:solidFill>
            <a:prstDash val="solid"/>
            <a:round/>
            <a:headEnd type="none" w="med" len="med"/>
            <a:tailEnd type="triangle" w="med" len="lg"/>
          </a:ln>
          <a:effectLst/>
        </p:spPr>
      </p:cxnSp>
      <p:cxnSp>
        <p:nvCxnSpPr>
          <p:cNvPr id="39" name="Straight Connector 38"/>
          <p:cNvCxnSpPr/>
          <p:nvPr/>
        </p:nvCxnSpPr>
        <p:spPr bwMode="auto">
          <a:xfrm flipV="1">
            <a:off x="6296025" y="2843213"/>
            <a:ext cx="762000" cy="762000"/>
          </a:xfrm>
          <a:prstGeom prst="line">
            <a:avLst/>
          </a:prstGeom>
          <a:solidFill>
            <a:schemeClr val="accent1"/>
          </a:solidFill>
          <a:ln w="19050" cap="flat" cmpd="sng" algn="ctr">
            <a:solidFill>
              <a:srgbClr val="FF9900"/>
            </a:solidFill>
            <a:prstDash val="solid"/>
            <a:round/>
            <a:headEnd type="none" w="med" len="med"/>
            <a:tailEnd type="none" w="med" len="med"/>
          </a:ln>
          <a:effectLst/>
        </p:spPr>
      </p:cxnSp>
      <p:sp>
        <p:nvSpPr>
          <p:cNvPr id="16" name="Oval 15"/>
          <p:cNvSpPr/>
          <p:nvPr/>
        </p:nvSpPr>
        <p:spPr bwMode="auto">
          <a:xfrm>
            <a:off x="6248400" y="35623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46" name="Straight Connector 45"/>
          <p:cNvCxnSpPr/>
          <p:nvPr/>
        </p:nvCxnSpPr>
        <p:spPr bwMode="auto">
          <a:xfrm flipH="1">
            <a:off x="6110288" y="2933700"/>
            <a:ext cx="561976" cy="38100"/>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cxnSp>
        <p:nvCxnSpPr>
          <p:cNvPr id="47" name="Straight Connector 46"/>
          <p:cNvCxnSpPr/>
          <p:nvPr/>
        </p:nvCxnSpPr>
        <p:spPr bwMode="auto">
          <a:xfrm flipV="1">
            <a:off x="6123903" y="2809875"/>
            <a:ext cx="553124" cy="39502"/>
          </a:xfrm>
          <a:prstGeom prst="line">
            <a:avLst/>
          </a:prstGeom>
          <a:solidFill>
            <a:schemeClr val="accent1"/>
          </a:solidFill>
          <a:ln w="19050" cap="flat" cmpd="sng" algn="ctr">
            <a:solidFill>
              <a:srgbClr val="00B050"/>
            </a:solidFill>
            <a:prstDash val="solid"/>
            <a:round/>
            <a:headEnd type="none" w="med" len="med"/>
            <a:tailEnd type="triangle" w="med" len="lg"/>
          </a:ln>
          <a:effectLst/>
        </p:spPr>
      </p:cxnSp>
      <p:cxnSp>
        <p:nvCxnSpPr>
          <p:cNvPr id="48" name="Straight Connector 47"/>
          <p:cNvCxnSpPr/>
          <p:nvPr/>
        </p:nvCxnSpPr>
        <p:spPr bwMode="auto">
          <a:xfrm flipH="1" flipV="1">
            <a:off x="6176963" y="2452688"/>
            <a:ext cx="519112" cy="276226"/>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cxnSp>
        <p:nvCxnSpPr>
          <p:cNvPr id="50" name="Straight Connector 49"/>
          <p:cNvCxnSpPr/>
          <p:nvPr/>
        </p:nvCxnSpPr>
        <p:spPr bwMode="auto">
          <a:xfrm flipV="1">
            <a:off x="5829300" y="2838452"/>
            <a:ext cx="1238250" cy="95248"/>
          </a:xfrm>
          <a:prstGeom prst="line">
            <a:avLst/>
          </a:prstGeom>
          <a:solidFill>
            <a:schemeClr val="accent1"/>
          </a:solidFill>
          <a:ln w="19050" cap="flat" cmpd="sng" algn="ctr">
            <a:solidFill>
              <a:srgbClr val="FF9900"/>
            </a:solidFill>
            <a:prstDash val="solid"/>
            <a:round/>
            <a:headEnd type="none" w="med" len="med"/>
            <a:tailEnd type="none" w="med" len="med"/>
          </a:ln>
          <a:effectLst/>
        </p:spPr>
      </p:cxnSp>
      <p:sp>
        <p:nvSpPr>
          <p:cNvPr id="15" name="Oval 14"/>
          <p:cNvSpPr/>
          <p:nvPr/>
        </p:nvSpPr>
        <p:spPr bwMode="auto">
          <a:xfrm>
            <a:off x="5791200" y="28765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57" name="Straight Connector 56"/>
          <p:cNvCxnSpPr/>
          <p:nvPr/>
        </p:nvCxnSpPr>
        <p:spPr bwMode="auto">
          <a:xfrm>
            <a:off x="6238875" y="2338388"/>
            <a:ext cx="561975" cy="309562"/>
          </a:xfrm>
          <a:prstGeom prst="line">
            <a:avLst/>
          </a:prstGeom>
          <a:solidFill>
            <a:schemeClr val="accent1"/>
          </a:solidFill>
          <a:ln w="19050" cap="flat" cmpd="sng" algn="ctr">
            <a:solidFill>
              <a:srgbClr val="00B050"/>
            </a:solidFill>
            <a:prstDash val="solid"/>
            <a:round/>
            <a:headEnd type="none" w="med" len="med"/>
            <a:tailEnd type="triangle" w="med" len="lg"/>
          </a:ln>
          <a:effectLst/>
        </p:spPr>
      </p:cxnSp>
      <p:cxnSp>
        <p:nvCxnSpPr>
          <p:cNvPr id="58" name="Straight Connector 57"/>
          <p:cNvCxnSpPr/>
          <p:nvPr/>
        </p:nvCxnSpPr>
        <p:spPr bwMode="auto">
          <a:xfrm flipV="1">
            <a:off x="7053260" y="2024063"/>
            <a:ext cx="104777" cy="585791"/>
          </a:xfrm>
          <a:prstGeom prst="line">
            <a:avLst/>
          </a:prstGeom>
          <a:solidFill>
            <a:schemeClr val="accent1"/>
          </a:solidFill>
          <a:ln w="0" cap="flat" cmpd="sng" algn="ctr">
            <a:solidFill>
              <a:schemeClr val="tx1">
                <a:lumMod val="50000"/>
              </a:schemeClr>
            </a:solidFill>
            <a:prstDash val="solid"/>
            <a:round/>
            <a:headEnd type="none" w="med" len="med"/>
            <a:tailEnd type="triangle" w="med" len="lg"/>
          </a:ln>
          <a:effectLst/>
        </p:spPr>
      </p:cxnSp>
      <p:cxnSp>
        <p:nvCxnSpPr>
          <p:cNvPr id="59" name="Straight Connector 58"/>
          <p:cNvCxnSpPr/>
          <p:nvPr/>
        </p:nvCxnSpPr>
        <p:spPr bwMode="auto">
          <a:xfrm>
            <a:off x="6062662" y="2309812"/>
            <a:ext cx="1014413" cy="561976"/>
          </a:xfrm>
          <a:prstGeom prst="line">
            <a:avLst/>
          </a:prstGeom>
          <a:solidFill>
            <a:schemeClr val="accent1"/>
          </a:solidFill>
          <a:ln w="19050" cap="flat" cmpd="sng" algn="ctr">
            <a:solidFill>
              <a:srgbClr val="FF9900"/>
            </a:solidFill>
            <a:prstDash val="solid"/>
            <a:round/>
            <a:headEnd type="none" w="med" len="med"/>
            <a:tailEnd type="none" w="med" len="med"/>
          </a:ln>
          <a:effectLst/>
        </p:spPr>
      </p:cxnSp>
      <p:sp>
        <p:nvSpPr>
          <p:cNvPr id="14" name="Oval 13"/>
          <p:cNvSpPr/>
          <p:nvPr/>
        </p:nvSpPr>
        <p:spPr bwMode="auto">
          <a:xfrm>
            <a:off x="6019800" y="22669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cxnSp>
        <p:nvCxnSpPr>
          <p:cNvPr id="65" name="Straight Connector 64"/>
          <p:cNvCxnSpPr/>
          <p:nvPr/>
        </p:nvCxnSpPr>
        <p:spPr bwMode="auto">
          <a:xfrm flipH="1">
            <a:off x="7167563" y="2052638"/>
            <a:ext cx="114300" cy="623887"/>
          </a:xfrm>
          <a:prstGeom prst="line">
            <a:avLst/>
          </a:prstGeom>
          <a:solidFill>
            <a:schemeClr val="accent1"/>
          </a:solidFill>
          <a:ln w="19050" cap="flat" cmpd="sng" algn="ctr">
            <a:solidFill>
              <a:srgbClr val="00B050"/>
            </a:solidFill>
            <a:prstDash val="solid"/>
            <a:round/>
            <a:headEnd type="none" w="med" len="med"/>
            <a:tailEnd type="triangle" w="med" len="lg"/>
          </a:ln>
          <a:effectLst/>
        </p:spPr>
      </p:cxnSp>
      <p:cxnSp>
        <p:nvCxnSpPr>
          <p:cNvPr id="66" name="Straight Connector 65"/>
          <p:cNvCxnSpPr/>
          <p:nvPr/>
        </p:nvCxnSpPr>
        <p:spPr bwMode="auto">
          <a:xfrm flipV="1">
            <a:off x="7077075" y="1695450"/>
            <a:ext cx="204788" cy="1152525"/>
          </a:xfrm>
          <a:prstGeom prst="line">
            <a:avLst/>
          </a:prstGeom>
          <a:solidFill>
            <a:schemeClr val="accent1"/>
          </a:solidFill>
          <a:ln w="19050" cap="flat" cmpd="sng" algn="ctr">
            <a:solidFill>
              <a:srgbClr val="FF9900"/>
            </a:solidFill>
            <a:prstDash val="solid"/>
            <a:round/>
            <a:headEnd type="none" w="med" len="med"/>
            <a:tailEnd type="none" w="med" len="med"/>
          </a:ln>
          <a:effectLst/>
        </p:spPr>
      </p:cxnSp>
      <p:sp>
        <p:nvSpPr>
          <p:cNvPr id="12" name="Oval 11"/>
          <p:cNvSpPr/>
          <p:nvPr/>
        </p:nvSpPr>
        <p:spPr bwMode="auto">
          <a:xfrm>
            <a:off x="7239000" y="1657350"/>
            <a:ext cx="76200" cy="76200"/>
          </a:xfrm>
          <a:prstGeom prst="ellipse">
            <a:avLst/>
          </a:prstGeom>
          <a:solidFill>
            <a:srgbClr val="FFFFCC"/>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6" name="Oval 5"/>
          <p:cNvSpPr/>
          <p:nvPr/>
        </p:nvSpPr>
        <p:spPr bwMode="auto">
          <a:xfrm>
            <a:off x="7005637" y="2795587"/>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Tree>
    <p:extLst>
      <p:ext uri="{BB962C8B-B14F-4D97-AF65-F5344CB8AC3E}">
        <p14:creationId xmlns:p14="http://schemas.microsoft.com/office/powerpoint/2010/main" val="1145272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par>
                                <p:cTn id="9" presetID="1" presetClass="exit" presetSubtype="0" fill="hold" nodeType="withEffect">
                                  <p:stCondLst>
                                    <p:cond delay="0"/>
                                  </p:stCondLst>
                                  <p:childTnLst>
                                    <p:set>
                                      <p:cBhvr>
                                        <p:cTn id="10" dur="1" fill="hold">
                                          <p:stCondLst>
                                            <p:cond delay="0"/>
                                          </p:stCondLst>
                                        </p:cTn>
                                        <p:tgtEl>
                                          <p:spTgt spid="41"/>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par>
                                <p:cTn id="15" presetID="1" presetClass="exit" presetSubtype="0" fill="hold" nodeType="withEffect">
                                  <p:stCondLst>
                                    <p:cond delay="0"/>
                                  </p:stCondLst>
                                  <p:childTnLst>
                                    <p:set>
                                      <p:cBhvr>
                                        <p:cTn id="16" dur="1" fill="hold">
                                          <p:stCondLst>
                                            <p:cond delay="0"/>
                                          </p:stCondLst>
                                        </p:cTn>
                                        <p:tgtEl>
                                          <p:spTgt spid="29"/>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7"/>
                                        </p:tgtEl>
                                        <p:attrNameLst>
                                          <p:attrName>style.visibility</p:attrName>
                                        </p:attrNameLst>
                                      </p:cBhvr>
                                      <p:to>
                                        <p:strVal val="visible"/>
                                      </p:to>
                                    </p:set>
                                  </p:childTnLst>
                                </p:cTn>
                              </p:par>
                              <p:par>
                                <p:cTn id="21" presetID="1" presetClass="exit" presetSubtype="0" fill="hold" nodeType="withEffect">
                                  <p:stCondLst>
                                    <p:cond delay="0"/>
                                  </p:stCondLst>
                                  <p:childTnLst>
                                    <p:set>
                                      <p:cBhvr>
                                        <p:cTn id="22" dur="1" fill="hold">
                                          <p:stCondLst>
                                            <p:cond delay="0"/>
                                          </p:stCondLst>
                                        </p:cTn>
                                        <p:tgtEl>
                                          <p:spTgt spid="38"/>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5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8"/>
                                        </p:tgtEl>
                                        <p:attrNameLst>
                                          <p:attrName>style.visibility</p:attrName>
                                        </p:attrNameLst>
                                      </p:cBhvr>
                                      <p:to>
                                        <p:strVal val="visible"/>
                                      </p:to>
                                    </p:set>
                                  </p:childTnLst>
                                </p:cTn>
                              </p:par>
                              <p:par>
                                <p:cTn id="29" presetID="1" presetClass="exit" presetSubtype="0" fill="hold" nodeType="withEffect">
                                  <p:stCondLst>
                                    <p:cond delay="0"/>
                                  </p:stCondLst>
                                  <p:childTnLst>
                                    <p:set>
                                      <p:cBhvr>
                                        <p:cTn id="30" dur="1" fill="hold">
                                          <p:stCondLst>
                                            <p:cond delay="0"/>
                                          </p:stCondLst>
                                        </p:cTn>
                                        <p:tgtEl>
                                          <p:spTgt spid="46"/>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7"/>
                                        </p:tgtEl>
                                        <p:attrNameLst>
                                          <p:attrName>style.visibility</p:attrName>
                                        </p:attrNameLst>
                                      </p:cBhvr>
                                      <p:to>
                                        <p:strVal val="visible"/>
                                      </p:to>
                                    </p:set>
                                  </p:childTnLst>
                                </p:cTn>
                              </p:par>
                              <p:par>
                                <p:cTn id="37" presetID="1" presetClass="exit" presetSubtype="0" fill="hold" nodeType="withEffect">
                                  <p:stCondLst>
                                    <p:cond delay="0"/>
                                  </p:stCondLst>
                                  <p:childTnLst>
                                    <p:set>
                                      <p:cBhvr>
                                        <p:cTn id="38" dur="1" fill="hold">
                                          <p:stCondLst>
                                            <p:cond delay="0"/>
                                          </p:stCondLst>
                                        </p:cTn>
                                        <p:tgtEl>
                                          <p:spTgt spid="47"/>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8"/>
                                        </p:tgtEl>
                                        <p:attrNameLst>
                                          <p:attrName>style.visibility</p:attrName>
                                        </p:attrNameLst>
                                      </p:cBhvr>
                                      <p:to>
                                        <p:strVal val="visible"/>
                                      </p:to>
                                    </p:set>
                                  </p:childTnLst>
                                </p:cTn>
                              </p:par>
                              <p:par>
                                <p:cTn id="43" presetID="1" presetClass="exit" presetSubtype="0" fill="hold" nodeType="withEffect">
                                  <p:stCondLst>
                                    <p:cond delay="0"/>
                                  </p:stCondLst>
                                  <p:childTnLst>
                                    <p:set>
                                      <p:cBhvr>
                                        <p:cTn id="44" dur="1" fill="hold">
                                          <p:stCondLst>
                                            <p:cond delay="0"/>
                                          </p:stCondLst>
                                        </p:cTn>
                                        <p:tgtEl>
                                          <p:spTgt spid="48"/>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6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z="3200" dirty="0" smtClean="0">
                <a:ea typeface="ヒラギノ角ゴ Pro W3" pitchFamily="48" charset="-128"/>
                <a:cs typeface="ヒラギノ角ゴ Pro W3" pitchFamily="48" charset="-128"/>
              </a:rPr>
              <a:t>What Else Can We Do?</a:t>
            </a:r>
          </a:p>
        </p:txBody>
      </p:sp>
      <p:sp>
        <p:nvSpPr>
          <p:cNvPr id="13315" name="Content Placeholder 2"/>
          <p:cNvSpPr>
            <a:spLocks noGrp="1"/>
          </p:cNvSpPr>
          <p:nvPr>
            <p:ph sz="quarter" idx="10"/>
          </p:nvPr>
        </p:nvSpPr>
        <p:spPr>
          <a:xfrm>
            <a:off x="533400" y="1504950"/>
            <a:ext cx="7239000" cy="3638550"/>
          </a:xfrm>
        </p:spPr>
        <p:txBody>
          <a:bodyPr/>
          <a:lstStyle/>
          <a:p>
            <a:pPr eaLnBrk="1" hangingPunct="1"/>
            <a:r>
              <a:rPr lang="en-US" sz="2400" dirty="0" smtClean="0">
                <a:ea typeface="ヒラギノ角ゴ Pro W3" pitchFamily="48" charset="-128"/>
                <a:cs typeface="ヒラギノ角ゴ Pro W3" pitchFamily="48" charset="-128"/>
              </a:rPr>
              <a:t>Generate a convex hull mesh</a:t>
            </a:r>
          </a:p>
          <a:p>
            <a:pPr lvl="1" eaLnBrk="1" hangingPunct="1"/>
            <a:r>
              <a:rPr lang="en-US" sz="2000" dirty="0" smtClean="0">
                <a:ea typeface="ヒラギノ角ゴ Pro W3" pitchFamily="48" charset="-128"/>
                <a:cs typeface="ヒラギノ角ゴ Pro W3" pitchFamily="48" charset="-128"/>
              </a:rPr>
              <a:t>Divide and conquer method is fast</a:t>
            </a:r>
          </a:p>
          <a:p>
            <a:pPr lvl="2" eaLnBrk="1" hangingPunct="1"/>
            <a:r>
              <a:rPr lang="en-US" sz="1800" dirty="0" smtClean="0">
                <a:ea typeface="ヒラギノ角ゴ Pro W3" pitchFamily="48" charset="-128"/>
                <a:cs typeface="ヒラギノ角ゴ Pro W3" pitchFamily="48" charset="-128"/>
              </a:rPr>
              <a:t>O(n log n)</a:t>
            </a:r>
            <a:endParaRPr lang="en-US" sz="1800" dirty="0">
              <a:ea typeface="ヒラギノ角ゴ Pro W3" pitchFamily="48" charset="-128"/>
              <a:cs typeface="ヒラギノ角ゴ Pro W3" pitchFamily="48" charset="-128"/>
            </a:endParaRPr>
          </a:p>
          <a:p>
            <a:pPr eaLnBrk="1" hangingPunct="1"/>
            <a:r>
              <a:rPr lang="en-US" sz="2400" dirty="0" smtClean="0">
                <a:ea typeface="ヒラギノ角ゴ Pro W3" pitchFamily="48" charset="-128"/>
                <a:cs typeface="ヒラギノ角ゴ Pro W3" pitchFamily="48" charset="-128"/>
              </a:rPr>
              <a:t>Role of the half edge data structure</a:t>
            </a:r>
          </a:p>
          <a:p>
            <a:pPr lvl="1" eaLnBrk="1" hangingPunct="1"/>
            <a:r>
              <a:rPr lang="en-US" sz="2000" dirty="0" smtClean="0">
                <a:ea typeface="ヒラギノ角ゴ Pro W3" pitchFamily="48" charset="-128"/>
                <a:cs typeface="ヒラギノ角ゴ Pro W3" pitchFamily="48" charset="-128"/>
              </a:rPr>
              <a:t>Remove interior faces/edges during stitch phase</a:t>
            </a:r>
          </a:p>
          <a:p>
            <a:pPr lvl="1" eaLnBrk="1" hangingPunct="1"/>
            <a:r>
              <a:rPr lang="en-US" sz="2000" dirty="0">
                <a:ea typeface="ヒラギノ角ゴ Pro W3" pitchFamily="48" charset="-128"/>
                <a:cs typeface="ヒラギノ角ゴ Pro W3" pitchFamily="48" charset="-128"/>
              </a:rPr>
              <a:t>C</a:t>
            </a:r>
            <a:r>
              <a:rPr lang="en-US" sz="2000" dirty="0" smtClean="0">
                <a:ea typeface="ヒラギノ角ゴ Pro W3" pitchFamily="48" charset="-128"/>
                <a:cs typeface="ヒラギノ角ゴ Pro W3" pitchFamily="48" charset="-128"/>
              </a:rPr>
              <a:t>reate new faces between boundary loops to perform the stitch</a:t>
            </a:r>
            <a:endParaRPr lang="en-US" sz="2000" dirty="0">
              <a:ea typeface="ヒラギノ角ゴ Pro W3" pitchFamily="48" charset="-128"/>
              <a:cs typeface="ヒラギノ角ゴ Pro W3" pitchFamily="48" charset="-128"/>
            </a:endParaRPr>
          </a:p>
          <a:p>
            <a:pPr lvl="1" eaLnBrk="1" hangingPunct="1"/>
            <a:endParaRPr lang="en-US" sz="2000" dirty="0" smtClean="0">
              <a:ea typeface="ヒラギノ角ゴ Pro W3" pitchFamily="48" charset="-128"/>
              <a:cs typeface="ヒラギノ角ゴ Pro W3" pitchFamily="48" charset="-128"/>
            </a:endParaRPr>
          </a:p>
        </p:txBody>
      </p:sp>
      <p:grpSp>
        <p:nvGrpSpPr>
          <p:cNvPr id="2" name="Group 1"/>
          <p:cNvGrpSpPr/>
          <p:nvPr/>
        </p:nvGrpSpPr>
        <p:grpSpPr>
          <a:xfrm>
            <a:off x="6379367" y="1635921"/>
            <a:ext cx="2325529" cy="957738"/>
            <a:chOff x="6379367" y="1635921"/>
            <a:chExt cx="2325529" cy="957738"/>
          </a:xfrm>
        </p:grpSpPr>
        <p:cxnSp>
          <p:nvCxnSpPr>
            <p:cNvPr id="52" name="Straight Connector 51"/>
            <p:cNvCxnSpPr/>
            <p:nvPr/>
          </p:nvCxnSpPr>
          <p:spPr bwMode="auto">
            <a:xfrm flipV="1">
              <a:off x="7312819" y="2543176"/>
              <a:ext cx="1373981" cy="26193"/>
            </a:xfrm>
            <a:prstGeom prst="line">
              <a:avLst/>
            </a:prstGeom>
            <a:solidFill>
              <a:schemeClr val="accent1"/>
            </a:solidFill>
            <a:ln w="9525" cap="flat" cmpd="sng" algn="ctr">
              <a:solidFill>
                <a:srgbClr val="00B050"/>
              </a:solidFill>
              <a:prstDash val="solid"/>
              <a:round/>
              <a:headEnd type="none" w="med" len="med"/>
              <a:tailEnd type="none" w="med" len="med"/>
            </a:ln>
            <a:effectLst/>
          </p:spPr>
        </p:cxnSp>
        <p:cxnSp>
          <p:nvCxnSpPr>
            <p:cNvPr id="13319" name="Straight Connector 13318"/>
            <p:cNvCxnSpPr/>
            <p:nvPr/>
          </p:nvCxnSpPr>
          <p:spPr bwMode="auto">
            <a:xfrm>
              <a:off x="7093744" y="1657350"/>
              <a:ext cx="1319212" cy="154781"/>
            </a:xfrm>
            <a:prstGeom prst="line">
              <a:avLst/>
            </a:prstGeom>
            <a:solidFill>
              <a:schemeClr val="accent1"/>
            </a:solidFill>
            <a:ln w="9525" cap="flat" cmpd="sng" algn="ctr">
              <a:solidFill>
                <a:srgbClr val="00B050"/>
              </a:solidFill>
              <a:prstDash val="solid"/>
              <a:round/>
              <a:headEnd type="none" w="med" len="med"/>
              <a:tailEnd type="none" w="med" len="med"/>
            </a:ln>
            <a:effectLst/>
          </p:spPr>
        </p:cxnSp>
        <p:cxnSp>
          <p:nvCxnSpPr>
            <p:cNvPr id="4" name="Straight Connector 3"/>
            <p:cNvCxnSpPr/>
            <p:nvPr/>
          </p:nvCxnSpPr>
          <p:spPr bwMode="auto">
            <a:xfrm flipH="1">
              <a:off x="6400800" y="1657350"/>
              <a:ext cx="685800" cy="685800"/>
            </a:xfrm>
            <a:prstGeom prst="line">
              <a:avLst/>
            </a:prstGeom>
            <a:solidFill>
              <a:schemeClr val="accent1"/>
            </a:solidFill>
            <a:ln w="15875" cap="flat" cmpd="sng" algn="ctr">
              <a:solidFill>
                <a:schemeClr val="bg1"/>
              </a:solidFill>
              <a:prstDash val="solid"/>
              <a:round/>
              <a:headEnd type="none" w="med" len="med"/>
              <a:tailEnd type="none" w="med" len="med"/>
            </a:ln>
            <a:effectLst/>
          </p:spPr>
        </p:cxnSp>
        <p:cxnSp>
          <p:nvCxnSpPr>
            <p:cNvPr id="9" name="Straight Connector 8"/>
            <p:cNvCxnSpPr/>
            <p:nvPr/>
          </p:nvCxnSpPr>
          <p:spPr bwMode="auto">
            <a:xfrm>
              <a:off x="6400800" y="2343150"/>
              <a:ext cx="914400" cy="228600"/>
            </a:xfrm>
            <a:prstGeom prst="line">
              <a:avLst/>
            </a:prstGeom>
            <a:solidFill>
              <a:schemeClr val="accent1"/>
            </a:solidFill>
            <a:ln w="15875" cap="flat" cmpd="sng" algn="ctr">
              <a:solidFill>
                <a:schemeClr val="bg1"/>
              </a:solidFill>
              <a:prstDash val="solid"/>
              <a:round/>
              <a:headEnd type="none" w="med" len="med"/>
              <a:tailEnd type="none" w="med" len="med"/>
            </a:ln>
            <a:effectLst/>
          </p:spPr>
        </p:cxnSp>
        <p:cxnSp>
          <p:nvCxnSpPr>
            <p:cNvPr id="12" name="Straight Connector 11"/>
            <p:cNvCxnSpPr/>
            <p:nvPr/>
          </p:nvCxnSpPr>
          <p:spPr bwMode="auto">
            <a:xfrm flipV="1">
              <a:off x="7315200" y="2114550"/>
              <a:ext cx="228600" cy="457200"/>
            </a:xfrm>
            <a:prstGeom prst="line">
              <a:avLst/>
            </a:prstGeom>
            <a:solidFill>
              <a:schemeClr val="accent1"/>
            </a:solidFill>
            <a:ln w="6350" cap="flat" cmpd="sng" algn="ctr">
              <a:solidFill>
                <a:schemeClr val="tx1">
                  <a:lumMod val="75000"/>
                </a:schemeClr>
              </a:solidFill>
              <a:prstDash val="solid"/>
              <a:round/>
              <a:headEnd type="none" w="med" len="med"/>
              <a:tailEnd type="none" w="med" len="med"/>
            </a:ln>
            <a:effectLst/>
          </p:spPr>
        </p:cxnSp>
        <p:cxnSp>
          <p:nvCxnSpPr>
            <p:cNvPr id="15" name="Straight Connector 14"/>
            <p:cNvCxnSpPr/>
            <p:nvPr/>
          </p:nvCxnSpPr>
          <p:spPr bwMode="auto">
            <a:xfrm>
              <a:off x="7086600" y="1657350"/>
              <a:ext cx="457200" cy="457200"/>
            </a:xfrm>
            <a:prstGeom prst="line">
              <a:avLst/>
            </a:prstGeom>
            <a:solidFill>
              <a:schemeClr val="accent1"/>
            </a:solidFill>
            <a:ln w="6350" cap="flat" cmpd="sng" algn="ctr">
              <a:solidFill>
                <a:schemeClr val="tx1">
                  <a:lumMod val="75000"/>
                </a:schemeClr>
              </a:solidFill>
              <a:prstDash val="solid"/>
              <a:round/>
              <a:headEnd type="none" w="med" len="med"/>
              <a:tailEnd type="none" w="med" len="med"/>
            </a:ln>
            <a:effectLst/>
          </p:spPr>
        </p:cxnSp>
        <p:sp>
          <p:nvSpPr>
            <p:cNvPr id="16" name="Oval 15"/>
            <p:cNvSpPr/>
            <p:nvPr/>
          </p:nvSpPr>
          <p:spPr bwMode="auto">
            <a:xfrm>
              <a:off x="6379367" y="2316507"/>
              <a:ext cx="45719" cy="45719"/>
            </a:xfrm>
            <a:prstGeom prst="ellipse">
              <a:avLst/>
            </a:prstGeom>
            <a:solidFill>
              <a:srgbClr val="FFFF00"/>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19" name="Oval 18"/>
            <p:cNvSpPr/>
            <p:nvPr/>
          </p:nvSpPr>
          <p:spPr bwMode="auto">
            <a:xfrm>
              <a:off x="6536529" y="2297431"/>
              <a:ext cx="45719" cy="45719"/>
            </a:xfrm>
            <a:prstGeom prst="ellipse">
              <a:avLst/>
            </a:prstGeom>
            <a:solidFill>
              <a:schemeClr val="tx1">
                <a:lumMod val="85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20" name="Oval 19"/>
            <p:cNvSpPr/>
            <p:nvPr/>
          </p:nvSpPr>
          <p:spPr bwMode="auto">
            <a:xfrm>
              <a:off x="6693691" y="2114550"/>
              <a:ext cx="45719" cy="45719"/>
            </a:xfrm>
            <a:prstGeom prst="ellipse">
              <a:avLst/>
            </a:prstGeom>
            <a:solidFill>
              <a:schemeClr val="tx1">
                <a:lumMod val="85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21" name="Oval 20"/>
            <p:cNvSpPr/>
            <p:nvPr/>
          </p:nvSpPr>
          <p:spPr bwMode="auto">
            <a:xfrm>
              <a:off x="6850853" y="2343150"/>
              <a:ext cx="45719" cy="45719"/>
            </a:xfrm>
            <a:prstGeom prst="ellipse">
              <a:avLst/>
            </a:prstGeom>
            <a:solidFill>
              <a:schemeClr val="tx1">
                <a:lumMod val="85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22" name="Oval 21"/>
            <p:cNvSpPr/>
            <p:nvPr/>
          </p:nvSpPr>
          <p:spPr bwMode="auto">
            <a:xfrm>
              <a:off x="7008015" y="2114550"/>
              <a:ext cx="45719" cy="45719"/>
            </a:xfrm>
            <a:prstGeom prst="ellipse">
              <a:avLst/>
            </a:prstGeom>
            <a:solidFill>
              <a:schemeClr val="tx1">
                <a:lumMod val="85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23" name="Oval 22"/>
            <p:cNvSpPr/>
            <p:nvPr/>
          </p:nvSpPr>
          <p:spPr bwMode="auto">
            <a:xfrm>
              <a:off x="7040881" y="1885950"/>
              <a:ext cx="45719" cy="45719"/>
            </a:xfrm>
            <a:prstGeom prst="ellipse">
              <a:avLst/>
            </a:prstGeom>
            <a:solidFill>
              <a:schemeClr val="tx1">
                <a:lumMod val="85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24" name="Oval 23"/>
            <p:cNvSpPr/>
            <p:nvPr/>
          </p:nvSpPr>
          <p:spPr bwMode="auto">
            <a:xfrm>
              <a:off x="7269481" y="2068831"/>
              <a:ext cx="45719" cy="45719"/>
            </a:xfrm>
            <a:prstGeom prst="ellipse">
              <a:avLst/>
            </a:prstGeom>
            <a:solidFill>
              <a:schemeClr val="tx1">
                <a:lumMod val="85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25" name="Oval 24"/>
            <p:cNvSpPr/>
            <p:nvPr/>
          </p:nvSpPr>
          <p:spPr bwMode="auto">
            <a:xfrm>
              <a:off x="7517129" y="2097883"/>
              <a:ext cx="45719" cy="45719"/>
            </a:xfrm>
            <a:prstGeom prst="ellipse">
              <a:avLst/>
            </a:prstGeom>
            <a:solidFill>
              <a:schemeClr val="tx1">
                <a:lumMod val="85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26" name="Oval 25"/>
            <p:cNvSpPr/>
            <p:nvPr/>
          </p:nvSpPr>
          <p:spPr bwMode="auto">
            <a:xfrm>
              <a:off x="7069933" y="1635921"/>
              <a:ext cx="45719" cy="45719"/>
            </a:xfrm>
            <a:prstGeom prst="ellipse">
              <a:avLst/>
            </a:prstGeom>
            <a:solidFill>
              <a:srgbClr val="FF0000"/>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27" name="Oval 26"/>
            <p:cNvSpPr/>
            <p:nvPr/>
          </p:nvSpPr>
          <p:spPr bwMode="auto">
            <a:xfrm>
              <a:off x="7295696" y="2547940"/>
              <a:ext cx="45719" cy="45719"/>
            </a:xfrm>
            <a:prstGeom prst="ellipse">
              <a:avLst/>
            </a:prstGeom>
            <a:solidFill>
              <a:srgbClr val="FF0000"/>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cxnSp>
          <p:nvCxnSpPr>
            <p:cNvPr id="18" name="Straight Connector 17"/>
            <p:cNvCxnSpPr/>
            <p:nvPr/>
          </p:nvCxnSpPr>
          <p:spPr bwMode="auto">
            <a:xfrm flipV="1">
              <a:off x="8001000" y="1814513"/>
              <a:ext cx="419100" cy="254319"/>
            </a:xfrm>
            <a:prstGeom prst="line">
              <a:avLst/>
            </a:prstGeom>
            <a:solidFill>
              <a:schemeClr val="accent1"/>
            </a:solidFill>
            <a:ln w="6350" cap="flat" cmpd="sng" algn="ctr">
              <a:solidFill>
                <a:schemeClr val="tx1">
                  <a:lumMod val="75000"/>
                </a:schemeClr>
              </a:solidFill>
              <a:prstDash val="solid"/>
              <a:round/>
              <a:headEnd type="none" w="med" len="med"/>
              <a:tailEnd type="none" w="med" len="med"/>
            </a:ln>
            <a:effectLst/>
          </p:spPr>
        </p:cxnSp>
        <p:cxnSp>
          <p:nvCxnSpPr>
            <p:cNvPr id="30" name="Straight Connector 29"/>
            <p:cNvCxnSpPr/>
            <p:nvPr/>
          </p:nvCxnSpPr>
          <p:spPr bwMode="auto">
            <a:xfrm>
              <a:off x="8420100" y="1819275"/>
              <a:ext cx="266700" cy="728665"/>
            </a:xfrm>
            <a:prstGeom prst="line">
              <a:avLst/>
            </a:prstGeom>
            <a:solidFill>
              <a:schemeClr val="accent1"/>
            </a:solidFill>
            <a:ln w="15875" cap="flat" cmpd="sng" algn="ctr">
              <a:solidFill>
                <a:schemeClr val="bg1"/>
              </a:solidFill>
              <a:prstDash val="solid"/>
              <a:round/>
              <a:headEnd type="none" w="med" len="med"/>
              <a:tailEnd type="none" w="med" len="med"/>
            </a:ln>
            <a:effectLst/>
          </p:spPr>
        </p:cxnSp>
        <p:cxnSp>
          <p:nvCxnSpPr>
            <p:cNvPr id="13313" name="Straight Connector 13312"/>
            <p:cNvCxnSpPr/>
            <p:nvPr/>
          </p:nvCxnSpPr>
          <p:spPr bwMode="auto">
            <a:xfrm flipH="1" flipV="1">
              <a:off x="8001000" y="2068831"/>
              <a:ext cx="685800" cy="473867"/>
            </a:xfrm>
            <a:prstGeom prst="line">
              <a:avLst/>
            </a:prstGeom>
            <a:solidFill>
              <a:schemeClr val="accent1"/>
            </a:solidFill>
            <a:ln w="6350" cap="flat" cmpd="sng" algn="ctr">
              <a:solidFill>
                <a:schemeClr val="tx1">
                  <a:lumMod val="75000"/>
                </a:schemeClr>
              </a:solidFill>
              <a:prstDash val="solid"/>
              <a:round/>
              <a:headEnd type="none" w="med" len="med"/>
              <a:tailEnd type="none" w="med" len="med"/>
            </a:ln>
            <a:effectLst/>
          </p:spPr>
        </p:cxnSp>
        <p:sp>
          <p:nvSpPr>
            <p:cNvPr id="36" name="Oval 35"/>
            <p:cNvSpPr/>
            <p:nvPr/>
          </p:nvSpPr>
          <p:spPr bwMode="auto">
            <a:xfrm>
              <a:off x="7141369" y="2333625"/>
              <a:ext cx="45719" cy="45719"/>
            </a:xfrm>
            <a:prstGeom prst="ellipse">
              <a:avLst/>
            </a:prstGeom>
            <a:solidFill>
              <a:schemeClr val="tx1">
                <a:lumMod val="85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37" name="Oval 36"/>
            <p:cNvSpPr/>
            <p:nvPr/>
          </p:nvSpPr>
          <p:spPr bwMode="auto">
            <a:xfrm>
              <a:off x="7980045" y="2048350"/>
              <a:ext cx="45719" cy="45719"/>
            </a:xfrm>
            <a:prstGeom prst="ellipse">
              <a:avLst/>
            </a:prstGeom>
            <a:solidFill>
              <a:schemeClr val="tx1">
                <a:lumMod val="85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38" name="Oval 37"/>
            <p:cNvSpPr/>
            <p:nvPr/>
          </p:nvSpPr>
          <p:spPr bwMode="auto">
            <a:xfrm>
              <a:off x="8659177" y="2517931"/>
              <a:ext cx="45719" cy="45719"/>
            </a:xfrm>
            <a:prstGeom prst="ellipse">
              <a:avLst/>
            </a:prstGeom>
            <a:solidFill>
              <a:srgbClr val="FF0000"/>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39" name="Oval 38"/>
            <p:cNvSpPr/>
            <p:nvPr/>
          </p:nvSpPr>
          <p:spPr bwMode="auto">
            <a:xfrm>
              <a:off x="8392952" y="1791178"/>
              <a:ext cx="45719" cy="45719"/>
            </a:xfrm>
            <a:prstGeom prst="ellipse">
              <a:avLst/>
            </a:prstGeom>
            <a:solidFill>
              <a:srgbClr val="FF0000"/>
            </a:solidFill>
            <a:ln w="0" cap="flat" cmpd="sng" algn="ctr">
              <a:solidFill>
                <a:srgbClr val="000000"/>
              </a:solidFill>
              <a:prstDash val="solid"/>
              <a:round/>
              <a:headEnd type="none" w="med" len="med"/>
              <a:tailEnd type="none" w="med" len="med"/>
            </a:ln>
            <a:effectLst/>
          </p:spPr>
          <p:txBody>
            <a:bodyPr rtlCol="0" anchor="ctr"/>
            <a:lstStyle/>
            <a:p>
              <a:pPr algn="ctr"/>
              <a:endParaRPr lang="en-US" dirty="0"/>
            </a:p>
          </p:txBody>
        </p:sp>
        <p:sp>
          <p:nvSpPr>
            <p:cNvPr id="40" name="Oval 39"/>
            <p:cNvSpPr/>
            <p:nvPr/>
          </p:nvSpPr>
          <p:spPr bwMode="auto">
            <a:xfrm>
              <a:off x="8242934" y="1974535"/>
              <a:ext cx="45719" cy="45719"/>
            </a:xfrm>
            <a:prstGeom prst="ellipse">
              <a:avLst/>
            </a:prstGeom>
            <a:solidFill>
              <a:schemeClr val="tx1">
                <a:lumMod val="85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dirty="0"/>
            </a:p>
          </p:txBody>
        </p:sp>
        <p:sp>
          <p:nvSpPr>
            <p:cNvPr id="41" name="Oval 40"/>
            <p:cNvSpPr/>
            <p:nvPr/>
          </p:nvSpPr>
          <p:spPr bwMode="auto">
            <a:xfrm>
              <a:off x="8404859" y="2176942"/>
              <a:ext cx="45719" cy="45719"/>
            </a:xfrm>
            <a:prstGeom prst="ellipse">
              <a:avLst/>
            </a:prstGeom>
            <a:solidFill>
              <a:schemeClr val="tx1">
                <a:lumMod val="85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dirty="0"/>
            </a:p>
          </p:txBody>
        </p:sp>
      </p:grpSp>
    </p:spTree>
    <p:extLst>
      <p:ext uri="{BB962C8B-B14F-4D97-AF65-F5344CB8AC3E}">
        <p14:creationId xmlns:p14="http://schemas.microsoft.com/office/powerpoint/2010/main" val="178396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3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315">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315">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31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11"/>
          <p:cNvSpPr/>
          <p:nvPr/>
        </p:nvSpPr>
        <p:spPr bwMode="auto">
          <a:xfrm>
            <a:off x="5591175" y="3945731"/>
            <a:ext cx="2633663" cy="759619"/>
          </a:xfrm>
          <a:custGeom>
            <a:avLst/>
            <a:gdLst>
              <a:gd name="connsiteX0" fmla="*/ 0 w 1521619"/>
              <a:gd name="connsiteY0" fmla="*/ 0 h 619125"/>
              <a:gd name="connsiteX1" fmla="*/ 150019 w 1521619"/>
              <a:gd name="connsiteY1" fmla="*/ 447675 h 619125"/>
              <a:gd name="connsiteX2" fmla="*/ 1521619 w 1521619"/>
              <a:gd name="connsiteY2" fmla="*/ 619125 h 619125"/>
              <a:gd name="connsiteX3" fmla="*/ 1326356 w 1521619"/>
              <a:gd name="connsiteY3" fmla="*/ 0 h 619125"/>
              <a:gd name="connsiteX4" fmla="*/ 0 w 1521619"/>
              <a:gd name="connsiteY4" fmla="*/ 0 h 619125"/>
              <a:gd name="connsiteX0" fmla="*/ 0 w 2633663"/>
              <a:gd name="connsiteY0" fmla="*/ 0 h 759619"/>
              <a:gd name="connsiteX1" fmla="*/ 150019 w 2633663"/>
              <a:gd name="connsiteY1" fmla="*/ 447675 h 759619"/>
              <a:gd name="connsiteX2" fmla="*/ 2633663 w 2633663"/>
              <a:gd name="connsiteY2" fmla="*/ 759619 h 759619"/>
              <a:gd name="connsiteX3" fmla="*/ 1326356 w 2633663"/>
              <a:gd name="connsiteY3" fmla="*/ 0 h 759619"/>
              <a:gd name="connsiteX4" fmla="*/ 0 w 2633663"/>
              <a:gd name="connsiteY4" fmla="*/ 0 h 7596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3663" h="759619">
                <a:moveTo>
                  <a:pt x="0" y="0"/>
                </a:moveTo>
                <a:lnTo>
                  <a:pt x="150019" y="447675"/>
                </a:lnTo>
                <a:lnTo>
                  <a:pt x="2633663" y="759619"/>
                </a:lnTo>
                <a:lnTo>
                  <a:pt x="1326356" y="0"/>
                </a:lnTo>
                <a:lnTo>
                  <a:pt x="0" y="0"/>
                </a:lnTo>
                <a:close/>
              </a:path>
            </a:pathLst>
          </a:custGeom>
          <a:solidFill>
            <a:srgbClr val="FFFB61"/>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20" name="Freeform 19"/>
          <p:cNvSpPr/>
          <p:nvPr/>
        </p:nvSpPr>
        <p:spPr bwMode="auto">
          <a:xfrm>
            <a:off x="4167201" y="3948132"/>
            <a:ext cx="950118" cy="666750"/>
          </a:xfrm>
          <a:custGeom>
            <a:avLst/>
            <a:gdLst>
              <a:gd name="connsiteX0" fmla="*/ 369094 w 1181100"/>
              <a:gd name="connsiteY0" fmla="*/ 0 h 992981"/>
              <a:gd name="connsiteX1" fmla="*/ 0 w 1181100"/>
              <a:gd name="connsiteY1" fmla="*/ 600075 h 992981"/>
              <a:gd name="connsiteX2" fmla="*/ 681038 w 1181100"/>
              <a:gd name="connsiteY2" fmla="*/ 992981 h 992981"/>
              <a:gd name="connsiteX3" fmla="*/ 1181100 w 1181100"/>
              <a:gd name="connsiteY3" fmla="*/ 0 h 992981"/>
              <a:gd name="connsiteX4" fmla="*/ 369094 w 1181100"/>
              <a:gd name="connsiteY4" fmla="*/ 0 h 992981"/>
              <a:gd name="connsiteX0" fmla="*/ 321469 w 1133475"/>
              <a:gd name="connsiteY0" fmla="*/ 0 h 992981"/>
              <a:gd name="connsiteX1" fmla="*/ 0 w 1133475"/>
              <a:gd name="connsiteY1" fmla="*/ 57150 h 992981"/>
              <a:gd name="connsiteX2" fmla="*/ 633413 w 1133475"/>
              <a:gd name="connsiteY2" fmla="*/ 992981 h 992981"/>
              <a:gd name="connsiteX3" fmla="*/ 1133475 w 1133475"/>
              <a:gd name="connsiteY3" fmla="*/ 0 h 992981"/>
              <a:gd name="connsiteX4" fmla="*/ 321469 w 1133475"/>
              <a:gd name="connsiteY4" fmla="*/ 0 h 992981"/>
              <a:gd name="connsiteX0" fmla="*/ 321469 w 1133475"/>
              <a:gd name="connsiteY0" fmla="*/ 0 h 311944"/>
              <a:gd name="connsiteX1" fmla="*/ 0 w 1133475"/>
              <a:gd name="connsiteY1" fmla="*/ 57150 h 311944"/>
              <a:gd name="connsiteX2" fmla="*/ 19051 w 1133475"/>
              <a:gd name="connsiteY2" fmla="*/ 311944 h 311944"/>
              <a:gd name="connsiteX3" fmla="*/ 1133475 w 1133475"/>
              <a:gd name="connsiteY3" fmla="*/ 0 h 311944"/>
              <a:gd name="connsiteX4" fmla="*/ 321469 w 1133475"/>
              <a:gd name="connsiteY4" fmla="*/ 0 h 311944"/>
              <a:gd name="connsiteX0" fmla="*/ 321469 w 604838"/>
              <a:gd name="connsiteY0" fmla="*/ 0 h 723900"/>
              <a:gd name="connsiteX1" fmla="*/ 0 w 604838"/>
              <a:gd name="connsiteY1" fmla="*/ 57150 h 723900"/>
              <a:gd name="connsiteX2" fmla="*/ 19051 w 604838"/>
              <a:gd name="connsiteY2" fmla="*/ 311944 h 723900"/>
              <a:gd name="connsiteX3" fmla="*/ 604838 w 604838"/>
              <a:gd name="connsiteY3" fmla="*/ 723900 h 723900"/>
              <a:gd name="connsiteX4" fmla="*/ 321469 w 604838"/>
              <a:gd name="connsiteY4" fmla="*/ 0 h 723900"/>
              <a:gd name="connsiteX0" fmla="*/ 954881 w 954881"/>
              <a:gd name="connsiteY0" fmla="*/ 4763 h 666750"/>
              <a:gd name="connsiteX1" fmla="*/ 0 w 954881"/>
              <a:gd name="connsiteY1" fmla="*/ 0 h 666750"/>
              <a:gd name="connsiteX2" fmla="*/ 19051 w 954881"/>
              <a:gd name="connsiteY2" fmla="*/ 254794 h 666750"/>
              <a:gd name="connsiteX3" fmla="*/ 604838 w 954881"/>
              <a:gd name="connsiteY3" fmla="*/ 666750 h 666750"/>
              <a:gd name="connsiteX4" fmla="*/ 954881 w 954881"/>
              <a:gd name="connsiteY4" fmla="*/ 4763 h 666750"/>
              <a:gd name="connsiteX0" fmla="*/ 950118 w 950118"/>
              <a:gd name="connsiteY0" fmla="*/ 1 h 666750"/>
              <a:gd name="connsiteX1" fmla="*/ 0 w 950118"/>
              <a:gd name="connsiteY1" fmla="*/ 0 h 666750"/>
              <a:gd name="connsiteX2" fmla="*/ 19051 w 950118"/>
              <a:gd name="connsiteY2" fmla="*/ 254794 h 666750"/>
              <a:gd name="connsiteX3" fmla="*/ 604838 w 950118"/>
              <a:gd name="connsiteY3" fmla="*/ 666750 h 666750"/>
              <a:gd name="connsiteX4" fmla="*/ 950118 w 950118"/>
              <a:gd name="connsiteY4" fmla="*/ 1 h 666750"/>
              <a:gd name="connsiteX0" fmla="*/ 950118 w 950118"/>
              <a:gd name="connsiteY0" fmla="*/ 1 h 666750"/>
              <a:gd name="connsiteX1" fmla="*/ 0 w 950118"/>
              <a:gd name="connsiteY1" fmla="*/ 0 h 666750"/>
              <a:gd name="connsiteX2" fmla="*/ 19051 w 950118"/>
              <a:gd name="connsiteY2" fmla="*/ 259556 h 666750"/>
              <a:gd name="connsiteX3" fmla="*/ 604838 w 950118"/>
              <a:gd name="connsiteY3" fmla="*/ 666750 h 666750"/>
              <a:gd name="connsiteX4" fmla="*/ 950118 w 950118"/>
              <a:gd name="connsiteY4" fmla="*/ 1 h 666750"/>
              <a:gd name="connsiteX0" fmla="*/ 950118 w 950118"/>
              <a:gd name="connsiteY0" fmla="*/ 1 h 666750"/>
              <a:gd name="connsiteX1" fmla="*/ 0 w 950118"/>
              <a:gd name="connsiteY1" fmla="*/ 0 h 666750"/>
              <a:gd name="connsiteX2" fmla="*/ 4763 w 950118"/>
              <a:gd name="connsiteY2" fmla="*/ 269081 h 666750"/>
              <a:gd name="connsiteX3" fmla="*/ 604838 w 950118"/>
              <a:gd name="connsiteY3" fmla="*/ 666750 h 666750"/>
              <a:gd name="connsiteX4" fmla="*/ 950118 w 950118"/>
              <a:gd name="connsiteY4" fmla="*/ 1 h 666750"/>
              <a:gd name="connsiteX0" fmla="*/ 950118 w 950118"/>
              <a:gd name="connsiteY0" fmla="*/ 1 h 666750"/>
              <a:gd name="connsiteX1" fmla="*/ 0 w 950118"/>
              <a:gd name="connsiteY1" fmla="*/ 0 h 666750"/>
              <a:gd name="connsiteX2" fmla="*/ 7145 w 950118"/>
              <a:gd name="connsiteY2" fmla="*/ 259556 h 666750"/>
              <a:gd name="connsiteX3" fmla="*/ 604838 w 950118"/>
              <a:gd name="connsiteY3" fmla="*/ 666750 h 666750"/>
              <a:gd name="connsiteX4" fmla="*/ 950118 w 950118"/>
              <a:gd name="connsiteY4" fmla="*/ 1 h 666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118" h="666750">
                <a:moveTo>
                  <a:pt x="950118" y="1"/>
                </a:moveTo>
                <a:lnTo>
                  <a:pt x="0" y="0"/>
                </a:lnTo>
                <a:cubicBezTo>
                  <a:pt x="1588" y="89694"/>
                  <a:pt x="5557" y="169862"/>
                  <a:pt x="7145" y="259556"/>
                </a:cubicBezTo>
                <a:lnTo>
                  <a:pt x="604838" y="666750"/>
                </a:lnTo>
                <a:lnTo>
                  <a:pt x="950118" y="1"/>
                </a:lnTo>
                <a:close/>
              </a:path>
            </a:pathLst>
          </a:custGeom>
          <a:solidFill>
            <a:srgbClr val="FFFB61"/>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11" name="Freeform 10"/>
          <p:cNvSpPr/>
          <p:nvPr/>
        </p:nvSpPr>
        <p:spPr bwMode="auto">
          <a:xfrm>
            <a:off x="2686050" y="3940969"/>
            <a:ext cx="1181100" cy="992981"/>
          </a:xfrm>
          <a:custGeom>
            <a:avLst/>
            <a:gdLst>
              <a:gd name="connsiteX0" fmla="*/ 369094 w 1181100"/>
              <a:gd name="connsiteY0" fmla="*/ 0 h 992981"/>
              <a:gd name="connsiteX1" fmla="*/ 0 w 1181100"/>
              <a:gd name="connsiteY1" fmla="*/ 600075 h 992981"/>
              <a:gd name="connsiteX2" fmla="*/ 681038 w 1181100"/>
              <a:gd name="connsiteY2" fmla="*/ 992981 h 992981"/>
              <a:gd name="connsiteX3" fmla="*/ 1181100 w 1181100"/>
              <a:gd name="connsiteY3" fmla="*/ 0 h 992981"/>
              <a:gd name="connsiteX4" fmla="*/ 369094 w 1181100"/>
              <a:gd name="connsiteY4" fmla="*/ 0 h 9929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1100" h="992981">
                <a:moveTo>
                  <a:pt x="369094" y="0"/>
                </a:moveTo>
                <a:lnTo>
                  <a:pt x="0" y="600075"/>
                </a:lnTo>
                <a:lnTo>
                  <a:pt x="681038" y="992981"/>
                </a:lnTo>
                <a:lnTo>
                  <a:pt x="1181100" y="0"/>
                </a:lnTo>
                <a:lnTo>
                  <a:pt x="369094" y="0"/>
                </a:lnTo>
                <a:close/>
              </a:path>
            </a:pathLst>
          </a:custGeom>
          <a:solidFill>
            <a:srgbClr val="FFFB61"/>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13314" name="Title 1"/>
          <p:cNvSpPr>
            <a:spLocks noGrp="1"/>
          </p:cNvSpPr>
          <p:nvPr>
            <p:ph type="title"/>
          </p:nvPr>
        </p:nvSpPr>
        <p:spPr/>
        <p:txBody>
          <a:bodyPr/>
          <a:lstStyle/>
          <a:p>
            <a:pPr eaLnBrk="1" hangingPunct="1"/>
            <a:r>
              <a:rPr lang="en-US" sz="3200" dirty="0" smtClean="0">
                <a:ea typeface="ヒラギノ角ゴ Pro W3" pitchFamily="48" charset="-128"/>
                <a:cs typeface="ヒラギノ角ゴ Pro W3" pitchFamily="48" charset="-128"/>
              </a:rPr>
              <a:t>What can go wrong?</a:t>
            </a:r>
          </a:p>
        </p:txBody>
      </p:sp>
      <p:sp>
        <p:nvSpPr>
          <p:cNvPr id="13315" name="Content Placeholder 2"/>
          <p:cNvSpPr>
            <a:spLocks noGrp="1"/>
          </p:cNvSpPr>
          <p:nvPr>
            <p:ph sz="quarter" idx="10"/>
          </p:nvPr>
        </p:nvSpPr>
        <p:spPr>
          <a:xfrm>
            <a:off x="533400" y="1504950"/>
            <a:ext cx="8077200" cy="1752600"/>
          </a:xfrm>
        </p:spPr>
        <p:txBody>
          <a:bodyPr/>
          <a:lstStyle/>
          <a:p>
            <a:pPr eaLnBrk="1" hangingPunct="1"/>
            <a:r>
              <a:rPr lang="en-US" sz="2400" dirty="0" smtClean="0">
                <a:ea typeface="ヒラギノ角ゴ Pro W3" pitchFamily="48" charset="-128"/>
                <a:cs typeface="ヒラギノ角ゴ Pro W3" pitchFamily="48" charset="-128"/>
              </a:rPr>
              <a:t>Be careful when clipping concave face</a:t>
            </a:r>
          </a:p>
          <a:p>
            <a:pPr lvl="1" eaLnBrk="1" hangingPunct="1"/>
            <a:r>
              <a:rPr lang="en-US" sz="2000" dirty="0" smtClean="0">
                <a:ea typeface="ヒラギノ角ゴ Pro W3" pitchFamily="48" charset="-128"/>
                <a:cs typeface="ヒラギノ角ゴ Pro W3" pitchFamily="48" charset="-128"/>
              </a:rPr>
              <a:t>Clipping against a plane can generate multiple loops</a:t>
            </a:r>
          </a:p>
          <a:p>
            <a:pPr lvl="1" eaLnBrk="1" hangingPunct="1"/>
            <a:r>
              <a:rPr lang="en-US" sz="2000" dirty="0" smtClean="0">
                <a:ea typeface="ヒラギノ角ゴ Pro W3" pitchFamily="48" charset="-128"/>
                <a:cs typeface="ヒラギノ角ゴ Pro W3" pitchFamily="48" charset="-128"/>
              </a:rPr>
              <a:t>User marker flags to tag start and stop points</a:t>
            </a:r>
          </a:p>
          <a:p>
            <a:pPr lvl="1" eaLnBrk="1" hangingPunct="1"/>
            <a:r>
              <a:rPr lang="en-US" sz="2000" dirty="0" smtClean="0">
                <a:ea typeface="ヒラギノ角ゴ Pro W3" pitchFamily="48" charset="-128"/>
                <a:cs typeface="ヒラギノ角ゴ Pro W3" pitchFamily="48" charset="-128"/>
              </a:rPr>
              <a:t>Recursively traverse to find ears to clip</a:t>
            </a:r>
            <a:endParaRPr lang="en-US" sz="2000" dirty="0">
              <a:ea typeface="ヒラギノ角ゴ Pro W3" pitchFamily="48" charset="-128"/>
              <a:cs typeface="ヒラギノ角ゴ Pro W3" pitchFamily="48" charset="-128"/>
            </a:endParaRPr>
          </a:p>
        </p:txBody>
      </p:sp>
      <p:sp>
        <p:nvSpPr>
          <p:cNvPr id="2" name="Freeform 1"/>
          <p:cNvSpPr/>
          <p:nvPr/>
        </p:nvSpPr>
        <p:spPr bwMode="auto">
          <a:xfrm>
            <a:off x="2687444" y="3111190"/>
            <a:ext cx="5542156" cy="1817649"/>
          </a:xfrm>
          <a:custGeom>
            <a:avLst/>
            <a:gdLst>
              <a:gd name="connsiteX0" fmla="*/ 0 w 5542156"/>
              <a:gd name="connsiteY0" fmla="*/ 1427356 h 1817649"/>
              <a:gd name="connsiteX1" fmla="*/ 858644 w 5542156"/>
              <a:gd name="connsiteY1" fmla="*/ 22303 h 1817649"/>
              <a:gd name="connsiteX2" fmla="*/ 2798956 w 5542156"/>
              <a:gd name="connsiteY2" fmla="*/ 0 h 1817649"/>
              <a:gd name="connsiteX3" fmla="*/ 5542156 w 5542156"/>
              <a:gd name="connsiteY3" fmla="*/ 1594625 h 1817649"/>
              <a:gd name="connsiteX4" fmla="*/ 3055434 w 5542156"/>
              <a:gd name="connsiteY4" fmla="*/ 1282390 h 1817649"/>
              <a:gd name="connsiteX5" fmla="*/ 2854712 w 5542156"/>
              <a:gd name="connsiteY5" fmla="*/ 691376 h 1817649"/>
              <a:gd name="connsiteX6" fmla="*/ 2509024 w 5542156"/>
              <a:gd name="connsiteY6" fmla="*/ 691376 h 1817649"/>
              <a:gd name="connsiteX7" fmla="*/ 2085278 w 5542156"/>
              <a:gd name="connsiteY7" fmla="*/ 1505415 h 1817649"/>
              <a:gd name="connsiteX8" fmla="*/ 1483112 w 5542156"/>
              <a:gd name="connsiteY8" fmla="*/ 1092820 h 1817649"/>
              <a:gd name="connsiteX9" fmla="*/ 1471961 w 5542156"/>
              <a:gd name="connsiteY9" fmla="*/ 635620 h 1817649"/>
              <a:gd name="connsiteX10" fmla="*/ 1271239 w 5542156"/>
              <a:gd name="connsiteY10" fmla="*/ 635620 h 1817649"/>
              <a:gd name="connsiteX11" fmla="*/ 680224 w 5542156"/>
              <a:gd name="connsiteY11" fmla="*/ 1817649 h 1817649"/>
              <a:gd name="connsiteX12" fmla="*/ 0 w 5542156"/>
              <a:gd name="connsiteY12" fmla="*/ 1427356 h 1817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42156" h="1817649">
                <a:moveTo>
                  <a:pt x="0" y="1427356"/>
                </a:moveTo>
                <a:lnTo>
                  <a:pt x="858644" y="22303"/>
                </a:lnTo>
                <a:lnTo>
                  <a:pt x="2798956" y="0"/>
                </a:lnTo>
                <a:lnTo>
                  <a:pt x="5542156" y="1594625"/>
                </a:lnTo>
                <a:lnTo>
                  <a:pt x="3055434" y="1282390"/>
                </a:lnTo>
                <a:lnTo>
                  <a:pt x="2854712" y="691376"/>
                </a:lnTo>
                <a:lnTo>
                  <a:pt x="2509024" y="691376"/>
                </a:lnTo>
                <a:lnTo>
                  <a:pt x="2085278" y="1505415"/>
                </a:lnTo>
                <a:lnTo>
                  <a:pt x="1483112" y="1092820"/>
                </a:lnTo>
                <a:lnTo>
                  <a:pt x="1471961" y="635620"/>
                </a:lnTo>
                <a:lnTo>
                  <a:pt x="1271239" y="635620"/>
                </a:lnTo>
                <a:lnTo>
                  <a:pt x="680224" y="1817649"/>
                </a:lnTo>
                <a:lnTo>
                  <a:pt x="0" y="1427356"/>
                </a:lnTo>
                <a:close/>
              </a:path>
            </a:pathLst>
          </a:custGeom>
          <a:noFill/>
          <a:ln w="15875" cap="flat" cmpd="sng" algn="ctr">
            <a:solidFill>
              <a:schemeClr val="bg1"/>
            </a:solidFill>
            <a:prstDash val="solid"/>
            <a:round/>
            <a:headEnd type="none" w="med" len="med"/>
            <a:tailEnd type="none" w="med" len="med"/>
          </a:ln>
          <a:effectLst/>
        </p:spPr>
        <p:txBody>
          <a:bodyPr rtlCol="0" anchor="ctr"/>
          <a:lstStyle/>
          <a:p>
            <a:pPr algn="ctr"/>
            <a:endParaRPr lang="en-US"/>
          </a:p>
        </p:txBody>
      </p:sp>
      <p:cxnSp>
        <p:nvCxnSpPr>
          <p:cNvPr id="9" name="Straight Connector 8"/>
          <p:cNvCxnSpPr/>
          <p:nvPr/>
        </p:nvCxnSpPr>
        <p:spPr bwMode="auto">
          <a:xfrm>
            <a:off x="2057400" y="3943350"/>
            <a:ext cx="6172200" cy="0"/>
          </a:xfrm>
          <a:prstGeom prst="line">
            <a:avLst/>
          </a:prstGeom>
          <a:solidFill>
            <a:schemeClr val="accent1"/>
          </a:solidFill>
          <a:ln w="15875" cap="flat" cmpd="sng" algn="ctr">
            <a:solidFill>
              <a:srgbClr val="FF0000"/>
            </a:solidFill>
            <a:prstDash val="solid"/>
            <a:round/>
            <a:headEnd type="none" w="med" len="med"/>
            <a:tailEnd type="none" w="med" len="med"/>
          </a:ln>
          <a:effectLst/>
        </p:spPr>
      </p:cxnSp>
      <p:sp>
        <p:nvSpPr>
          <p:cNvPr id="13" name="Oval 12"/>
          <p:cNvSpPr/>
          <p:nvPr/>
        </p:nvSpPr>
        <p:spPr bwMode="auto">
          <a:xfrm>
            <a:off x="3007529" y="3893349"/>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lang="en-US"/>
          </a:p>
        </p:txBody>
      </p:sp>
      <p:sp>
        <p:nvSpPr>
          <p:cNvPr id="14" name="Oval 13"/>
          <p:cNvSpPr/>
          <p:nvPr/>
        </p:nvSpPr>
        <p:spPr bwMode="auto">
          <a:xfrm>
            <a:off x="3814760" y="3890982"/>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lang="en-US"/>
          </a:p>
        </p:txBody>
      </p:sp>
      <p:sp>
        <p:nvSpPr>
          <p:cNvPr id="15" name="Oval 14"/>
          <p:cNvSpPr/>
          <p:nvPr/>
        </p:nvSpPr>
        <p:spPr bwMode="auto">
          <a:xfrm>
            <a:off x="4119576" y="3890996"/>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lang="en-US"/>
          </a:p>
        </p:txBody>
      </p:sp>
      <p:sp>
        <p:nvSpPr>
          <p:cNvPr id="16" name="Oval 15"/>
          <p:cNvSpPr/>
          <p:nvPr/>
        </p:nvSpPr>
        <p:spPr bwMode="auto">
          <a:xfrm>
            <a:off x="5081596" y="3891010"/>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lang="en-US"/>
          </a:p>
        </p:txBody>
      </p:sp>
      <p:sp>
        <p:nvSpPr>
          <p:cNvPr id="17" name="Oval 16"/>
          <p:cNvSpPr/>
          <p:nvPr/>
        </p:nvSpPr>
        <p:spPr bwMode="auto">
          <a:xfrm>
            <a:off x="5541163" y="3891024"/>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lang="en-US"/>
          </a:p>
        </p:txBody>
      </p:sp>
      <p:sp>
        <p:nvSpPr>
          <p:cNvPr id="18" name="Oval 17"/>
          <p:cNvSpPr/>
          <p:nvPr/>
        </p:nvSpPr>
        <p:spPr bwMode="auto">
          <a:xfrm>
            <a:off x="6862762" y="3891038"/>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lang="en-US"/>
          </a:p>
        </p:txBody>
      </p:sp>
    </p:spTree>
    <p:extLst>
      <p:ext uri="{BB962C8B-B14F-4D97-AF65-F5344CB8AC3E}">
        <p14:creationId xmlns:p14="http://schemas.microsoft.com/office/powerpoint/2010/main" val="150373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3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3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0" grpId="0" animBg="1"/>
      <p:bldP spid="11" grpId="0" animBg="1"/>
      <p:bldP spid="2" grpId="0" animBg="1"/>
      <p:bldP spid="13" grpId="0" animBg="1"/>
      <p:bldP spid="14" grpId="0" animBg="1"/>
      <p:bldP spid="15" grpId="0" animBg="1"/>
      <p:bldP spid="16" grpId="0" animBg="1"/>
      <p:bldP spid="17" grpId="0" animBg="1"/>
      <p:bldP spid="18"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5978201" y="2779789"/>
            <a:ext cx="2857804" cy="1980408"/>
            <a:chOff x="5978201" y="2779789"/>
            <a:chExt cx="2857804" cy="1980408"/>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8201" y="2779789"/>
              <a:ext cx="2857804" cy="1980408"/>
            </a:xfrm>
            <a:prstGeom prst="rect">
              <a:avLst/>
            </a:prstGeom>
          </p:spPr>
        </p:pic>
        <p:sp>
          <p:nvSpPr>
            <p:cNvPr id="11" name="Freeform 10"/>
            <p:cNvSpPr/>
            <p:nvPr/>
          </p:nvSpPr>
          <p:spPr bwMode="auto">
            <a:xfrm>
              <a:off x="6677025" y="3686175"/>
              <a:ext cx="733425" cy="971550"/>
            </a:xfrm>
            <a:custGeom>
              <a:avLst/>
              <a:gdLst>
                <a:gd name="connsiteX0" fmla="*/ 340519 w 733425"/>
                <a:gd name="connsiteY0" fmla="*/ 16669 h 971550"/>
                <a:gd name="connsiteX1" fmla="*/ 340519 w 733425"/>
                <a:gd name="connsiteY1" fmla="*/ 16669 h 971550"/>
                <a:gd name="connsiteX2" fmla="*/ 138113 w 733425"/>
                <a:gd name="connsiteY2" fmla="*/ 185738 h 971550"/>
                <a:gd name="connsiteX3" fmla="*/ 9525 w 733425"/>
                <a:gd name="connsiteY3" fmla="*/ 466725 h 971550"/>
                <a:gd name="connsiteX4" fmla="*/ 0 w 733425"/>
                <a:gd name="connsiteY4" fmla="*/ 742950 h 971550"/>
                <a:gd name="connsiteX5" fmla="*/ 107156 w 733425"/>
                <a:gd name="connsiteY5" fmla="*/ 931069 h 971550"/>
                <a:gd name="connsiteX6" fmla="*/ 280988 w 733425"/>
                <a:gd name="connsiteY6" fmla="*/ 971550 h 971550"/>
                <a:gd name="connsiteX7" fmla="*/ 469106 w 733425"/>
                <a:gd name="connsiteY7" fmla="*/ 883444 h 971550"/>
                <a:gd name="connsiteX8" fmla="*/ 623888 w 733425"/>
                <a:gd name="connsiteY8" fmla="*/ 711994 h 971550"/>
                <a:gd name="connsiteX9" fmla="*/ 714375 w 733425"/>
                <a:gd name="connsiteY9" fmla="*/ 485775 h 971550"/>
                <a:gd name="connsiteX10" fmla="*/ 733425 w 733425"/>
                <a:gd name="connsiteY10" fmla="*/ 283369 h 971550"/>
                <a:gd name="connsiteX11" fmla="*/ 673894 w 733425"/>
                <a:gd name="connsiteY11" fmla="*/ 100013 h 971550"/>
                <a:gd name="connsiteX12" fmla="*/ 528638 w 733425"/>
                <a:gd name="connsiteY12" fmla="*/ 0 h 971550"/>
                <a:gd name="connsiteX13" fmla="*/ 340519 w 733425"/>
                <a:gd name="connsiteY13" fmla="*/ 16669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33425" h="971550">
                  <a:moveTo>
                    <a:pt x="340519" y="16669"/>
                  </a:moveTo>
                  <a:lnTo>
                    <a:pt x="340519" y="16669"/>
                  </a:lnTo>
                  <a:lnTo>
                    <a:pt x="138113" y="185738"/>
                  </a:lnTo>
                  <a:lnTo>
                    <a:pt x="9525" y="466725"/>
                  </a:lnTo>
                  <a:lnTo>
                    <a:pt x="0" y="742950"/>
                  </a:lnTo>
                  <a:lnTo>
                    <a:pt x="107156" y="931069"/>
                  </a:lnTo>
                  <a:lnTo>
                    <a:pt x="280988" y="971550"/>
                  </a:lnTo>
                  <a:lnTo>
                    <a:pt x="469106" y="883444"/>
                  </a:lnTo>
                  <a:lnTo>
                    <a:pt x="623888" y="711994"/>
                  </a:lnTo>
                  <a:lnTo>
                    <a:pt x="714375" y="485775"/>
                  </a:lnTo>
                  <a:lnTo>
                    <a:pt x="733425" y="283369"/>
                  </a:lnTo>
                  <a:lnTo>
                    <a:pt x="673894" y="100013"/>
                  </a:lnTo>
                  <a:lnTo>
                    <a:pt x="528638" y="0"/>
                  </a:lnTo>
                  <a:lnTo>
                    <a:pt x="340519" y="16669"/>
                  </a:lnTo>
                  <a:close/>
                </a:path>
              </a:pathLst>
            </a:custGeom>
            <a:solidFill>
              <a:schemeClr val="tx2">
                <a:lumMod val="60000"/>
                <a:lumOff val="40000"/>
                <a:alpha val="60000"/>
              </a:schemeClr>
            </a:solidFill>
            <a:ln w="25400" cap="flat" cmpd="sng" algn="ctr">
              <a:solidFill>
                <a:srgbClr val="FF0000"/>
              </a:solidFill>
              <a:prstDash val="solid"/>
              <a:round/>
              <a:headEnd type="none" w="med" len="med"/>
              <a:tailEnd type="none" w="med" len="med"/>
            </a:ln>
            <a:effectLst/>
          </p:spPr>
          <p:txBody>
            <a:bodyPr rtlCol="0" anchor="ctr"/>
            <a:lstStyle/>
            <a:p>
              <a:pPr algn="ctr"/>
              <a:endParaRPr lang="en-US"/>
            </a:p>
          </p:txBody>
        </p:sp>
        <p:sp>
          <p:nvSpPr>
            <p:cNvPr id="13" name="Freeform 12"/>
            <p:cNvSpPr/>
            <p:nvPr/>
          </p:nvSpPr>
          <p:spPr bwMode="auto">
            <a:xfrm>
              <a:off x="8439150" y="2990850"/>
              <a:ext cx="180975" cy="497681"/>
            </a:xfrm>
            <a:custGeom>
              <a:avLst/>
              <a:gdLst>
                <a:gd name="connsiteX0" fmla="*/ 114300 w 180975"/>
                <a:gd name="connsiteY0" fmla="*/ 0 h 497681"/>
                <a:gd name="connsiteX1" fmla="*/ 61913 w 180975"/>
                <a:gd name="connsiteY1" fmla="*/ 52388 h 497681"/>
                <a:gd name="connsiteX2" fmla="*/ 21431 w 180975"/>
                <a:gd name="connsiteY2" fmla="*/ 176213 h 497681"/>
                <a:gd name="connsiteX3" fmla="*/ 0 w 180975"/>
                <a:gd name="connsiteY3" fmla="*/ 316706 h 497681"/>
                <a:gd name="connsiteX4" fmla="*/ 0 w 180975"/>
                <a:gd name="connsiteY4" fmla="*/ 435769 h 497681"/>
                <a:gd name="connsiteX5" fmla="*/ 33338 w 180975"/>
                <a:gd name="connsiteY5" fmla="*/ 495300 h 497681"/>
                <a:gd name="connsiteX6" fmla="*/ 73819 w 180975"/>
                <a:gd name="connsiteY6" fmla="*/ 497681 h 497681"/>
                <a:gd name="connsiteX7" fmla="*/ 119063 w 180975"/>
                <a:gd name="connsiteY7" fmla="*/ 428625 h 497681"/>
                <a:gd name="connsiteX8" fmla="*/ 154781 w 180975"/>
                <a:gd name="connsiteY8" fmla="*/ 323850 h 497681"/>
                <a:gd name="connsiteX9" fmla="*/ 180975 w 180975"/>
                <a:gd name="connsiteY9" fmla="*/ 195263 h 497681"/>
                <a:gd name="connsiteX10" fmla="*/ 180975 w 180975"/>
                <a:gd name="connsiteY10" fmla="*/ 83344 h 497681"/>
                <a:gd name="connsiteX11" fmla="*/ 114300 w 180975"/>
                <a:gd name="connsiteY11" fmla="*/ 0 h 497681"/>
                <a:gd name="connsiteX0" fmla="*/ 114300 w 180975"/>
                <a:gd name="connsiteY0" fmla="*/ 0 h 497681"/>
                <a:gd name="connsiteX1" fmla="*/ 61913 w 180975"/>
                <a:gd name="connsiteY1" fmla="*/ 52388 h 497681"/>
                <a:gd name="connsiteX2" fmla="*/ 21431 w 180975"/>
                <a:gd name="connsiteY2" fmla="*/ 176213 h 497681"/>
                <a:gd name="connsiteX3" fmla="*/ 0 w 180975"/>
                <a:gd name="connsiteY3" fmla="*/ 316706 h 497681"/>
                <a:gd name="connsiteX4" fmla="*/ 0 w 180975"/>
                <a:gd name="connsiteY4" fmla="*/ 435769 h 497681"/>
                <a:gd name="connsiteX5" fmla="*/ 33338 w 180975"/>
                <a:gd name="connsiteY5" fmla="*/ 495300 h 497681"/>
                <a:gd name="connsiteX6" fmla="*/ 73819 w 180975"/>
                <a:gd name="connsiteY6" fmla="*/ 497681 h 497681"/>
                <a:gd name="connsiteX7" fmla="*/ 119063 w 180975"/>
                <a:gd name="connsiteY7" fmla="*/ 428625 h 497681"/>
                <a:gd name="connsiteX8" fmla="*/ 154781 w 180975"/>
                <a:gd name="connsiteY8" fmla="*/ 323850 h 497681"/>
                <a:gd name="connsiteX9" fmla="*/ 180975 w 180975"/>
                <a:gd name="connsiteY9" fmla="*/ 195263 h 497681"/>
                <a:gd name="connsiteX10" fmla="*/ 180975 w 180975"/>
                <a:gd name="connsiteY10" fmla="*/ 83344 h 497681"/>
                <a:gd name="connsiteX11" fmla="*/ 157163 w 180975"/>
                <a:gd name="connsiteY11" fmla="*/ 14288 h 497681"/>
                <a:gd name="connsiteX12" fmla="*/ 114300 w 180975"/>
                <a:gd name="connsiteY12" fmla="*/ 0 h 497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975" h="497681">
                  <a:moveTo>
                    <a:pt x="114300" y="0"/>
                  </a:moveTo>
                  <a:lnTo>
                    <a:pt x="61913" y="52388"/>
                  </a:lnTo>
                  <a:lnTo>
                    <a:pt x="21431" y="176213"/>
                  </a:lnTo>
                  <a:lnTo>
                    <a:pt x="0" y="316706"/>
                  </a:lnTo>
                  <a:lnTo>
                    <a:pt x="0" y="435769"/>
                  </a:lnTo>
                  <a:lnTo>
                    <a:pt x="33338" y="495300"/>
                  </a:lnTo>
                  <a:lnTo>
                    <a:pt x="73819" y="497681"/>
                  </a:lnTo>
                  <a:lnTo>
                    <a:pt x="119063" y="428625"/>
                  </a:lnTo>
                  <a:lnTo>
                    <a:pt x="154781" y="323850"/>
                  </a:lnTo>
                  <a:lnTo>
                    <a:pt x="180975" y="195263"/>
                  </a:lnTo>
                  <a:lnTo>
                    <a:pt x="180975" y="83344"/>
                  </a:lnTo>
                  <a:cubicBezTo>
                    <a:pt x="168275" y="69056"/>
                    <a:pt x="169863" y="28576"/>
                    <a:pt x="157163" y="14288"/>
                  </a:cubicBezTo>
                  <a:lnTo>
                    <a:pt x="114300" y="0"/>
                  </a:lnTo>
                  <a:close/>
                </a:path>
              </a:pathLst>
            </a:custGeom>
            <a:solidFill>
              <a:schemeClr val="tx2">
                <a:lumMod val="60000"/>
                <a:lumOff val="40000"/>
                <a:alpha val="68000"/>
              </a:schemeClr>
            </a:solidFill>
            <a:ln w="25400" cap="flat" cmpd="sng" algn="ctr">
              <a:solidFill>
                <a:srgbClr val="FF0000"/>
              </a:solidFill>
              <a:prstDash val="solid"/>
              <a:round/>
              <a:headEnd type="none" w="med" len="med"/>
              <a:tailEnd type="none" w="med" len="med"/>
            </a:ln>
            <a:effectLst/>
          </p:spPr>
          <p:txBody>
            <a:bodyPr rtlCol="0" anchor="ctr"/>
            <a:lstStyle/>
            <a:p>
              <a:pPr algn="ctr"/>
              <a:endParaRPr lang="en-US"/>
            </a:p>
          </p:txBody>
        </p:sp>
      </p:grpSp>
      <p:sp>
        <p:nvSpPr>
          <p:cNvPr id="13314" name="Title 1"/>
          <p:cNvSpPr>
            <a:spLocks noGrp="1"/>
          </p:cNvSpPr>
          <p:nvPr>
            <p:ph type="title"/>
          </p:nvPr>
        </p:nvSpPr>
        <p:spPr/>
        <p:txBody>
          <a:bodyPr/>
          <a:lstStyle/>
          <a:p>
            <a:r>
              <a:rPr lang="en-US" smtClean="0"/>
              <a:t>What can go wrong?</a:t>
            </a:r>
            <a:endParaRPr lang="en-US" dirty="0" smtClean="0"/>
          </a:p>
        </p:txBody>
      </p:sp>
      <p:sp>
        <p:nvSpPr>
          <p:cNvPr id="13315" name="Content Placeholder 2"/>
          <p:cNvSpPr>
            <a:spLocks noGrp="1"/>
          </p:cNvSpPr>
          <p:nvPr>
            <p:ph sz="quarter" idx="10"/>
          </p:nvPr>
        </p:nvSpPr>
        <p:spPr>
          <a:xfrm>
            <a:off x="228600" y="1504950"/>
            <a:ext cx="8077200" cy="2743200"/>
          </a:xfrm>
        </p:spPr>
        <p:txBody>
          <a:bodyPr/>
          <a:lstStyle/>
          <a:p>
            <a:r>
              <a:rPr lang="en-US" sz="2400" dirty="0" smtClean="0"/>
              <a:t>Some scenarios produce multiple loops</a:t>
            </a:r>
          </a:p>
          <a:p>
            <a:pPr lvl="1"/>
            <a:r>
              <a:rPr lang="en-US" sz="2000" dirty="0" smtClean="0"/>
              <a:t>Holes in a face</a:t>
            </a:r>
          </a:p>
          <a:p>
            <a:pPr lvl="1"/>
            <a:r>
              <a:rPr lang="en-US" sz="2000" dirty="0" smtClean="0"/>
              <a:t>Requires additional triangulation logic</a:t>
            </a:r>
          </a:p>
          <a:p>
            <a:pPr lvl="1"/>
            <a:r>
              <a:rPr lang="en-US" sz="2000" dirty="0" smtClean="0"/>
              <a:t>Nested loops: auxiliary edge to convert to</a:t>
            </a:r>
            <a:br>
              <a:rPr lang="en-US" sz="2000" dirty="0" smtClean="0"/>
            </a:br>
            <a:r>
              <a:rPr lang="en-US" sz="2000" dirty="0" smtClean="0"/>
              <a:t>simple polygon</a:t>
            </a:r>
          </a:p>
          <a:p>
            <a:pPr lvl="1"/>
            <a:r>
              <a:rPr lang="en-US" sz="2000" dirty="0" smtClean="0"/>
              <a:t>Multiple </a:t>
            </a:r>
            <a:r>
              <a:rPr lang="en-US" sz="2000" dirty="0" smtClean="0"/>
              <a:t>un-nested </a:t>
            </a:r>
            <a:r>
              <a:rPr lang="en-US" sz="2000" dirty="0" smtClean="0"/>
              <a:t>loops: </a:t>
            </a:r>
            <a:r>
              <a:rPr lang="en-US" sz="2000" dirty="0" smtClean="0"/>
              <a:t>locate </a:t>
            </a:r>
            <a:r>
              <a:rPr lang="en-US" sz="2000" dirty="0" smtClean="0"/>
              <a:t>and</a:t>
            </a:r>
            <a:r>
              <a:rPr lang="en-US" sz="2000" dirty="0" smtClean="0"/>
              <a:t/>
            </a:r>
            <a:br>
              <a:rPr lang="en-US" sz="2000" dirty="0" smtClean="0"/>
            </a:br>
            <a:r>
              <a:rPr lang="en-US" sz="2000" dirty="0" smtClean="0"/>
              <a:t>triangulate each loop separately</a:t>
            </a:r>
            <a:endParaRPr lang="en-US" sz="2000" dirty="0" smtClean="0"/>
          </a:p>
          <a:p>
            <a:pPr lvl="2"/>
            <a:endParaRPr lang="en-US" sz="1800" dirty="0" smtClean="0"/>
          </a:p>
        </p:txBody>
      </p:sp>
      <p:grpSp>
        <p:nvGrpSpPr>
          <p:cNvPr id="4" name="Group 3"/>
          <p:cNvGrpSpPr/>
          <p:nvPr/>
        </p:nvGrpSpPr>
        <p:grpSpPr>
          <a:xfrm>
            <a:off x="7339362" y="1200150"/>
            <a:ext cx="1347438" cy="1344910"/>
            <a:chOff x="6882162" y="971550"/>
            <a:chExt cx="2033238" cy="2029424"/>
          </a:xfrm>
        </p:grpSpPr>
        <p:sp>
          <p:nvSpPr>
            <p:cNvPr id="5" name="Oval 4"/>
            <p:cNvSpPr/>
            <p:nvPr/>
          </p:nvSpPr>
          <p:spPr bwMode="auto">
            <a:xfrm>
              <a:off x="6984381" y="1071862"/>
              <a:ext cx="1828800" cy="1828800"/>
            </a:xfrm>
            <a:prstGeom prst="ellipse">
              <a:avLst/>
            </a:prstGeom>
            <a:solidFill>
              <a:schemeClr val="tx2">
                <a:lumMod val="60000"/>
                <a:lumOff val="40000"/>
              </a:schemeClr>
            </a:solidFill>
            <a:ln w="19050" cap="flat" cmpd="sng" algn="ctr">
              <a:solidFill>
                <a:schemeClr val="bg1">
                  <a:lumMod val="75000"/>
                </a:schemeClr>
              </a:solidFill>
              <a:prstDash val="solid"/>
              <a:round/>
              <a:headEnd type="none" w="med" len="med"/>
              <a:tailEnd type="none" w="med" len="med"/>
            </a:ln>
            <a:effectLst/>
          </p:spPr>
          <p:txBody>
            <a:bodyPr rtlCol="0" anchor="ctr"/>
            <a:lstStyle/>
            <a:p>
              <a:pPr algn="ctr"/>
              <a:endParaRPr lang="en-US"/>
            </a:p>
          </p:txBody>
        </p:sp>
        <p:sp>
          <p:nvSpPr>
            <p:cNvPr id="6" name="Oval 5"/>
            <p:cNvSpPr/>
            <p:nvPr/>
          </p:nvSpPr>
          <p:spPr bwMode="auto">
            <a:xfrm>
              <a:off x="7289181" y="1376662"/>
              <a:ext cx="1219200" cy="1219200"/>
            </a:xfrm>
            <a:prstGeom prst="ellipse">
              <a:avLst/>
            </a:prstGeom>
            <a:solidFill>
              <a:schemeClr val="tx1"/>
            </a:solidFill>
            <a:ln w="19050" cap="flat" cmpd="sng" algn="ctr">
              <a:solidFill>
                <a:schemeClr val="bg1">
                  <a:lumMod val="75000"/>
                </a:schemeClr>
              </a:solidFill>
              <a:prstDash val="solid"/>
              <a:round/>
              <a:headEnd type="none" w="med" len="med"/>
              <a:tailEnd type="none" w="med" len="med"/>
            </a:ln>
            <a:effectLst/>
          </p:spPr>
          <p:txBody>
            <a:bodyPr rtlCol="0" anchor="ctr"/>
            <a:lstStyle/>
            <a:p>
              <a:pPr algn="ctr"/>
              <a:endParaRPr lang="en-US"/>
            </a:p>
          </p:txBody>
        </p:sp>
        <p:sp>
          <p:nvSpPr>
            <p:cNvPr id="7" name="Arc 6"/>
            <p:cNvSpPr/>
            <p:nvPr/>
          </p:nvSpPr>
          <p:spPr bwMode="auto">
            <a:xfrm>
              <a:off x="7383037" y="1471485"/>
              <a:ext cx="1031489" cy="1029555"/>
            </a:xfrm>
            <a:prstGeom prst="arc">
              <a:avLst>
                <a:gd name="adj1" fmla="val 16200000"/>
                <a:gd name="adj2" fmla="val 67150"/>
              </a:avLst>
            </a:prstGeom>
            <a:noFill/>
            <a:ln w="0" cap="flat" cmpd="sng" algn="ctr">
              <a:solidFill>
                <a:schemeClr val="bg1"/>
              </a:solidFill>
              <a:prstDash val="solid"/>
              <a:round/>
              <a:headEnd type="none" w="med" len="med"/>
              <a:tailEnd type="arrow" w="med" len="med"/>
            </a:ln>
            <a:effectLst/>
          </p:spPr>
          <p:txBody>
            <a:bodyPr rtlCol="0" anchor="ctr"/>
            <a:lstStyle/>
            <a:p>
              <a:pPr algn="ctr"/>
              <a:endParaRPr lang="en-US"/>
            </a:p>
          </p:txBody>
        </p:sp>
        <p:sp>
          <p:nvSpPr>
            <p:cNvPr id="8" name="Arc 7"/>
            <p:cNvSpPr/>
            <p:nvPr/>
          </p:nvSpPr>
          <p:spPr bwMode="auto">
            <a:xfrm>
              <a:off x="6882162" y="971550"/>
              <a:ext cx="2033238" cy="2029424"/>
            </a:xfrm>
            <a:prstGeom prst="arc">
              <a:avLst>
                <a:gd name="adj1" fmla="val 16200000"/>
                <a:gd name="adj2" fmla="val 67150"/>
              </a:avLst>
            </a:prstGeom>
            <a:noFill/>
            <a:ln w="0" cap="flat" cmpd="sng" algn="ctr">
              <a:solidFill>
                <a:schemeClr val="bg1"/>
              </a:solidFill>
              <a:prstDash val="solid"/>
              <a:round/>
              <a:headEnd type="arrow" w="med" len="med"/>
              <a:tailEnd type="none" w="med" len="med"/>
            </a:ln>
            <a:effectLst/>
          </p:spPr>
          <p:txBody>
            <a:bodyPr rtlCol="0" anchor="ctr"/>
            <a:lstStyle/>
            <a:p>
              <a:pPr algn="ctr"/>
              <a:endParaRPr lang="en-US"/>
            </a:p>
          </p:txBody>
        </p:sp>
      </p:grpSp>
      <p:sp>
        <p:nvSpPr>
          <p:cNvPr id="15" name="TextBox 14"/>
          <p:cNvSpPr txBox="1"/>
          <p:nvPr/>
        </p:nvSpPr>
        <p:spPr>
          <a:xfrm>
            <a:off x="0" y="4778573"/>
            <a:ext cx="5904116" cy="307777"/>
          </a:xfrm>
          <a:prstGeom prst="rect">
            <a:avLst/>
          </a:prstGeom>
          <a:noFill/>
        </p:spPr>
        <p:txBody>
          <a:bodyPr wrap="none" rtlCol="0">
            <a:spAutoFit/>
          </a:bodyPr>
          <a:lstStyle/>
          <a:p>
            <a:r>
              <a:rPr lang="en-US" sz="1400" dirty="0" smtClean="0">
                <a:solidFill>
                  <a:schemeClr val="bg1"/>
                </a:solidFill>
              </a:rPr>
              <a:t>*See speaker notes belo</a:t>
            </a:r>
            <a:r>
              <a:rPr lang="en-US" sz="1400" dirty="0" smtClean="0">
                <a:solidFill>
                  <a:schemeClr val="bg1"/>
                </a:solidFill>
              </a:rPr>
              <a:t>w slide </a:t>
            </a:r>
            <a:r>
              <a:rPr lang="en-US" sz="1400" dirty="0" smtClean="0">
                <a:solidFill>
                  <a:schemeClr val="bg1"/>
                </a:solidFill>
              </a:rPr>
              <a:t>for an important consideration!</a:t>
            </a:r>
            <a:endParaRPr lang="en-US" sz="1400" dirty="0" smtClean="0">
              <a:solidFill>
                <a:schemeClr val="bg1"/>
              </a:solidFill>
            </a:endParaRPr>
          </a:p>
        </p:txBody>
      </p:sp>
    </p:spTree>
    <p:extLst>
      <p:ext uri="{BB962C8B-B14F-4D97-AF65-F5344CB8AC3E}">
        <p14:creationId xmlns:p14="http://schemas.microsoft.com/office/powerpoint/2010/main" val="2791734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3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3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315">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z="3200" dirty="0" smtClean="0">
                <a:ea typeface="ヒラギノ角ゴ Pro W3" pitchFamily="48" charset="-128"/>
                <a:cs typeface="ヒラギノ角ゴ Pro W3" pitchFamily="48" charset="-128"/>
              </a:rPr>
              <a:t>What can go wrong?</a:t>
            </a:r>
          </a:p>
        </p:txBody>
      </p:sp>
      <p:sp>
        <p:nvSpPr>
          <p:cNvPr id="13315" name="Content Placeholder 2"/>
          <p:cNvSpPr>
            <a:spLocks noGrp="1"/>
          </p:cNvSpPr>
          <p:nvPr>
            <p:ph sz="quarter" idx="10"/>
          </p:nvPr>
        </p:nvSpPr>
        <p:spPr/>
        <p:txBody>
          <a:bodyPr/>
          <a:lstStyle/>
          <a:p>
            <a:pPr eaLnBrk="1" hangingPunct="1"/>
            <a:r>
              <a:rPr lang="en-US" dirty="0" smtClean="0">
                <a:ea typeface="ヒラギノ角ゴ Pro W3" pitchFamily="48" charset="-128"/>
                <a:cs typeface="ヒラギノ角ゴ Pro W3" pitchFamily="48" charset="-128"/>
              </a:rPr>
              <a:t>Tolerance issues</a:t>
            </a:r>
            <a:endParaRPr lang="en-US" dirty="0" smtClean="0">
              <a:solidFill>
                <a:srgbClr val="FF0000"/>
              </a:solidFill>
              <a:ea typeface="ヒラギノ角ゴ Pro W3" pitchFamily="48" charset="-128"/>
              <a:cs typeface="ヒラギノ角ゴ Pro W3" pitchFamily="48" charset="-128"/>
            </a:endParaRPr>
          </a:p>
          <a:p>
            <a:pPr lvl="1" eaLnBrk="1" hangingPunct="1"/>
            <a:r>
              <a:rPr lang="en-US" dirty="0" smtClean="0">
                <a:ea typeface="ヒラギノ角ゴ Pro W3" pitchFamily="48" charset="-128"/>
                <a:cs typeface="ヒラギノ角ゴ Pro W3" pitchFamily="48" charset="-128"/>
              </a:rPr>
              <a:t>Edges not quite collinear</a:t>
            </a:r>
          </a:p>
          <a:p>
            <a:pPr lvl="2" eaLnBrk="1" hangingPunct="1"/>
            <a:r>
              <a:rPr lang="en-US" dirty="0" smtClean="0">
                <a:ea typeface="ヒラギノ角ゴ Pro W3" pitchFamily="48" charset="-128"/>
                <a:cs typeface="ヒラギノ角ゴ Pro W3" pitchFamily="48" charset="-128"/>
              </a:rPr>
              <a:t>Location of intersection point is highly sensitive</a:t>
            </a:r>
          </a:p>
          <a:p>
            <a:pPr lvl="1" eaLnBrk="1" hangingPunct="1"/>
            <a:r>
              <a:rPr lang="en-US" dirty="0" smtClean="0">
                <a:ea typeface="ヒラギノ角ゴ Pro W3" pitchFamily="48" charset="-128"/>
                <a:cs typeface="ヒラギノ角ゴ Pro W3" pitchFamily="48" charset="-128"/>
              </a:rPr>
              <a:t>Points nearly collocated</a:t>
            </a:r>
          </a:p>
          <a:p>
            <a:pPr lvl="2" eaLnBrk="1" hangingPunct="1"/>
            <a:r>
              <a:rPr lang="en-US" dirty="0" smtClean="0">
                <a:ea typeface="ヒラギノ角ゴ Pro W3" pitchFamily="48" charset="-128"/>
                <a:cs typeface="ヒラギノ角ゴ Pro W3" pitchFamily="48" charset="-128"/>
              </a:rPr>
              <a:t>Possible creation of </a:t>
            </a:r>
            <a:r>
              <a:rPr lang="en-US" dirty="0" smtClean="0">
                <a:ea typeface="ヒラギノ角ゴ Pro W3" pitchFamily="48" charset="-128"/>
                <a:cs typeface="ヒラギノ角ゴ Pro W3" pitchFamily="48" charset="-128"/>
              </a:rPr>
              <a:t>very short/degenerate </a:t>
            </a:r>
            <a:r>
              <a:rPr lang="en-US" dirty="0" smtClean="0">
                <a:ea typeface="ヒラギノ角ゴ Pro W3" pitchFamily="48" charset="-128"/>
                <a:cs typeface="ヒラギノ角ゴ Pro W3" pitchFamily="48" charset="-128"/>
              </a:rPr>
              <a:t>edges</a:t>
            </a:r>
            <a:endParaRPr lang="en-US" dirty="0">
              <a:ea typeface="ヒラギノ角ゴ Pro W3" pitchFamily="48" charset="-128"/>
              <a:cs typeface="ヒラギノ角ゴ Pro W3" pitchFamily="48" charset="-128"/>
            </a:endParaRPr>
          </a:p>
          <a:p>
            <a:pPr lvl="1" eaLnBrk="1" hangingPunct="1"/>
            <a:r>
              <a:rPr lang="en-US" dirty="0" smtClean="0">
                <a:ea typeface="ヒラギノ角ゴ Pro W3" pitchFamily="48" charset="-128"/>
                <a:cs typeface="ヒラギノ角ゴ Pro W3" pitchFamily="48" charset="-128"/>
              </a:rPr>
              <a:t>On which side of an edge is a point?/Which face does a ray intersect?</a:t>
            </a:r>
          </a:p>
        </p:txBody>
      </p:sp>
      <p:grpSp>
        <p:nvGrpSpPr>
          <p:cNvPr id="6" name="Group 5"/>
          <p:cNvGrpSpPr/>
          <p:nvPr/>
        </p:nvGrpSpPr>
        <p:grpSpPr>
          <a:xfrm>
            <a:off x="6129343" y="1457314"/>
            <a:ext cx="1690677" cy="476256"/>
            <a:chOff x="6129343" y="1457314"/>
            <a:chExt cx="1690677" cy="476256"/>
          </a:xfrm>
        </p:grpSpPr>
        <p:cxnSp>
          <p:nvCxnSpPr>
            <p:cNvPr id="3" name="Straight Connector 2"/>
            <p:cNvCxnSpPr/>
            <p:nvPr/>
          </p:nvCxnSpPr>
          <p:spPr bwMode="auto">
            <a:xfrm flipV="1">
              <a:off x="6172200" y="1504950"/>
              <a:ext cx="1600200" cy="381000"/>
            </a:xfrm>
            <a:prstGeom prst="line">
              <a:avLst/>
            </a:prstGeom>
            <a:solidFill>
              <a:schemeClr val="accent1"/>
            </a:solidFill>
            <a:ln w="9525" cap="flat" cmpd="sng" algn="ctr">
              <a:solidFill>
                <a:schemeClr val="bg1"/>
              </a:solidFill>
              <a:prstDash val="solid"/>
              <a:round/>
              <a:headEnd type="none" w="med" len="med"/>
              <a:tailEnd type="none" w="med" len="med"/>
            </a:ln>
            <a:effectLst/>
          </p:spPr>
        </p:cxnSp>
        <p:sp>
          <p:nvSpPr>
            <p:cNvPr id="8" name="Oval 7"/>
            <p:cNvSpPr/>
            <p:nvPr/>
          </p:nvSpPr>
          <p:spPr bwMode="auto">
            <a:xfrm>
              <a:off x="7724770" y="1457314"/>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9" name="Oval 8"/>
            <p:cNvSpPr/>
            <p:nvPr/>
          </p:nvSpPr>
          <p:spPr bwMode="auto">
            <a:xfrm>
              <a:off x="6129343" y="1838320"/>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grpSp>
        <p:nvGrpSpPr>
          <p:cNvPr id="15" name="Group 14"/>
          <p:cNvGrpSpPr/>
          <p:nvPr/>
        </p:nvGrpSpPr>
        <p:grpSpPr>
          <a:xfrm>
            <a:off x="6186493" y="1438269"/>
            <a:ext cx="1595427" cy="504831"/>
            <a:chOff x="6186493" y="1438269"/>
            <a:chExt cx="1595427" cy="504831"/>
          </a:xfrm>
        </p:grpSpPr>
        <p:cxnSp>
          <p:nvCxnSpPr>
            <p:cNvPr id="10" name="Straight Connector 9"/>
            <p:cNvCxnSpPr/>
            <p:nvPr/>
          </p:nvCxnSpPr>
          <p:spPr bwMode="auto">
            <a:xfrm flipV="1">
              <a:off x="6215063" y="1495425"/>
              <a:ext cx="1509712" cy="409576"/>
            </a:xfrm>
            <a:prstGeom prst="line">
              <a:avLst/>
            </a:prstGeom>
            <a:solidFill>
              <a:schemeClr val="accent1"/>
            </a:solidFill>
            <a:ln w="9525" cap="flat" cmpd="sng" algn="ctr">
              <a:solidFill>
                <a:schemeClr val="bg1">
                  <a:alpha val="50000"/>
                </a:schemeClr>
              </a:solidFill>
              <a:prstDash val="solid"/>
              <a:round/>
              <a:headEnd type="none" w="med" len="med"/>
              <a:tailEnd type="none" w="med" len="med"/>
            </a:ln>
            <a:effectLst/>
          </p:spPr>
        </p:cxnSp>
        <p:sp>
          <p:nvSpPr>
            <p:cNvPr id="11" name="Oval 10"/>
            <p:cNvSpPr/>
            <p:nvPr/>
          </p:nvSpPr>
          <p:spPr bwMode="auto">
            <a:xfrm>
              <a:off x="7686670" y="1438269"/>
              <a:ext cx="95250" cy="95250"/>
            </a:xfrm>
            <a:prstGeom prst="ellipse">
              <a:avLst/>
            </a:prstGeom>
            <a:solidFill>
              <a:srgbClr val="92D050">
                <a:alpha val="50000"/>
              </a:srgbClr>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2" name="Oval 11"/>
            <p:cNvSpPr/>
            <p:nvPr/>
          </p:nvSpPr>
          <p:spPr bwMode="auto">
            <a:xfrm>
              <a:off x="6186493" y="1847850"/>
              <a:ext cx="95250" cy="95250"/>
            </a:xfrm>
            <a:prstGeom prst="ellipse">
              <a:avLst/>
            </a:prstGeom>
            <a:solidFill>
              <a:srgbClr val="92D050">
                <a:alpha val="50000"/>
              </a:srgbClr>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sp>
        <p:nvSpPr>
          <p:cNvPr id="18" name="Oval 17"/>
          <p:cNvSpPr>
            <a:spLocks noChangeAspect="1"/>
          </p:cNvSpPr>
          <p:nvPr/>
        </p:nvSpPr>
        <p:spPr bwMode="auto">
          <a:xfrm>
            <a:off x="6796081" y="1666876"/>
            <a:ext cx="114300" cy="114300"/>
          </a:xfrm>
          <a:prstGeom prst="ellipse">
            <a:avLst/>
          </a:prstGeom>
          <a:solidFill>
            <a:srgbClr val="FF0000"/>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dirty="0">
              <a:ln>
                <a:noFill/>
              </a:ln>
              <a:solidFill>
                <a:schemeClr val="tx1"/>
              </a:solidFill>
              <a:effectLst/>
              <a:latin typeface="Verdana" pitchFamily="45" charset="0"/>
            </a:endParaRPr>
          </a:p>
        </p:txBody>
      </p:sp>
      <p:sp>
        <p:nvSpPr>
          <p:cNvPr id="19" name="Oval 18"/>
          <p:cNvSpPr>
            <a:spLocks noChangeAspect="1"/>
          </p:cNvSpPr>
          <p:nvPr/>
        </p:nvSpPr>
        <p:spPr bwMode="auto">
          <a:xfrm>
            <a:off x="7005641" y="1614471"/>
            <a:ext cx="114300" cy="114300"/>
          </a:xfrm>
          <a:prstGeom prst="ellipse">
            <a:avLst/>
          </a:prstGeom>
          <a:solidFill>
            <a:srgbClr val="FF0000"/>
          </a:soli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dirty="0">
              <a:ln>
                <a:noFill/>
              </a:ln>
              <a:solidFill>
                <a:schemeClr val="tx1"/>
              </a:solidFill>
              <a:effectLst/>
              <a:latin typeface="Verdana" pitchFamily="45" charset="0"/>
            </a:endParaRPr>
          </a:p>
        </p:txBody>
      </p:sp>
    </p:spTree>
    <p:extLst>
      <p:ext uri="{BB962C8B-B14F-4D97-AF65-F5344CB8AC3E}">
        <p14:creationId xmlns:p14="http://schemas.microsoft.com/office/powerpoint/2010/main" val="4144071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315">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315">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315">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315">
                                            <p:txEl>
                                              <p:pRg st="5" end="5"/>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par>
                                <p:cTn id="41" presetID="9" presetClass="emph" presetSubtype="0" grpId="1" nodeType="withEffect">
                                  <p:stCondLst>
                                    <p:cond delay="0"/>
                                  </p:stCondLst>
                                  <p:childTnLst>
                                    <p:set>
                                      <p:cBhvr rctx="PPT">
                                        <p:cTn id="42" dur="indefinite"/>
                                        <p:tgtEl>
                                          <p:spTgt spid="18"/>
                                        </p:tgtEl>
                                        <p:attrNameLst>
                                          <p:attrName>style.opacity</p:attrName>
                                        </p:attrNameLst>
                                      </p:cBhvr>
                                      <p:to>
                                        <p:strVal val="0.5"/>
                                      </p:to>
                                    </p:set>
                                    <p:animEffect filter="image" prLst="opacity: 0.5">
                                      <p:cBhvr rctx="IE">
                                        <p:cTn id="43" dur="indefinite"/>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noChangeAspect="1"/>
          </p:cNvGrpSpPr>
          <p:nvPr/>
        </p:nvGrpSpPr>
        <p:grpSpPr>
          <a:xfrm>
            <a:off x="2286000" y="1428750"/>
            <a:ext cx="4779264" cy="3200400"/>
            <a:chOff x="914400" y="857250"/>
            <a:chExt cx="7467600" cy="4000500"/>
          </a:xfrm>
        </p:grpSpPr>
        <p:sp>
          <p:nvSpPr>
            <p:cNvPr id="128054" name="Line 54"/>
            <p:cNvSpPr>
              <a:spLocks noChangeShapeType="1"/>
            </p:cNvSpPr>
            <p:nvPr/>
          </p:nvSpPr>
          <p:spPr bwMode="auto">
            <a:xfrm flipV="1">
              <a:off x="9144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8060" name="Line 60"/>
            <p:cNvSpPr>
              <a:spLocks noChangeShapeType="1"/>
            </p:cNvSpPr>
            <p:nvPr/>
          </p:nvSpPr>
          <p:spPr bwMode="auto">
            <a:xfrm>
              <a:off x="914400" y="857250"/>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8068" name="Line 68"/>
            <p:cNvSpPr>
              <a:spLocks noChangeShapeType="1"/>
            </p:cNvSpPr>
            <p:nvPr/>
          </p:nvSpPr>
          <p:spPr bwMode="auto">
            <a:xfrm>
              <a:off x="914400" y="1678781"/>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8069" name="Line 69"/>
            <p:cNvSpPr>
              <a:spLocks noChangeShapeType="1"/>
            </p:cNvSpPr>
            <p:nvPr/>
          </p:nvSpPr>
          <p:spPr bwMode="auto">
            <a:xfrm>
              <a:off x="914400" y="2489597"/>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8070" name="Line 70"/>
            <p:cNvSpPr>
              <a:spLocks noChangeShapeType="1"/>
            </p:cNvSpPr>
            <p:nvPr/>
          </p:nvSpPr>
          <p:spPr bwMode="auto">
            <a:xfrm>
              <a:off x="914400" y="3278981"/>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8071" name="Line 71"/>
            <p:cNvSpPr>
              <a:spLocks noChangeShapeType="1"/>
            </p:cNvSpPr>
            <p:nvPr/>
          </p:nvSpPr>
          <p:spPr bwMode="auto">
            <a:xfrm>
              <a:off x="914400" y="4068366"/>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8072" name="Line 72"/>
            <p:cNvSpPr>
              <a:spLocks noChangeShapeType="1"/>
            </p:cNvSpPr>
            <p:nvPr/>
          </p:nvSpPr>
          <p:spPr bwMode="auto">
            <a:xfrm>
              <a:off x="914400" y="4857750"/>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8073" name="Line 73"/>
            <p:cNvSpPr>
              <a:spLocks noChangeShapeType="1"/>
            </p:cNvSpPr>
            <p:nvPr/>
          </p:nvSpPr>
          <p:spPr bwMode="auto">
            <a:xfrm flipV="1">
              <a:off x="19812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8074" name="Line 74"/>
            <p:cNvSpPr>
              <a:spLocks noChangeShapeType="1"/>
            </p:cNvSpPr>
            <p:nvPr/>
          </p:nvSpPr>
          <p:spPr bwMode="auto">
            <a:xfrm flipV="1">
              <a:off x="30480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8075" name="Line 75"/>
            <p:cNvSpPr>
              <a:spLocks noChangeShapeType="1"/>
            </p:cNvSpPr>
            <p:nvPr/>
          </p:nvSpPr>
          <p:spPr bwMode="auto">
            <a:xfrm flipV="1">
              <a:off x="41148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8076" name="Line 76"/>
            <p:cNvSpPr>
              <a:spLocks noChangeShapeType="1"/>
            </p:cNvSpPr>
            <p:nvPr/>
          </p:nvSpPr>
          <p:spPr bwMode="auto">
            <a:xfrm flipV="1">
              <a:off x="51816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8077" name="Line 77"/>
            <p:cNvSpPr>
              <a:spLocks noChangeShapeType="1"/>
            </p:cNvSpPr>
            <p:nvPr/>
          </p:nvSpPr>
          <p:spPr bwMode="auto">
            <a:xfrm flipV="1">
              <a:off x="62484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8078" name="Line 78"/>
            <p:cNvSpPr>
              <a:spLocks noChangeShapeType="1"/>
            </p:cNvSpPr>
            <p:nvPr/>
          </p:nvSpPr>
          <p:spPr bwMode="auto">
            <a:xfrm flipV="1">
              <a:off x="73152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8079" name="Line 79"/>
            <p:cNvSpPr>
              <a:spLocks noChangeShapeType="1"/>
            </p:cNvSpPr>
            <p:nvPr/>
          </p:nvSpPr>
          <p:spPr bwMode="auto">
            <a:xfrm flipV="1">
              <a:off x="83820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8027" name="Freeform 27"/>
            <p:cNvSpPr>
              <a:spLocks/>
            </p:cNvSpPr>
            <p:nvPr/>
          </p:nvSpPr>
          <p:spPr bwMode="auto">
            <a:xfrm>
              <a:off x="1995489" y="1665685"/>
              <a:ext cx="5348287" cy="1616869"/>
            </a:xfrm>
            <a:custGeom>
              <a:avLst/>
              <a:gdLst>
                <a:gd name="T0" fmla="*/ 0 w 3369"/>
                <a:gd name="T1" fmla="*/ 1358 h 1358"/>
                <a:gd name="T2" fmla="*/ 3360 w 3369"/>
                <a:gd name="T3" fmla="*/ 0 h 1358"/>
                <a:gd name="T4" fmla="*/ 3369 w 3369"/>
                <a:gd name="T5" fmla="*/ 695 h 1358"/>
                <a:gd name="T6" fmla="*/ 0 w 3369"/>
                <a:gd name="T7" fmla="*/ 1358 h 1358"/>
              </a:gdLst>
              <a:ahLst/>
              <a:cxnLst>
                <a:cxn ang="0">
                  <a:pos x="T0" y="T1"/>
                </a:cxn>
                <a:cxn ang="0">
                  <a:pos x="T2" y="T3"/>
                </a:cxn>
                <a:cxn ang="0">
                  <a:pos x="T4" y="T5"/>
                </a:cxn>
                <a:cxn ang="0">
                  <a:pos x="T6" y="T7"/>
                </a:cxn>
              </a:cxnLst>
              <a:rect l="0" t="0" r="r" b="b"/>
              <a:pathLst>
                <a:path w="3369" h="1358">
                  <a:moveTo>
                    <a:pt x="0" y="1358"/>
                  </a:moveTo>
                  <a:lnTo>
                    <a:pt x="3360" y="0"/>
                  </a:lnTo>
                  <a:lnTo>
                    <a:pt x="3369" y="695"/>
                  </a:lnTo>
                  <a:lnTo>
                    <a:pt x="0" y="1358"/>
                  </a:lnTo>
                  <a:close/>
                </a:path>
              </a:pathLst>
            </a:custGeom>
            <a:solidFill>
              <a:schemeClr val="accent2">
                <a:lumMod val="20000"/>
                <a:lumOff val="80000"/>
              </a:schemeClr>
            </a:solidFill>
            <a:ln w="25400">
              <a:solidFill>
                <a:srgbClr val="000000"/>
              </a:solidFill>
              <a:round/>
              <a:headEnd/>
              <a:tailEnd/>
            </a:ln>
            <a:effectLst/>
          </p:spPr>
          <p:txBody>
            <a:bodyPr/>
            <a:lstStyle/>
            <a:p>
              <a:endParaRPr lang="en-US"/>
            </a:p>
          </p:txBody>
        </p:sp>
        <p:sp>
          <p:nvSpPr>
            <p:cNvPr id="128082" name="Freeform 82"/>
            <p:cNvSpPr>
              <a:spLocks/>
            </p:cNvSpPr>
            <p:nvPr/>
          </p:nvSpPr>
          <p:spPr bwMode="auto">
            <a:xfrm>
              <a:off x="914400" y="867966"/>
              <a:ext cx="5334000" cy="2400300"/>
            </a:xfrm>
            <a:custGeom>
              <a:avLst/>
              <a:gdLst>
                <a:gd name="T0" fmla="*/ 0 w 3360"/>
                <a:gd name="T1" fmla="*/ 2016 h 2016"/>
                <a:gd name="T2" fmla="*/ 3360 w 3360"/>
                <a:gd name="T3" fmla="*/ 1344 h 2016"/>
                <a:gd name="T4" fmla="*/ 1344 w 3360"/>
                <a:gd name="T5" fmla="*/ 0 h 2016"/>
                <a:gd name="T6" fmla="*/ 0 w 3360"/>
                <a:gd name="T7" fmla="*/ 2016 h 2016"/>
              </a:gdLst>
              <a:ahLst/>
              <a:cxnLst>
                <a:cxn ang="0">
                  <a:pos x="T0" y="T1"/>
                </a:cxn>
                <a:cxn ang="0">
                  <a:pos x="T2" y="T3"/>
                </a:cxn>
                <a:cxn ang="0">
                  <a:pos x="T4" y="T5"/>
                </a:cxn>
                <a:cxn ang="0">
                  <a:pos x="T6" y="T7"/>
                </a:cxn>
              </a:cxnLst>
              <a:rect l="0" t="0" r="r" b="b"/>
              <a:pathLst>
                <a:path w="3360" h="2016">
                  <a:moveTo>
                    <a:pt x="0" y="2016"/>
                  </a:moveTo>
                  <a:lnTo>
                    <a:pt x="3360" y="1344"/>
                  </a:lnTo>
                  <a:lnTo>
                    <a:pt x="1344" y="0"/>
                  </a:lnTo>
                  <a:lnTo>
                    <a:pt x="0" y="2016"/>
                  </a:lnTo>
                  <a:close/>
                </a:path>
              </a:pathLst>
            </a:custGeom>
            <a:solidFill>
              <a:srgbClr val="FFFFCC">
                <a:alpha val="25000"/>
              </a:srgbClr>
            </a:solidFill>
            <a:ln w="25400">
              <a:solidFill>
                <a:srgbClr val="96969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2" name="Rectangle 2"/>
          <p:cNvSpPr txBox="1">
            <a:spLocks noChangeArrowheads="1"/>
          </p:cNvSpPr>
          <p:nvPr/>
        </p:nvSpPr>
        <p:spPr>
          <a:xfrm>
            <a:off x="457200" y="514350"/>
            <a:ext cx="8143875" cy="934641"/>
          </a:xfrm>
          <a:prstGeom prst="rect">
            <a:avLst/>
          </a:prstGeom>
        </p:spPr>
        <p:txBody>
          <a:bodyPr/>
          <a:lstStyle>
            <a:lvl1pPr algn="l" rtl="0" eaLnBrk="0" fontAlgn="base" hangingPunct="0">
              <a:spcBef>
                <a:spcPct val="0"/>
              </a:spcBef>
              <a:spcAft>
                <a:spcPct val="0"/>
              </a:spcAft>
              <a:defRPr sz="3600">
                <a:solidFill>
                  <a:srgbClr val="000000"/>
                </a:solidFill>
                <a:latin typeface="+mj-lt"/>
                <a:ea typeface="ヒラギノ角ゴ Pro W3" pitchFamily="80" charset="-128"/>
                <a:cs typeface="ヒラギノ角ゴ Pro W3" pitchFamily="80" charset="-128"/>
              </a:defRPr>
            </a:lvl1pPr>
            <a:lvl2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2pPr>
            <a:lvl3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3pPr>
            <a:lvl4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4pPr>
            <a:lvl5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5pPr>
            <a:lvl6pPr marL="457200" algn="l" rtl="0" fontAlgn="base">
              <a:spcBef>
                <a:spcPct val="0"/>
              </a:spcBef>
              <a:spcAft>
                <a:spcPct val="0"/>
              </a:spcAft>
              <a:defRPr sz="4000">
                <a:solidFill>
                  <a:srgbClr val="000000"/>
                </a:solidFill>
                <a:latin typeface="Verdana" pitchFamily="45" charset="0"/>
              </a:defRPr>
            </a:lvl6pPr>
            <a:lvl7pPr marL="914400" algn="l" rtl="0" fontAlgn="base">
              <a:spcBef>
                <a:spcPct val="0"/>
              </a:spcBef>
              <a:spcAft>
                <a:spcPct val="0"/>
              </a:spcAft>
              <a:defRPr sz="4000">
                <a:solidFill>
                  <a:srgbClr val="000000"/>
                </a:solidFill>
                <a:latin typeface="Verdana" pitchFamily="45" charset="0"/>
              </a:defRPr>
            </a:lvl7pPr>
            <a:lvl8pPr marL="1371600" algn="l" rtl="0" fontAlgn="base">
              <a:spcBef>
                <a:spcPct val="0"/>
              </a:spcBef>
              <a:spcAft>
                <a:spcPct val="0"/>
              </a:spcAft>
              <a:defRPr sz="4000">
                <a:solidFill>
                  <a:srgbClr val="000000"/>
                </a:solidFill>
                <a:latin typeface="Verdana" pitchFamily="45" charset="0"/>
              </a:defRPr>
            </a:lvl8pPr>
            <a:lvl9pPr marL="1828800" algn="l" rtl="0" fontAlgn="base">
              <a:spcBef>
                <a:spcPct val="0"/>
              </a:spcBef>
              <a:spcAft>
                <a:spcPct val="0"/>
              </a:spcAft>
              <a:defRPr sz="4000">
                <a:solidFill>
                  <a:srgbClr val="000000"/>
                </a:solidFill>
                <a:latin typeface="Verdana" pitchFamily="45" charset="0"/>
              </a:defRPr>
            </a:lvl9pPr>
          </a:lstStyle>
          <a:p>
            <a:r>
              <a:rPr lang="en-US" sz="3200" dirty="0" smtClean="0"/>
              <a:t>Orientation Inversion</a:t>
            </a:r>
            <a:endParaRPr lang="en-US" sz="3200" dirty="0"/>
          </a:p>
        </p:txBody>
      </p:sp>
    </p:spTree>
    <p:extLst>
      <p:ext uri="{BB962C8B-B14F-4D97-AF65-F5344CB8AC3E}">
        <p14:creationId xmlns:p14="http://schemas.microsoft.com/office/powerpoint/2010/main" val="85239850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noChangeAspect="1"/>
          </p:cNvGrpSpPr>
          <p:nvPr/>
        </p:nvGrpSpPr>
        <p:grpSpPr>
          <a:xfrm>
            <a:off x="2286000" y="1428750"/>
            <a:ext cx="4779264" cy="3200400"/>
            <a:chOff x="914400" y="857250"/>
            <a:chExt cx="7467600" cy="4000500"/>
          </a:xfrm>
        </p:grpSpPr>
        <p:sp>
          <p:nvSpPr>
            <p:cNvPr id="140291" name="Line 3"/>
            <p:cNvSpPr>
              <a:spLocks noChangeShapeType="1"/>
            </p:cNvSpPr>
            <p:nvPr/>
          </p:nvSpPr>
          <p:spPr bwMode="auto">
            <a:xfrm flipV="1">
              <a:off x="9144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0292" name="Line 4"/>
            <p:cNvSpPr>
              <a:spLocks noChangeShapeType="1"/>
            </p:cNvSpPr>
            <p:nvPr/>
          </p:nvSpPr>
          <p:spPr bwMode="auto">
            <a:xfrm>
              <a:off x="914400" y="857250"/>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0293" name="Line 5"/>
            <p:cNvSpPr>
              <a:spLocks noChangeShapeType="1"/>
            </p:cNvSpPr>
            <p:nvPr/>
          </p:nvSpPr>
          <p:spPr bwMode="auto">
            <a:xfrm>
              <a:off x="914400" y="1678781"/>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0294" name="Line 6"/>
            <p:cNvSpPr>
              <a:spLocks noChangeShapeType="1"/>
            </p:cNvSpPr>
            <p:nvPr/>
          </p:nvSpPr>
          <p:spPr bwMode="auto">
            <a:xfrm>
              <a:off x="914400" y="2489597"/>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0295" name="Line 7"/>
            <p:cNvSpPr>
              <a:spLocks noChangeShapeType="1"/>
            </p:cNvSpPr>
            <p:nvPr/>
          </p:nvSpPr>
          <p:spPr bwMode="auto">
            <a:xfrm>
              <a:off x="914400" y="3278981"/>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0296" name="Line 8"/>
            <p:cNvSpPr>
              <a:spLocks noChangeShapeType="1"/>
            </p:cNvSpPr>
            <p:nvPr/>
          </p:nvSpPr>
          <p:spPr bwMode="auto">
            <a:xfrm>
              <a:off x="914400" y="4068366"/>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0297" name="Line 9"/>
            <p:cNvSpPr>
              <a:spLocks noChangeShapeType="1"/>
            </p:cNvSpPr>
            <p:nvPr/>
          </p:nvSpPr>
          <p:spPr bwMode="auto">
            <a:xfrm>
              <a:off x="914400" y="4857750"/>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0298" name="Line 10"/>
            <p:cNvSpPr>
              <a:spLocks noChangeShapeType="1"/>
            </p:cNvSpPr>
            <p:nvPr/>
          </p:nvSpPr>
          <p:spPr bwMode="auto">
            <a:xfrm flipV="1">
              <a:off x="19812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0299" name="Line 11"/>
            <p:cNvSpPr>
              <a:spLocks noChangeShapeType="1"/>
            </p:cNvSpPr>
            <p:nvPr/>
          </p:nvSpPr>
          <p:spPr bwMode="auto">
            <a:xfrm flipV="1">
              <a:off x="30480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0300" name="Line 12"/>
            <p:cNvSpPr>
              <a:spLocks noChangeShapeType="1"/>
            </p:cNvSpPr>
            <p:nvPr/>
          </p:nvSpPr>
          <p:spPr bwMode="auto">
            <a:xfrm flipV="1">
              <a:off x="41148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0301" name="Line 13"/>
            <p:cNvSpPr>
              <a:spLocks noChangeShapeType="1"/>
            </p:cNvSpPr>
            <p:nvPr/>
          </p:nvSpPr>
          <p:spPr bwMode="auto">
            <a:xfrm flipV="1">
              <a:off x="51816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0302" name="Line 14"/>
            <p:cNvSpPr>
              <a:spLocks noChangeShapeType="1"/>
            </p:cNvSpPr>
            <p:nvPr/>
          </p:nvSpPr>
          <p:spPr bwMode="auto">
            <a:xfrm flipV="1">
              <a:off x="62484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0303" name="Line 15"/>
            <p:cNvSpPr>
              <a:spLocks noChangeShapeType="1"/>
            </p:cNvSpPr>
            <p:nvPr/>
          </p:nvSpPr>
          <p:spPr bwMode="auto">
            <a:xfrm flipV="1">
              <a:off x="73152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0304" name="Line 16"/>
            <p:cNvSpPr>
              <a:spLocks noChangeShapeType="1"/>
            </p:cNvSpPr>
            <p:nvPr/>
          </p:nvSpPr>
          <p:spPr bwMode="auto">
            <a:xfrm flipV="1">
              <a:off x="83820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0305" name="Freeform 17"/>
            <p:cNvSpPr>
              <a:spLocks/>
            </p:cNvSpPr>
            <p:nvPr/>
          </p:nvSpPr>
          <p:spPr bwMode="auto">
            <a:xfrm>
              <a:off x="1995489" y="1665685"/>
              <a:ext cx="5348287" cy="1616869"/>
            </a:xfrm>
            <a:custGeom>
              <a:avLst/>
              <a:gdLst>
                <a:gd name="T0" fmla="*/ 0 w 3369"/>
                <a:gd name="T1" fmla="*/ 1358 h 1358"/>
                <a:gd name="T2" fmla="*/ 3360 w 3369"/>
                <a:gd name="T3" fmla="*/ 0 h 1358"/>
                <a:gd name="T4" fmla="*/ 3369 w 3369"/>
                <a:gd name="T5" fmla="*/ 695 h 1358"/>
                <a:gd name="T6" fmla="*/ 0 w 3369"/>
                <a:gd name="T7" fmla="*/ 1358 h 1358"/>
              </a:gdLst>
              <a:ahLst/>
              <a:cxnLst>
                <a:cxn ang="0">
                  <a:pos x="T0" y="T1"/>
                </a:cxn>
                <a:cxn ang="0">
                  <a:pos x="T2" y="T3"/>
                </a:cxn>
                <a:cxn ang="0">
                  <a:pos x="T4" y="T5"/>
                </a:cxn>
                <a:cxn ang="0">
                  <a:pos x="T6" y="T7"/>
                </a:cxn>
              </a:cxnLst>
              <a:rect l="0" t="0" r="r" b="b"/>
              <a:pathLst>
                <a:path w="3369" h="1358">
                  <a:moveTo>
                    <a:pt x="0" y="1358"/>
                  </a:moveTo>
                  <a:lnTo>
                    <a:pt x="3360" y="0"/>
                  </a:lnTo>
                  <a:lnTo>
                    <a:pt x="3369" y="695"/>
                  </a:lnTo>
                  <a:lnTo>
                    <a:pt x="0" y="1358"/>
                  </a:lnTo>
                  <a:close/>
                </a:path>
              </a:pathLst>
            </a:custGeom>
            <a:solidFill>
              <a:schemeClr val="accent2">
                <a:lumMod val="20000"/>
                <a:lumOff val="80000"/>
              </a:schemeClr>
            </a:solidFill>
            <a:ln w="25400">
              <a:solidFill>
                <a:srgbClr val="000000"/>
              </a:solidFill>
              <a:round/>
              <a:headEnd/>
              <a:tailEnd/>
            </a:ln>
            <a:effectLst/>
          </p:spPr>
          <p:txBody>
            <a:bodyPr/>
            <a:lstStyle/>
            <a:p>
              <a:endParaRPr lang="en-US"/>
            </a:p>
          </p:txBody>
        </p:sp>
        <p:sp>
          <p:nvSpPr>
            <p:cNvPr id="140306" name="Freeform 18"/>
            <p:cNvSpPr>
              <a:spLocks/>
            </p:cNvSpPr>
            <p:nvPr/>
          </p:nvSpPr>
          <p:spPr bwMode="auto">
            <a:xfrm>
              <a:off x="914400" y="867966"/>
              <a:ext cx="5334000" cy="2400300"/>
            </a:xfrm>
            <a:custGeom>
              <a:avLst/>
              <a:gdLst>
                <a:gd name="T0" fmla="*/ 0 w 3360"/>
                <a:gd name="T1" fmla="*/ 2016 h 2016"/>
                <a:gd name="T2" fmla="*/ 3360 w 3360"/>
                <a:gd name="T3" fmla="*/ 1344 h 2016"/>
                <a:gd name="T4" fmla="*/ 1344 w 3360"/>
                <a:gd name="T5" fmla="*/ 0 h 2016"/>
                <a:gd name="T6" fmla="*/ 0 w 3360"/>
                <a:gd name="T7" fmla="*/ 2016 h 2016"/>
              </a:gdLst>
              <a:ahLst/>
              <a:cxnLst>
                <a:cxn ang="0">
                  <a:pos x="T0" y="T1"/>
                </a:cxn>
                <a:cxn ang="0">
                  <a:pos x="T2" y="T3"/>
                </a:cxn>
                <a:cxn ang="0">
                  <a:pos x="T4" y="T5"/>
                </a:cxn>
                <a:cxn ang="0">
                  <a:pos x="T6" y="T7"/>
                </a:cxn>
              </a:cxnLst>
              <a:rect l="0" t="0" r="r" b="b"/>
              <a:pathLst>
                <a:path w="3360" h="2016">
                  <a:moveTo>
                    <a:pt x="0" y="2016"/>
                  </a:moveTo>
                  <a:lnTo>
                    <a:pt x="3360" y="1344"/>
                  </a:lnTo>
                  <a:lnTo>
                    <a:pt x="1344" y="0"/>
                  </a:lnTo>
                  <a:lnTo>
                    <a:pt x="0" y="2016"/>
                  </a:lnTo>
                  <a:close/>
                </a:path>
              </a:pathLst>
            </a:custGeom>
            <a:solidFill>
              <a:srgbClr val="FFFFCC">
                <a:alpha val="25000"/>
              </a:srgbClr>
            </a:solidFill>
            <a:ln w="25400">
              <a:solidFill>
                <a:srgbClr val="96969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 name="Oval 21"/>
            <p:cNvSpPr/>
            <p:nvPr/>
          </p:nvSpPr>
          <p:spPr bwMode="auto">
            <a:xfrm>
              <a:off x="3098547" y="2876564"/>
              <a:ext cx="11430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sp>
        <p:nvSpPr>
          <p:cNvPr id="23" name="Rectangle 2"/>
          <p:cNvSpPr txBox="1">
            <a:spLocks noChangeArrowheads="1"/>
          </p:cNvSpPr>
          <p:nvPr/>
        </p:nvSpPr>
        <p:spPr>
          <a:xfrm>
            <a:off x="457200" y="514350"/>
            <a:ext cx="8143875" cy="934641"/>
          </a:xfrm>
          <a:prstGeom prst="rect">
            <a:avLst/>
          </a:prstGeom>
        </p:spPr>
        <p:txBody>
          <a:bodyPr/>
          <a:lstStyle>
            <a:lvl1pPr algn="l" rtl="0" eaLnBrk="0" fontAlgn="base" hangingPunct="0">
              <a:spcBef>
                <a:spcPct val="0"/>
              </a:spcBef>
              <a:spcAft>
                <a:spcPct val="0"/>
              </a:spcAft>
              <a:defRPr sz="3600">
                <a:solidFill>
                  <a:srgbClr val="000000"/>
                </a:solidFill>
                <a:latin typeface="+mj-lt"/>
                <a:ea typeface="ヒラギノ角ゴ Pro W3" pitchFamily="80" charset="-128"/>
                <a:cs typeface="ヒラギノ角ゴ Pro W3" pitchFamily="80" charset="-128"/>
              </a:defRPr>
            </a:lvl1pPr>
            <a:lvl2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2pPr>
            <a:lvl3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3pPr>
            <a:lvl4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4pPr>
            <a:lvl5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5pPr>
            <a:lvl6pPr marL="457200" algn="l" rtl="0" fontAlgn="base">
              <a:spcBef>
                <a:spcPct val="0"/>
              </a:spcBef>
              <a:spcAft>
                <a:spcPct val="0"/>
              </a:spcAft>
              <a:defRPr sz="4000">
                <a:solidFill>
                  <a:srgbClr val="000000"/>
                </a:solidFill>
                <a:latin typeface="Verdana" pitchFamily="45" charset="0"/>
              </a:defRPr>
            </a:lvl6pPr>
            <a:lvl7pPr marL="914400" algn="l" rtl="0" fontAlgn="base">
              <a:spcBef>
                <a:spcPct val="0"/>
              </a:spcBef>
              <a:spcAft>
                <a:spcPct val="0"/>
              </a:spcAft>
              <a:defRPr sz="4000">
                <a:solidFill>
                  <a:srgbClr val="000000"/>
                </a:solidFill>
                <a:latin typeface="Verdana" pitchFamily="45" charset="0"/>
              </a:defRPr>
            </a:lvl7pPr>
            <a:lvl8pPr marL="1371600" algn="l" rtl="0" fontAlgn="base">
              <a:spcBef>
                <a:spcPct val="0"/>
              </a:spcBef>
              <a:spcAft>
                <a:spcPct val="0"/>
              </a:spcAft>
              <a:defRPr sz="4000">
                <a:solidFill>
                  <a:srgbClr val="000000"/>
                </a:solidFill>
                <a:latin typeface="Verdana" pitchFamily="45" charset="0"/>
              </a:defRPr>
            </a:lvl8pPr>
            <a:lvl9pPr marL="1828800" algn="l" rtl="0" fontAlgn="base">
              <a:spcBef>
                <a:spcPct val="0"/>
              </a:spcBef>
              <a:spcAft>
                <a:spcPct val="0"/>
              </a:spcAft>
              <a:defRPr sz="4000">
                <a:solidFill>
                  <a:srgbClr val="000000"/>
                </a:solidFill>
                <a:latin typeface="Verdana" pitchFamily="45" charset="0"/>
              </a:defRPr>
            </a:lvl9pPr>
          </a:lstStyle>
          <a:p>
            <a:r>
              <a:rPr lang="en-US" sz="3200" dirty="0"/>
              <a:t>Orientation Inversion</a:t>
            </a:r>
            <a:endParaRPr lang="en-US" sz="3200" dirty="0"/>
          </a:p>
        </p:txBody>
      </p:sp>
    </p:spTree>
    <p:extLst>
      <p:ext uri="{BB962C8B-B14F-4D97-AF65-F5344CB8AC3E}">
        <p14:creationId xmlns:p14="http://schemas.microsoft.com/office/powerpoint/2010/main" val="162282609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noChangeAspect="1"/>
          </p:cNvGrpSpPr>
          <p:nvPr/>
        </p:nvGrpSpPr>
        <p:grpSpPr>
          <a:xfrm>
            <a:off x="2286000" y="1428750"/>
            <a:ext cx="4779264" cy="3200400"/>
            <a:chOff x="914400" y="857250"/>
            <a:chExt cx="7467600" cy="4000500"/>
          </a:xfrm>
        </p:grpSpPr>
        <p:sp>
          <p:nvSpPr>
            <p:cNvPr id="141315" name="Line 3"/>
            <p:cNvSpPr>
              <a:spLocks noChangeShapeType="1"/>
            </p:cNvSpPr>
            <p:nvPr/>
          </p:nvSpPr>
          <p:spPr bwMode="auto">
            <a:xfrm flipV="1">
              <a:off x="9144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1316" name="Line 4"/>
            <p:cNvSpPr>
              <a:spLocks noChangeShapeType="1"/>
            </p:cNvSpPr>
            <p:nvPr/>
          </p:nvSpPr>
          <p:spPr bwMode="auto">
            <a:xfrm>
              <a:off x="914400" y="857250"/>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1317" name="Line 5"/>
            <p:cNvSpPr>
              <a:spLocks noChangeShapeType="1"/>
            </p:cNvSpPr>
            <p:nvPr/>
          </p:nvSpPr>
          <p:spPr bwMode="auto">
            <a:xfrm>
              <a:off x="914400" y="1678781"/>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1318" name="Line 6"/>
            <p:cNvSpPr>
              <a:spLocks noChangeShapeType="1"/>
            </p:cNvSpPr>
            <p:nvPr/>
          </p:nvSpPr>
          <p:spPr bwMode="auto">
            <a:xfrm>
              <a:off x="914400" y="2489597"/>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1319" name="Line 7"/>
            <p:cNvSpPr>
              <a:spLocks noChangeShapeType="1"/>
            </p:cNvSpPr>
            <p:nvPr/>
          </p:nvSpPr>
          <p:spPr bwMode="auto">
            <a:xfrm>
              <a:off x="914400" y="3278981"/>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1320" name="Line 8"/>
            <p:cNvSpPr>
              <a:spLocks noChangeShapeType="1"/>
            </p:cNvSpPr>
            <p:nvPr/>
          </p:nvSpPr>
          <p:spPr bwMode="auto">
            <a:xfrm>
              <a:off x="914400" y="4068366"/>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1321" name="Line 9"/>
            <p:cNvSpPr>
              <a:spLocks noChangeShapeType="1"/>
            </p:cNvSpPr>
            <p:nvPr/>
          </p:nvSpPr>
          <p:spPr bwMode="auto">
            <a:xfrm>
              <a:off x="914400" y="4857750"/>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1322" name="Line 10"/>
            <p:cNvSpPr>
              <a:spLocks noChangeShapeType="1"/>
            </p:cNvSpPr>
            <p:nvPr/>
          </p:nvSpPr>
          <p:spPr bwMode="auto">
            <a:xfrm flipV="1">
              <a:off x="19812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1323" name="Line 11"/>
            <p:cNvSpPr>
              <a:spLocks noChangeShapeType="1"/>
            </p:cNvSpPr>
            <p:nvPr/>
          </p:nvSpPr>
          <p:spPr bwMode="auto">
            <a:xfrm flipV="1">
              <a:off x="30480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1324" name="Line 12"/>
            <p:cNvSpPr>
              <a:spLocks noChangeShapeType="1"/>
            </p:cNvSpPr>
            <p:nvPr/>
          </p:nvSpPr>
          <p:spPr bwMode="auto">
            <a:xfrm flipV="1">
              <a:off x="41148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1325" name="Line 13"/>
            <p:cNvSpPr>
              <a:spLocks noChangeShapeType="1"/>
            </p:cNvSpPr>
            <p:nvPr/>
          </p:nvSpPr>
          <p:spPr bwMode="auto">
            <a:xfrm flipV="1">
              <a:off x="51816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1326" name="Line 14"/>
            <p:cNvSpPr>
              <a:spLocks noChangeShapeType="1"/>
            </p:cNvSpPr>
            <p:nvPr/>
          </p:nvSpPr>
          <p:spPr bwMode="auto">
            <a:xfrm flipV="1">
              <a:off x="62484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1327" name="Line 15"/>
            <p:cNvSpPr>
              <a:spLocks noChangeShapeType="1"/>
            </p:cNvSpPr>
            <p:nvPr/>
          </p:nvSpPr>
          <p:spPr bwMode="auto">
            <a:xfrm flipV="1">
              <a:off x="73152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1328" name="Line 16"/>
            <p:cNvSpPr>
              <a:spLocks noChangeShapeType="1"/>
            </p:cNvSpPr>
            <p:nvPr/>
          </p:nvSpPr>
          <p:spPr bwMode="auto">
            <a:xfrm flipV="1">
              <a:off x="83820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1329" name="Freeform 17"/>
            <p:cNvSpPr>
              <a:spLocks/>
            </p:cNvSpPr>
            <p:nvPr/>
          </p:nvSpPr>
          <p:spPr bwMode="auto">
            <a:xfrm>
              <a:off x="1995489" y="1665685"/>
              <a:ext cx="5348287" cy="1616869"/>
            </a:xfrm>
            <a:custGeom>
              <a:avLst/>
              <a:gdLst>
                <a:gd name="T0" fmla="*/ 0 w 3369"/>
                <a:gd name="T1" fmla="*/ 1358 h 1358"/>
                <a:gd name="T2" fmla="*/ 3360 w 3369"/>
                <a:gd name="T3" fmla="*/ 0 h 1358"/>
                <a:gd name="T4" fmla="*/ 3369 w 3369"/>
                <a:gd name="T5" fmla="*/ 695 h 1358"/>
                <a:gd name="T6" fmla="*/ 0 w 3369"/>
                <a:gd name="T7" fmla="*/ 1358 h 1358"/>
              </a:gdLst>
              <a:ahLst/>
              <a:cxnLst>
                <a:cxn ang="0">
                  <a:pos x="T0" y="T1"/>
                </a:cxn>
                <a:cxn ang="0">
                  <a:pos x="T2" y="T3"/>
                </a:cxn>
                <a:cxn ang="0">
                  <a:pos x="T4" y="T5"/>
                </a:cxn>
                <a:cxn ang="0">
                  <a:pos x="T6" y="T7"/>
                </a:cxn>
              </a:cxnLst>
              <a:rect l="0" t="0" r="r" b="b"/>
              <a:pathLst>
                <a:path w="3369" h="1358">
                  <a:moveTo>
                    <a:pt x="0" y="1358"/>
                  </a:moveTo>
                  <a:lnTo>
                    <a:pt x="3360" y="0"/>
                  </a:lnTo>
                  <a:lnTo>
                    <a:pt x="3369" y="695"/>
                  </a:lnTo>
                  <a:lnTo>
                    <a:pt x="0" y="1358"/>
                  </a:lnTo>
                  <a:close/>
                </a:path>
              </a:pathLst>
            </a:custGeom>
            <a:solidFill>
              <a:schemeClr val="accent2">
                <a:lumMod val="20000"/>
                <a:lumOff val="80000"/>
              </a:schemeClr>
            </a:solidFill>
            <a:ln w="25400">
              <a:solidFill>
                <a:srgbClr val="000000"/>
              </a:solidFill>
              <a:round/>
              <a:headEnd/>
              <a:tailEnd/>
            </a:ln>
            <a:effectLst/>
          </p:spPr>
          <p:txBody>
            <a:bodyPr/>
            <a:lstStyle/>
            <a:p>
              <a:endParaRPr lang="en-US"/>
            </a:p>
          </p:txBody>
        </p:sp>
        <p:sp>
          <p:nvSpPr>
            <p:cNvPr id="141330" name="Freeform 18"/>
            <p:cNvSpPr>
              <a:spLocks/>
            </p:cNvSpPr>
            <p:nvPr/>
          </p:nvSpPr>
          <p:spPr bwMode="auto">
            <a:xfrm>
              <a:off x="914400" y="867966"/>
              <a:ext cx="5334000" cy="2400300"/>
            </a:xfrm>
            <a:custGeom>
              <a:avLst/>
              <a:gdLst>
                <a:gd name="T0" fmla="*/ 0 w 3360"/>
                <a:gd name="T1" fmla="*/ 2016 h 2016"/>
                <a:gd name="T2" fmla="*/ 3360 w 3360"/>
                <a:gd name="T3" fmla="*/ 1344 h 2016"/>
                <a:gd name="T4" fmla="*/ 1344 w 3360"/>
                <a:gd name="T5" fmla="*/ 0 h 2016"/>
                <a:gd name="T6" fmla="*/ 0 w 3360"/>
                <a:gd name="T7" fmla="*/ 2016 h 2016"/>
              </a:gdLst>
              <a:ahLst/>
              <a:cxnLst>
                <a:cxn ang="0">
                  <a:pos x="T0" y="T1"/>
                </a:cxn>
                <a:cxn ang="0">
                  <a:pos x="T2" y="T3"/>
                </a:cxn>
                <a:cxn ang="0">
                  <a:pos x="T4" y="T5"/>
                </a:cxn>
                <a:cxn ang="0">
                  <a:pos x="T6" y="T7"/>
                </a:cxn>
              </a:cxnLst>
              <a:rect l="0" t="0" r="r" b="b"/>
              <a:pathLst>
                <a:path w="3360" h="2016">
                  <a:moveTo>
                    <a:pt x="0" y="2016"/>
                  </a:moveTo>
                  <a:lnTo>
                    <a:pt x="3360" y="1344"/>
                  </a:lnTo>
                  <a:lnTo>
                    <a:pt x="1344" y="0"/>
                  </a:lnTo>
                  <a:lnTo>
                    <a:pt x="0" y="2016"/>
                  </a:lnTo>
                  <a:close/>
                </a:path>
              </a:pathLst>
            </a:custGeom>
            <a:solidFill>
              <a:srgbClr val="FFFFCC">
                <a:alpha val="25000"/>
              </a:srgbClr>
            </a:solidFill>
            <a:ln w="25400">
              <a:solidFill>
                <a:srgbClr val="96969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1331" name="Line 19"/>
            <p:cNvSpPr>
              <a:spLocks noChangeShapeType="1"/>
            </p:cNvSpPr>
            <p:nvPr/>
          </p:nvSpPr>
          <p:spPr bwMode="auto">
            <a:xfrm flipH="1">
              <a:off x="3054350" y="2933700"/>
              <a:ext cx="88900" cy="319088"/>
            </a:xfrm>
            <a:prstGeom prst="line">
              <a:avLst/>
            </a:prstGeom>
            <a:noFill/>
            <a:ln w="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1332" name="Oval 20"/>
            <p:cNvSpPr>
              <a:spLocks noChangeArrowheads="1"/>
            </p:cNvSpPr>
            <p:nvPr/>
          </p:nvSpPr>
          <p:spPr bwMode="auto">
            <a:xfrm>
              <a:off x="3006723" y="3236118"/>
              <a:ext cx="114300" cy="91440"/>
            </a:xfrm>
            <a:prstGeom prst="ellipse">
              <a:avLst/>
            </a:prstGeom>
            <a:solidFill>
              <a:srgbClr val="FF0000"/>
            </a:solidFill>
            <a:ln w="9525">
              <a:solidFill>
                <a:srgbClr val="000000"/>
              </a:solidFill>
              <a:round/>
              <a:headEnd/>
              <a:tailEnd/>
            </a:ln>
            <a:effectLst/>
          </p:spPr>
          <p:txBody>
            <a:bodyPr wrap="none" anchor="ctr"/>
            <a:lstStyle/>
            <a:p>
              <a:endParaRPr lang="en-US"/>
            </a:p>
          </p:txBody>
        </p:sp>
        <p:sp>
          <p:nvSpPr>
            <p:cNvPr id="24" name="Oval 23"/>
            <p:cNvSpPr/>
            <p:nvPr/>
          </p:nvSpPr>
          <p:spPr bwMode="auto">
            <a:xfrm>
              <a:off x="3098547" y="2876564"/>
              <a:ext cx="11430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sp>
        <p:nvSpPr>
          <p:cNvPr id="25" name="Rectangle 2"/>
          <p:cNvSpPr txBox="1">
            <a:spLocks noChangeArrowheads="1"/>
          </p:cNvSpPr>
          <p:nvPr/>
        </p:nvSpPr>
        <p:spPr>
          <a:xfrm>
            <a:off x="457200" y="514350"/>
            <a:ext cx="8143875" cy="934641"/>
          </a:xfrm>
          <a:prstGeom prst="rect">
            <a:avLst/>
          </a:prstGeom>
        </p:spPr>
        <p:txBody>
          <a:bodyPr/>
          <a:lstStyle>
            <a:lvl1pPr algn="l" rtl="0" eaLnBrk="0" fontAlgn="base" hangingPunct="0">
              <a:spcBef>
                <a:spcPct val="0"/>
              </a:spcBef>
              <a:spcAft>
                <a:spcPct val="0"/>
              </a:spcAft>
              <a:defRPr sz="3600">
                <a:solidFill>
                  <a:srgbClr val="000000"/>
                </a:solidFill>
                <a:latin typeface="+mj-lt"/>
                <a:ea typeface="ヒラギノ角ゴ Pro W3" pitchFamily="80" charset="-128"/>
                <a:cs typeface="ヒラギノ角ゴ Pro W3" pitchFamily="80" charset="-128"/>
              </a:defRPr>
            </a:lvl1pPr>
            <a:lvl2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2pPr>
            <a:lvl3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3pPr>
            <a:lvl4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4pPr>
            <a:lvl5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5pPr>
            <a:lvl6pPr marL="457200" algn="l" rtl="0" fontAlgn="base">
              <a:spcBef>
                <a:spcPct val="0"/>
              </a:spcBef>
              <a:spcAft>
                <a:spcPct val="0"/>
              </a:spcAft>
              <a:defRPr sz="4000">
                <a:solidFill>
                  <a:srgbClr val="000000"/>
                </a:solidFill>
                <a:latin typeface="Verdana" pitchFamily="45" charset="0"/>
              </a:defRPr>
            </a:lvl6pPr>
            <a:lvl7pPr marL="914400" algn="l" rtl="0" fontAlgn="base">
              <a:spcBef>
                <a:spcPct val="0"/>
              </a:spcBef>
              <a:spcAft>
                <a:spcPct val="0"/>
              </a:spcAft>
              <a:defRPr sz="4000">
                <a:solidFill>
                  <a:srgbClr val="000000"/>
                </a:solidFill>
                <a:latin typeface="Verdana" pitchFamily="45" charset="0"/>
              </a:defRPr>
            </a:lvl7pPr>
            <a:lvl8pPr marL="1371600" algn="l" rtl="0" fontAlgn="base">
              <a:spcBef>
                <a:spcPct val="0"/>
              </a:spcBef>
              <a:spcAft>
                <a:spcPct val="0"/>
              </a:spcAft>
              <a:defRPr sz="4000">
                <a:solidFill>
                  <a:srgbClr val="000000"/>
                </a:solidFill>
                <a:latin typeface="Verdana" pitchFamily="45" charset="0"/>
              </a:defRPr>
            </a:lvl8pPr>
            <a:lvl9pPr marL="1828800" algn="l" rtl="0" fontAlgn="base">
              <a:spcBef>
                <a:spcPct val="0"/>
              </a:spcBef>
              <a:spcAft>
                <a:spcPct val="0"/>
              </a:spcAft>
              <a:defRPr sz="4000">
                <a:solidFill>
                  <a:srgbClr val="000000"/>
                </a:solidFill>
                <a:latin typeface="Verdana" pitchFamily="45" charset="0"/>
              </a:defRPr>
            </a:lvl9pPr>
          </a:lstStyle>
          <a:p>
            <a:r>
              <a:rPr lang="en-US" sz="3200" dirty="0"/>
              <a:t>Orientation Inversion</a:t>
            </a:r>
            <a:endParaRPr lang="en-US" sz="3200" dirty="0"/>
          </a:p>
        </p:txBody>
      </p:sp>
    </p:spTree>
    <p:extLst>
      <p:ext uri="{BB962C8B-B14F-4D97-AF65-F5344CB8AC3E}">
        <p14:creationId xmlns:p14="http://schemas.microsoft.com/office/powerpoint/2010/main" val="30234148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11"/>
          <p:cNvSpPr/>
          <p:nvPr/>
        </p:nvSpPr>
        <p:spPr bwMode="auto">
          <a:xfrm>
            <a:off x="3051041" y="3651384"/>
            <a:ext cx="638175" cy="495300"/>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685800"/>
              <a:gd name="connsiteY0" fmla="*/ 0 h 850900"/>
              <a:gd name="connsiteX1" fmla="*/ 0 w 685800"/>
              <a:gd name="connsiteY1" fmla="*/ 584200 h 850900"/>
              <a:gd name="connsiteX2" fmla="*/ 685800 w 685800"/>
              <a:gd name="connsiteY2" fmla="*/ 850900 h 850900"/>
              <a:gd name="connsiteX3" fmla="*/ 336550 w 685800"/>
              <a:gd name="connsiteY3" fmla="*/ 0 h 850900"/>
              <a:gd name="connsiteX0" fmla="*/ 336550 w 647700"/>
              <a:gd name="connsiteY0" fmla="*/ 0 h 876300"/>
              <a:gd name="connsiteX1" fmla="*/ 0 w 647700"/>
              <a:gd name="connsiteY1" fmla="*/ 584200 h 876300"/>
              <a:gd name="connsiteX2" fmla="*/ 647700 w 647700"/>
              <a:gd name="connsiteY2" fmla="*/ 876300 h 876300"/>
              <a:gd name="connsiteX3" fmla="*/ 336550 w 647700"/>
              <a:gd name="connsiteY3" fmla="*/ 0 h 876300"/>
              <a:gd name="connsiteX0" fmla="*/ 647700 w 647700"/>
              <a:gd name="connsiteY0" fmla="*/ 0 h 495300"/>
              <a:gd name="connsiteX1" fmla="*/ 0 w 647700"/>
              <a:gd name="connsiteY1" fmla="*/ 203200 h 495300"/>
              <a:gd name="connsiteX2" fmla="*/ 647700 w 647700"/>
              <a:gd name="connsiteY2" fmla="*/ 495300 h 495300"/>
              <a:gd name="connsiteX3" fmla="*/ 647700 w 647700"/>
              <a:gd name="connsiteY3" fmla="*/ 0 h 495300"/>
              <a:gd name="connsiteX0" fmla="*/ 638175 w 638175"/>
              <a:gd name="connsiteY0" fmla="*/ 0 h 495300"/>
              <a:gd name="connsiteX1" fmla="*/ 0 w 638175"/>
              <a:gd name="connsiteY1" fmla="*/ 203200 h 495300"/>
              <a:gd name="connsiteX2" fmla="*/ 638175 w 638175"/>
              <a:gd name="connsiteY2" fmla="*/ 495300 h 495300"/>
              <a:gd name="connsiteX3" fmla="*/ 638175 w 638175"/>
              <a:gd name="connsiteY3" fmla="*/ 0 h 495300"/>
            </a:gdLst>
            <a:ahLst/>
            <a:cxnLst>
              <a:cxn ang="0">
                <a:pos x="connsiteX0" y="connsiteY0"/>
              </a:cxn>
              <a:cxn ang="0">
                <a:pos x="connsiteX1" y="connsiteY1"/>
              </a:cxn>
              <a:cxn ang="0">
                <a:pos x="connsiteX2" y="connsiteY2"/>
              </a:cxn>
              <a:cxn ang="0">
                <a:pos x="connsiteX3" y="connsiteY3"/>
              </a:cxn>
            </a:cxnLst>
            <a:rect l="l" t="t" r="r" b="b"/>
            <a:pathLst>
              <a:path w="638175" h="495300">
                <a:moveTo>
                  <a:pt x="638175" y="0"/>
                </a:moveTo>
                <a:lnTo>
                  <a:pt x="0" y="203200"/>
                </a:lnTo>
                <a:lnTo>
                  <a:pt x="638175" y="495300"/>
                </a:lnTo>
                <a:lnTo>
                  <a:pt x="638175" y="0"/>
                </a:lnTo>
                <a:close/>
              </a:path>
            </a:pathLst>
          </a:custGeom>
          <a:solidFill>
            <a:srgbClr val="A4A000">
              <a:alpha val="49804"/>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 name="Freeform 12"/>
          <p:cNvSpPr/>
          <p:nvPr/>
        </p:nvSpPr>
        <p:spPr bwMode="auto">
          <a:xfrm>
            <a:off x="3051041" y="3849821"/>
            <a:ext cx="631825" cy="659606"/>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666750"/>
              <a:gd name="connsiteY0" fmla="*/ 0 h 584200"/>
              <a:gd name="connsiteX1" fmla="*/ 0 w 666750"/>
              <a:gd name="connsiteY1" fmla="*/ 584200 h 584200"/>
              <a:gd name="connsiteX2" fmla="*/ 666750 w 666750"/>
              <a:gd name="connsiteY2" fmla="*/ 209550 h 584200"/>
              <a:gd name="connsiteX3" fmla="*/ 336550 w 666750"/>
              <a:gd name="connsiteY3" fmla="*/ 0 h 584200"/>
              <a:gd name="connsiteX0" fmla="*/ 342900 w 673100"/>
              <a:gd name="connsiteY0" fmla="*/ 0 h 577850"/>
              <a:gd name="connsiteX1" fmla="*/ 0 w 673100"/>
              <a:gd name="connsiteY1" fmla="*/ 577850 h 577850"/>
              <a:gd name="connsiteX2" fmla="*/ 673100 w 673100"/>
              <a:gd name="connsiteY2" fmla="*/ 209550 h 577850"/>
              <a:gd name="connsiteX3" fmla="*/ 342900 w 673100"/>
              <a:gd name="connsiteY3" fmla="*/ 0 h 577850"/>
              <a:gd name="connsiteX0" fmla="*/ 336550 w 666750"/>
              <a:gd name="connsiteY0" fmla="*/ 0 h 590550"/>
              <a:gd name="connsiteX1" fmla="*/ 0 w 666750"/>
              <a:gd name="connsiteY1" fmla="*/ 590550 h 590550"/>
              <a:gd name="connsiteX2" fmla="*/ 666750 w 666750"/>
              <a:gd name="connsiteY2" fmla="*/ 209550 h 590550"/>
              <a:gd name="connsiteX3" fmla="*/ 336550 w 666750"/>
              <a:gd name="connsiteY3" fmla="*/ 0 h 590550"/>
              <a:gd name="connsiteX0" fmla="*/ 0 w 666750"/>
              <a:gd name="connsiteY0" fmla="*/ 0 h 647700"/>
              <a:gd name="connsiteX1" fmla="*/ 0 w 666750"/>
              <a:gd name="connsiteY1" fmla="*/ 647700 h 647700"/>
              <a:gd name="connsiteX2" fmla="*/ 666750 w 666750"/>
              <a:gd name="connsiteY2" fmla="*/ 266700 h 647700"/>
              <a:gd name="connsiteX3" fmla="*/ 0 w 666750"/>
              <a:gd name="connsiteY3" fmla="*/ 0 h 647700"/>
              <a:gd name="connsiteX0" fmla="*/ 0 w 635000"/>
              <a:gd name="connsiteY0" fmla="*/ 0 h 647700"/>
              <a:gd name="connsiteX1" fmla="*/ 0 w 635000"/>
              <a:gd name="connsiteY1" fmla="*/ 647700 h 647700"/>
              <a:gd name="connsiteX2" fmla="*/ 635000 w 635000"/>
              <a:gd name="connsiteY2" fmla="*/ 285750 h 647700"/>
              <a:gd name="connsiteX3" fmla="*/ 0 w 635000"/>
              <a:gd name="connsiteY3" fmla="*/ 0 h 647700"/>
              <a:gd name="connsiteX0" fmla="*/ 0 w 635000"/>
              <a:gd name="connsiteY0" fmla="*/ 0 h 654843"/>
              <a:gd name="connsiteX1" fmla="*/ 4763 w 635000"/>
              <a:gd name="connsiteY1" fmla="*/ 654843 h 654843"/>
              <a:gd name="connsiteX2" fmla="*/ 635000 w 635000"/>
              <a:gd name="connsiteY2" fmla="*/ 285750 h 654843"/>
              <a:gd name="connsiteX3" fmla="*/ 0 w 635000"/>
              <a:gd name="connsiteY3" fmla="*/ 0 h 654843"/>
              <a:gd name="connsiteX0" fmla="*/ 3969 w 631825"/>
              <a:gd name="connsiteY0" fmla="*/ 0 h 659606"/>
              <a:gd name="connsiteX1" fmla="*/ 1588 w 631825"/>
              <a:gd name="connsiteY1" fmla="*/ 659606 h 659606"/>
              <a:gd name="connsiteX2" fmla="*/ 631825 w 631825"/>
              <a:gd name="connsiteY2" fmla="*/ 290513 h 659606"/>
              <a:gd name="connsiteX3" fmla="*/ 3969 w 631825"/>
              <a:gd name="connsiteY3" fmla="*/ 0 h 659606"/>
            </a:gdLst>
            <a:ahLst/>
            <a:cxnLst>
              <a:cxn ang="0">
                <a:pos x="connsiteX0" y="connsiteY0"/>
              </a:cxn>
              <a:cxn ang="0">
                <a:pos x="connsiteX1" y="connsiteY1"/>
              </a:cxn>
              <a:cxn ang="0">
                <a:pos x="connsiteX2" y="connsiteY2"/>
              </a:cxn>
              <a:cxn ang="0">
                <a:pos x="connsiteX3" y="connsiteY3"/>
              </a:cxn>
            </a:cxnLst>
            <a:rect l="l" t="t" r="r" b="b"/>
            <a:pathLst>
              <a:path w="631825" h="659606">
                <a:moveTo>
                  <a:pt x="3969" y="0"/>
                </a:moveTo>
                <a:cubicBezTo>
                  <a:pt x="5557" y="218281"/>
                  <a:pt x="0" y="441325"/>
                  <a:pt x="1588" y="659606"/>
                </a:cubicBezTo>
                <a:lnTo>
                  <a:pt x="631825" y="290513"/>
                </a:lnTo>
                <a:lnTo>
                  <a:pt x="3969" y="0"/>
                </a:lnTo>
                <a:close/>
              </a:path>
            </a:pathLst>
          </a:custGeom>
          <a:solidFill>
            <a:srgbClr val="A4A000">
              <a:alpha val="49804"/>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4" name="Freeform 13"/>
          <p:cNvSpPr/>
          <p:nvPr/>
        </p:nvSpPr>
        <p:spPr bwMode="auto">
          <a:xfrm>
            <a:off x="2312059" y="3236445"/>
            <a:ext cx="731043" cy="602264"/>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742950"/>
              <a:gd name="connsiteY0" fmla="*/ 0 h 736600"/>
              <a:gd name="connsiteX1" fmla="*/ 0 w 742950"/>
              <a:gd name="connsiteY1" fmla="*/ 584200 h 736600"/>
              <a:gd name="connsiteX2" fmla="*/ 742950 w 742950"/>
              <a:gd name="connsiteY2" fmla="*/ 736600 h 736600"/>
              <a:gd name="connsiteX3" fmla="*/ 336550 w 742950"/>
              <a:gd name="connsiteY3" fmla="*/ 0 h 736600"/>
              <a:gd name="connsiteX0" fmla="*/ 355600 w 742950"/>
              <a:gd name="connsiteY0" fmla="*/ 0 h 520700"/>
              <a:gd name="connsiteX1" fmla="*/ 0 w 742950"/>
              <a:gd name="connsiteY1" fmla="*/ 368300 h 520700"/>
              <a:gd name="connsiteX2" fmla="*/ 742950 w 742950"/>
              <a:gd name="connsiteY2" fmla="*/ 520700 h 520700"/>
              <a:gd name="connsiteX3" fmla="*/ 355600 w 742950"/>
              <a:gd name="connsiteY3" fmla="*/ 0 h 520700"/>
              <a:gd name="connsiteX0" fmla="*/ 360363 w 742950"/>
              <a:gd name="connsiteY0" fmla="*/ 0 h 539750"/>
              <a:gd name="connsiteX1" fmla="*/ 0 w 742950"/>
              <a:gd name="connsiteY1" fmla="*/ 387350 h 539750"/>
              <a:gd name="connsiteX2" fmla="*/ 742950 w 742950"/>
              <a:gd name="connsiteY2" fmla="*/ 539750 h 539750"/>
              <a:gd name="connsiteX3" fmla="*/ 360363 w 742950"/>
              <a:gd name="connsiteY3" fmla="*/ 0 h 539750"/>
              <a:gd name="connsiteX0" fmla="*/ 360363 w 742950"/>
              <a:gd name="connsiteY0" fmla="*/ 0 h 577850"/>
              <a:gd name="connsiteX1" fmla="*/ 0 w 742950"/>
              <a:gd name="connsiteY1" fmla="*/ 425450 h 577850"/>
              <a:gd name="connsiteX2" fmla="*/ 742950 w 742950"/>
              <a:gd name="connsiteY2" fmla="*/ 577850 h 577850"/>
              <a:gd name="connsiteX3" fmla="*/ 360363 w 742950"/>
              <a:gd name="connsiteY3" fmla="*/ 0 h 577850"/>
              <a:gd name="connsiteX0" fmla="*/ 379613 w 742950"/>
              <a:gd name="connsiteY0" fmla="*/ 0 h 635602"/>
              <a:gd name="connsiteX1" fmla="*/ 0 w 742950"/>
              <a:gd name="connsiteY1" fmla="*/ 483202 h 635602"/>
              <a:gd name="connsiteX2" fmla="*/ 742950 w 742950"/>
              <a:gd name="connsiteY2" fmla="*/ 635602 h 635602"/>
              <a:gd name="connsiteX3" fmla="*/ 379613 w 742950"/>
              <a:gd name="connsiteY3" fmla="*/ 0 h 635602"/>
              <a:gd name="connsiteX0" fmla="*/ 362944 w 742950"/>
              <a:gd name="connsiteY0" fmla="*/ 0 h 611789"/>
              <a:gd name="connsiteX1" fmla="*/ 0 w 742950"/>
              <a:gd name="connsiteY1" fmla="*/ 459389 h 611789"/>
              <a:gd name="connsiteX2" fmla="*/ 742950 w 742950"/>
              <a:gd name="connsiteY2" fmla="*/ 611789 h 611789"/>
              <a:gd name="connsiteX3" fmla="*/ 362944 w 742950"/>
              <a:gd name="connsiteY3" fmla="*/ 0 h 611789"/>
              <a:gd name="connsiteX0" fmla="*/ 355800 w 735806"/>
              <a:gd name="connsiteY0" fmla="*/ 0 h 611789"/>
              <a:gd name="connsiteX1" fmla="*/ 0 w 735806"/>
              <a:gd name="connsiteY1" fmla="*/ 454626 h 611789"/>
              <a:gd name="connsiteX2" fmla="*/ 735806 w 735806"/>
              <a:gd name="connsiteY2" fmla="*/ 611789 h 611789"/>
              <a:gd name="connsiteX3" fmla="*/ 355800 w 735806"/>
              <a:gd name="connsiteY3" fmla="*/ 0 h 611789"/>
              <a:gd name="connsiteX0" fmla="*/ 355800 w 735806"/>
              <a:gd name="connsiteY0" fmla="*/ 0 h 602264"/>
              <a:gd name="connsiteX1" fmla="*/ 0 w 735806"/>
              <a:gd name="connsiteY1" fmla="*/ 454626 h 602264"/>
              <a:gd name="connsiteX2" fmla="*/ 735806 w 735806"/>
              <a:gd name="connsiteY2" fmla="*/ 602264 h 602264"/>
              <a:gd name="connsiteX3" fmla="*/ 355800 w 735806"/>
              <a:gd name="connsiteY3" fmla="*/ 0 h 602264"/>
              <a:gd name="connsiteX0" fmla="*/ 355800 w 731043"/>
              <a:gd name="connsiteY0" fmla="*/ 0 h 602264"/>
              <a:gd name="connsiteX1" fmla="*/ 0 w 731043"/>
              <a:gd name="connsiteY1" fmla="*/ 454626 h 602264"/>
              <a:gd name="connsiteX2" fmla="*/ 731043 w 731043"/>
              <a:gd name="connsiteY2" fmla="*/ 602264 h 602264"/>
              <a:gd name="connsiteX3" fmla="*/ 355800 w 731043"/>
              <a:gd name="connsiteY3" fmla="*/ 0 h 602264"/>
            </a:gdLst>
            <a:ahLst/>
            <a:cxnLst>
              <a:cxn ang="0">
                <a:pos x="connsiteX0" y="connsiteY0"/>
              </a:cxn>
              <a:cxn ang="0">
                <a:pos x="connsiteX1" y="connsiteY1"/>
              </a:cxn>
              <a:cxn ang="0">
                <a:pos x="connsiteX2" y="connsiteY2"/>
              </a:cxn>
              <a:cxn ang="0">
                <a:pos x="connsiteX3" y="connsiteY3"/>
              </a:cxn>
            </a:cxnLst>
            <a:rect l="l" t="t" r="r" b="b"/>
            <a:pathLst>
              <a:path w="731043" h="602264">
                <a:moveTo>
                  <a:pt x="355800" y="0"/>
                </a:moveTo>
                <a:lnTo>
                  <a:pt x="0" y="454626"/>
                </a:lnTo>
                <a:lnTo>
                  <a:pt x="731043" y="602264"/>
                </a:lnTo>
                <a:lnTo>
                  <a:pt x="355800" y="0"/>
                </a:lnTo>
                <a:close/>
              </a:path>
            </a:pathLst>
          </a:custGeom>
          <a:solidFill>
            <a:srgbClr val="FFFF00">
              <a:alpha val="50000"/>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5" name="Freeform 14"/>
          <p:cNvSpPr/>
          <p:nvPr/>
        </p:nvSpPr>
        <p:spPr bwMode="auto">
          <a:xfrm>
            <a:off x="2298566" y="3683134"/>
            <a:ext cx="756180" cy="828675"/>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781050"/>
              <a:gd name="connsiteY0" fmla="*/ 0 h 1384300"/>
              <a:gd name="connsiteX1" fmla="*/ 0 w 781050"/>
              <a:gd name="connsiteY1" fmla="*/ 584200 h 1384300"/>
              <a:gd name="connsiteX2" fmla="*/ 781050 w 781050"/>
              <a:gd name="connsiteY2" fmla="*/ 1384300 h 1384300"/>
              <a:gd name="connsiteX3" fmla="*/ 336550 w 781050"/>
              <a:gd name="connsiteY3" fmla="*/ 0 h 1384300"/>
              <a:gd name="connsiteX0" fmla="*/ 311150 w 755650"/>
              <a:gd name="connsiteY0" fmla="*/ 0 h 1384300"/>
              <a:gd name="connsiteX1" fmla="*/ 0 w 755650"/>
              <a:gd name="connsiteY1" fmla="*/ 565150 h 1384300"/>
              <a:gd name="connsiteX2" fmla="*/ 755650 w 755650"/>
              <a:gd name="connsiteY2" fmla="*/ 1384300 h 1384300"/>
              <a:gd name="connsiteX3" fmla="*/ 311150 w 755650"/>
              <a:gd name="connsiteY3" fmla="*/ 0 h 1384300"/>
              <a:gd name="connsiteX0" fmla="*/ 749300 w 755650"/>
              <a:gd name="connsiteY0" fmla="*/ 171450 h 819150"/>
              <a:gd name="connsiteX1" fmla="*/ 0 w 755650"/>
              <a:gd name="connsiteY1" fmla="*/ 0 h 819150"/>
              <a:gd name="connsiteX2" fmla="*/ 755650 w 755650"/>
              <a:gd name="connsiteY2" fmla="*/ 819150 h 819150"/>
              <a:gd name="connsiteX3" fmla="*/ 749300 w 755650"/>
              <a:gd name="connsiteY3" fmla="*/ 171450 h 819150"/>
              <a:gd name="connsiteX0" fmla="*/ 744538 w 755650"/>
              <a:gd name="connsiteY0" fmla="*/ 171450 h 819150"/>
              <a:gd name="connsiteX1" fmla="*/ 0 w 755650"/>
              <a:gd name="connsiteY1" fmla="*/ 0 h 819150"/>
              <a:gd name="connsiteX2" fmla="*/ 755650 w 755650"/>
              <a:gd name="connsiteY2" fmla="*/ 819150 h 819150"/>
              <a:gd name="connsiteX3" fmla="*/ 744538 w 755650"/>
              <a:gd name="connsiteY3" fmla="*/ 171450 h 819150"/>
              <a:gd name="connsiteX0" fmla="*/ 754063 w 756180"/>
              <a:gd name="connsiteY0" fmla="*/ 157163 h 819150"/>
              <a:gd name="connsiteX1" fmla="*/ 0 w 756180"/>
              <a:gd name="connsiteY1" fmla="*/ 0 h 819150"/>
              <a:gd name="connsiteX2" fmla="*/ 755650 w 756180"/>
              <a:gd name="connsiteY2" fmla="*/ 819150 h 819150"/>
              <a:gd name="connsiteX3" fmla="*/ 754063 w 756180"/>
              <a:gd name="connsiteY3" fmla="*/ 157163 h 819150"/>
              <a:gd name="connsiteX0" fmla="*/ 754063 w 756180"/>
              <a:gd name="connsiteY0" fmla="*/ 157163 h 828675"/>
              <a:gd name="connsiteX1" fmla="*/ 0 w 756180"/>
              <a:gd name="connsiteY1" fmla="*/ 0 h 828675"/>
              <a:gd name="connsiteX2" fmla="*/ 753269 w 756180"/>
              <a:gd name="connsiteY2" fmla="*/ 828675 h 828675"/>
              <a:gd name="connsiteX3" fmla="*/ 754063 w 756180"/>
              <a:gd name="connsiteY3" fmla="*/ 157163 h 828675"/>
            </a:gdLst>
            <a:ahLst/>
            <a:cxnLst>
              <a:cxn ang="0">
                <a:pos x="connsiteX0" y="connsiteY0"/>
              </a:cxn>
              <a:cxn ang="0">
                <a:pos x="connsiteX1" y="connsiteY1"/>
              </a:cxn>
              <a:cxn ang="0">
                <a:pos x="connsiteX2" y="connsiteY2"/>
              </a:cxn>
              <a:cxn ang="0">
                <a:pos x="connsiteX3" y="connsiteY3"/>
              </a:cxn>
            </a:cxnLst>
            <a:rect l="l" t="t" r="r" b="b"/>
            <a:pathLst>
              <a:path w="756180" h="828675">
                <a:moveTo>
                  <a:pt x="754063" y="157163"/>
                </a:moveTo>
                <a:lnTo>
                  <a:pt x="0" y="0"/>
                </a:lnTo>
                <a:lnTo>
                  <a:pt x="753269" y="828675"/>
                </a:lnTo>
                <a:cubicBezTo>
                  <a:pt x="751152" y="612775"/>
                  <a:pt x="756180" y="373063"/>
                  <a:pt x="754063" y="157163"/>
                </a:cubicBezTo>
                <a:close/>
              </a:path>
            </a:pathLst>
          </a:custGeom>
          <a:solidFill>
            <a:srgbClr val="FFFF00">
              <a:alpha val="50000"/>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6" name="Freeform 15"/>
          <p:cNvSpPr/>
          <p:nvPr/>
        </p:nvSpPr>
        <p:spPr bwMode="auto">
          <a:xfrm>
            <a:off x="2298566" y="3676784"/>
            <a:ext cx="749300" cy="825500"/>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730250"/>
              <a:gd name="connsiteY0" fmla="*/ 0 h 768350"/>
              <a:gd name="connsiteX1" fmla="*/ 0 w 730250"/>
              <a:gd name="connsiteY1" fmla="*/ 584200 h 768350"/>
              <a:gd name="connsiteX2" fmla="*/ 730250 w 730250"/>
              <a:gd name="connsiteY2" fmla="*/ 768350 h 768350"/>
              <a:gd name="connsiteX3" fmla="*/ 336550 w 730250"/>
              <a:gd name="connsiteY3" fmla="*/ 0 h 768350"/>
              <a:gd name="connsiteX0" fmla="*/ 0 w 742950"/>
              <a:gd name="connsiteY0" fmla="*/ 0 h 825500"/>
              <a:gd name="connsiteX1" fmla="*/ 12700 w 742950"/>
              <a:gd name="connsiteY1" fmla="*/ 641350 h 825500"/>
              <a:gd name="connsiteX2" fmla="*/ 742950 w 742950"/>
              <a:gd name="connsiteY2" fmla="*/ 825500 h 825500"/>
              <a:gd name="connsiteX3" fmla="*/ 0 w 742950"/>
              <a:gd name="connsiteY3" fmla="*/ 0 h 825500"/>
              <a:gd name="connsiteX0" fmla="*/ 0 w 736600"/>
              <a:gd name="connsiteY0" fmla="*/ 0 h 793750"/>
              <a:gd name="connsiteX1" fmla="*/ 6350 w 736600"/>
              <a:gd name="connsiteY1" fmla="*/ 609600 h 793750"/>
              <a:gd name="connsiteX2" fmla="*/ 736600 w 736600"/>
              <a:gd name="connsiteY2" fmla="*/ 793750 h 793750"/>
              <a:gd name="connsiteX3" fmla="*/ 0 w 736600"/>
              <a:gd name="connsiteY3" fmla="*/ 0 h 793750"/>
              <a:gd name="connsiteX0" fmla="*/ 0 w 749300"/>
              <a:gd name="connsiteY0" fmla="*/ 0 h 825500"/>
              <a:gd name="connsiteX1" fmla="*/ 19050 w 749300"/>
              <a:gd name="connsiteY1" fmla="*/ 641350 h 825500"/>
              <a:gd name="connsiteX2" fmla="*/ 749300 w 749300"/>
              <a:gd name="connsiteY2" fmla="*/ 825500 h 825500"/>
              <a:gd name="connsiteX3" fmla="*/ 0 w 749300"/>
              <a:gd name="connsiteY3" fmla="*/ 0 h 825500"/>
            </a:gdLst>
            <a:ahLst/>
            <a:cxnLst>
              <a:cxn ang="0">
                <a:pos x="connsiteX0" y="connsiteY0"/>
              </a:cxn>
              <a:cxn ang="0">
                <a:pos x="connsiteX1" y="connsiteY1"/>
              </a:cxn>
              <a:cxn ang="0">
                <a:pos x="connsiteX2" y="connsiteY2"/>
              </a:cxn>
              <a:cxn ang="0">
                <a:pos x="connsiteX3" y="connsiteY3"/>
              </a:cxn>
            </a:cxnLst>
            <a:rect l="l" t="t" r="r" b="b"/>
            <a:pathLst>
              <a:path w="749300" h="825500">
                <a:moveTo>
                  <a:pt x="0" y="0"/>
                </a:moveTo>
                <a:cubicBezTo>
                  <a:pt x="2117" y="203200"/>
                  <a:pt x="16933" y="438150"/>
                  <a:pt x="19050" y="641350"/>
                </a:cubicBezTo>
                <a:lnTo>
                  <a:pt x="749300" y="825500"/>
                </a:lnTo>
                <a:lnTo>
                  <a:pt x="0" y="0"/>
                </a:lnTo>
                <a:close/>
              </a:path>
            </a:pathLst>
          </a:custGeom>
          <a:solidFill>
            <a:srgbClr val="FFFF00">
              <a:alpha val="50000"/>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3314" name="Title 1"/>
          <p:cNvSpPr>
            <a:spLocks noGrp="1"/>
          </p:cNvSpPr>
          <p:nvPr>
            <p:ph type="title"/>
          </p:nvPr>
        </p:nvSpPr>
        <p:spPr>
          <a:xfrm>
            <a:off x="533400" y="660400"/>
            <a:ext cx="8077200" cy="781050"/>
          </a:xfrm>
        </p:spPr>
        <p:txBody>
          <a:bodyPr/>
          <a:lstStyle/>
          <a:p>
            <a:pPr eaLnBrk="1" hangingPunct="1"/>
            <a:r>
              <a:rPr lang="en-US" sz="3200" dirty="0" smtClean="0">
                <a:ea typeface="ヒラギノ角ゴ Pro W3" pitchFamily="48" charset="-128"/>
                <a:cs typeface="ヒラギノ角ゴ Pro W3" pitchFamily="48" charset="-128"/>
              </a:rPr>
              <a:t>Some Perspective</a:t>
            </a:r>
          </a:p>
        </p:txBody>
      </p:sp>
      <p:sp>
        <p:nvSpPr>
          <p:cNvPr id="13315" name="Content Placeholder 2"/>
          <p:cNvSpPr>
            <a:spLocks noGrp="1"/>
          </p:cNvSpPr>
          <p:nvPr>
            <p:ph sz="quarter" idx="10"/>
          </p:nvPr>
        </p:nvSpPr>
        <p:spPr>
          <a:xfrm>
            <a:off x="533400" y="1504950"/>
            <a:ext cx="8077200" cy="1371600"/>
          </a:xfrm>
        </p:spPr>
        <p:txBody>
          <a:bodyPr/>
          <a:lstStyle/>
          <a:p>
            <a:pPr eaLnBrk="1" hangingPunct="1"/>
            <a:r>
              <a:rPr lang="en-US" dirty="0" smtClean="0">
                <a:ea typeface="ヒラギノ角ゴ Pro W3" pitchFamily="48" charset="-128"/>
                <a:cs typeface="ヒラギノ角ゴ Pro W3" pitchFamily="48" charset="-128"/>
              </a:rPr>
              <a:t>Game levels are usually made of meshes</a:t>
            </a:r>
          </a:p>
          <a:p>
            <a:pPr lvl="1" eaLnBrk="1" hangingPunct="1"/>
            <a:r>
              <a:rPr lang="en-US" dirty="0" smtClean="0">
                <a:ea typeface="ヒラギノ角ゴ Pro W3" pitchFamily="48" charset="-128"/>
                <a:cs typeface="ヒラギノ角ゴ Pro W3" pitchFamily="48" charset="-128"/>
              </a:rPr>
              <a:t>Typically made of triangles</a:t>
            </a:r>
          </a:p>
          <a:p>
            <a:pPr lvl="1" eaLnBrk="1" hangingPunct="1"/>
            <a:r>
              <a:rPr lang="en-US" dirty="0" smtClean="0">
                <a:ea typeface="ヒラギノ角ゴ Pro W3" pitchFamily="48" charset="-128"/>
                <a:cs typeface="ヒラギノ角ゴ Pro W3" pitchFamily="48" charset="-128"/>
              </a:rPr>
              <a:t>Indexed triangle meshes</a:t>
            </a:r>
          </a:p>
          <a:p>
            <a:pPr eaLnBrk="1" hangingPunct="1"/>
            <a:endParaRPr lang="en-US" dirty="0" smtClean="0">
              <a:ea typeface="ヒラギノ角ゴ Pro W3" pitchFamily="48" charset="-128"/>
              <a:cs typeface="ヒラギノ角ゴ Pro W3" pitchFamily="48" charset="-128"/>
            </a:endParaRPr>
          </a:p>
        </p:txBody>
      </p:sp>
      <p:sp>
        <p:nvSpPr>
          <p:cNvPr id="20" name="Freeform 19"/>
          <p:cNvSpPr/>
          <p:nvPr/>
        </p:nvSpPr>
        <p:spPr bwMode="auto">
          <a:xfrm>
            <a:off x="3052763" y="3195638"/>
            <a:ext cx="642937" cy="661151"/>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685800"/>
              <a:gd name="connsiteY0" fmla="*/ 0 h 850900"/>
              <a:gd name="connsiteX1" fmla="*/ 0 w 685800"/>
              <a:gd name="connsiteY1" fmla="*/ 584200 h 850900"/>
              <a:gd name="connsiteX2" fmla="*/ 685800 w 685800"/>
              <a:gd name="connsiteY2" fmla="*/ 850900 h 850900"/>
              <a:gd name="connsiteX3" fmla="*/ 336550 w 685800"/>
              <a:gd name="connsiteY3" fmla="*/ 0 h 850900"/>
              <a:gd name="connsiteX0" fmla="*/ 336550 w 647700"/>
              <a:gd name="connsiteY0" fmla="*/ 0 h 876300"/>
              <a:gd name="connsiteX1" fmla="*/ 0 w 647700"/>
              <a:gd name="connsiteY1" fmla="*/ 584200 h 876300"/>
              <a:gd name="connsiteX2" fmla="*/ 647700 w 647700"/>
              <a:gd name="connsiteY2" fmla="*/ 876300 h 876300"/>
              <a:gd name="connsiteX3" fmla="*/ 336550 w 647700"/>
              <a:gd name="connsiteY3" fmla="*/ 0 h 876300"/>
              <a:gd name="connsiteX0" fmla="*/ 647700 w 647700"/>
              <a:gd name="connsiteY0" fmla="*/ 0 h 495300"/>
              <a:gd name="connsiteX1" fmla="*/ 0 w 647700"/>
              <a:gd name="connsiteY1" fmla="*/ 203200 h 495300"/>
              <a:gd name="connsiteX2" fmla="*/ 647700 w 647700"/>
              <a:gd name="connsiteY2" fmla="*/ 495300 h 495300"/>
              <a:gd name="connsiteX3" fmla="*/ 647700 w 647700"/>
              <a:gd name="connsiteY3" fmla="*/ 0 h 495300"/>
              <a:gd name="connsiteX0" fmla="*/ 647700 w 647700"/>
              <a:gd name="connsiteY0" fmla="*/ 472239 h 675439"/>
              <a:gd name="connsiteX1" fmla="*/ 0 w 647700"/>
              <a:gd name="connsiteY1" fmla="*/ 675439 h 675439"/>
              <a:gd name="connsiteX2" fmla="*/ 297180 w 647700"/>
              <a:gd name="connsiteY2" fmla="*/ 0 h 675439"/>
              <a:gd name="connsiteX3" fmla="*/ 647700 w 647700"/>
              <a:gd name="connsiteY3" fmla="*/ 472239 h 675439"/>
              <a:gd name="connsiteX0" fmla="*/ 642937 w 642937"/>
              <a:gd name="connsiteY0" fmla="*/ 472239 h 675439"/>
              <a:gd name="connsiteX1" fmla="*/ 0 w 642937"/>
              <a:gd name="connsiteY1" fmla="*/ 675439 h 675439"/>
              <a:gd name="connsiteX2" fmla="*/ 292417 w 642937"/>
              <a:gd name="connsiteY2" fmla="*/ 0 h 675439"/>
              <a:gd name="connsiteX3" fmla="*/ 642937 w 642937"/>
              <a:gd name="connsiteY3" fmla="*/ 472239 h 675439"/>
              <a:gd name="connsiteX0" fmla="*/ 642937 w 642937"/>
              <a:gd name="connsiteY0" fmla="*/ 457951 h 661151"/>
              <a:gd name="connsiteX1" fmla="*/ 0 w 642937"/>
              <a:gd name="connsiteY1" fmla="*/ 661151 h 661151"/>
              <a:gd name="connsiteX2" fmla="*/ 294798 w 642937"/>
              <a:gd name="connsiteY2" fmla="*/ 0 h 661151"/>
              <a:gd name="connsiteX3" fmla="*/ 642937 w 642937"/>
              <a:gd name="connsiteY3" fmla="*/ 457951 h 661151"/>
            </a:gdLst>
            <a:ahLst/>
            <a:cxnLst>
              <a:cxn ang="0">
                <a:pos x="connsiteX0" y="connsiteY0"/>
              </a:cxn>
              <a:cxn ang="0">
                <a:pos x="connsiteX1" y="connsiteY1"/>
              </a:cxn>
              <a:cxn ang="0">
                <a:pos x="connsiteX2" y="connsiteY2"/>
              </a:cxn>
              <a:cxn ang="0">
                <a:pos x="connsiteX3" y="connsiteY3"/>
              </a:cxn>
            </a:cxnLst>
            <a:rect l="l" t="t" r="r" b="b"/>
            <a:pathLst>
              <a:path w="642937" h="661151">
                <a:moveTo>
                  <a:pt x="642937" y="457951"/>
                </a:moveTo>
                <a:lnTo>
                  <a:pt x="0" y="661151"/>
                </a:lnTo>
                <a:lnTo>
                  <a:pt x="294798" y="0"/>
                </a:lnTo>
                <a:lnTo>
                  <a:pt x="642937" y="457951"/>
                </a:lnTo>
                <a:close/>
              </a:path>
            </a:pathLst>
          </a:custGeom>
          <a:solidFill>
            <a:srgbClr val="747100">
              <a:alpha val="49804"/>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1" name="Freeform 20"/>
          <p:cNvSpPr/>
          <p:nvPr/>
        </p:nvSpPr>
        <p:spPr bwMode="auto">
          <a:xfrm>
            <a:off x="2662106" y="3206616"/>
            <a:ext cx="679934" cy="653515"/>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685800"/>
              <a:gd name="connsiteY0" fmla="*/ 0 h 850900"/>
              <a:gd name="connsiteX1" fmla="*/ 0 w 685800"/>
              <a:gd name="connsiteY1" fmla="*/ 584200 h 850900"/>
              <a:gd name="connsiteX2" fmla="*/ 685800 w 685800"/>
              <a:gd name="connsiteY2" fmla="*/ 850900 h 850900"/>
              <a:gd name="connsiteX3" fmla="*/ 336550 w 685800"/>
              <a:gd name="connsiteY3" fmla="*/ 0 h 850900"/>
              <a:gd name="connsiteX0" fmla="*/ 336550 w 647700"/>
              <a:gd name="connsiteY0" fmla="*/ 0 h 876300"/>
              <a:gd name="connsiteX1" fmla="*/ 0 w 647700"/>
              <a:gd name="connsiteY1" fmla="*/ 584200 h 876300"/>
              <a:gd name="connsiteX2" fmla="*/ 647700 w 647700"/>
              <a:gd name="connsiteY2" fmla="*/ 876300 h 876300"/>
              <a:gd name="connsiteX3" fmla="*/ 336550 w 647700"/>
              <a:gd name="connsiteY3" fmla="*/ 0 h 876300"/>
              <a:gd name="connsiteX0" fmla="*/ 647700 w 647700"/>
              <a:gd name="connsiteY0" fmla="*/ 0 h 495300"/>
              <a:gd name="connsiteX1" fmla="*/ 0 w 647700"/>
              <a:gd name="connsiteY1" fmla="*/ 203200 h 495300"/>
              <a:gd name="connsiteX2" fmla="*/ 647700 w 647700"/>
              <a:gd name="connsiteY2" fmla="*/ 495300 h 495300"/>
              <a:gd name="connsiteX3" fmla="*/ 647700 w 647700"/>
              <a:gd name="connsiteY3" fmla="*/ 0 h 495300"/>
              <a:gd name="connsiteX0" fmla="*/ 934854 w 934854"/>
              <a:gd name="connsiteY0" fmla="*/ 0 h 653515"/>
              <a:gd name="connsiteX1" fmla="*/ 0 w 934854"/>
              <a:gd name="connsiteY1" fmla="*/ 361415 h 653515"/>
              <a:gd name="connsiteX2" fmla="*/ 647700 w 934854"/>
              <a:gd name="connsiteY2" fmla="*/ 653515 h 653515"/>
              <a:gd name="connsiteX3" fmla="*/ 934854 w 934854"/>
              <a:gd name="connsiteY3" fmla="*/ 0 h 653515"/>
              <a:gd name="connsiteX0" fmla="*/ 703847 w 703847"/>
              <a:gd name="connsiteY0" fmla="*/ 0 h 653515"/>
              <a:gd name="connsiteX1" fmla="*/ 0 w 703847"/>
              <a:gd name="connsiteY1" fmla="*/ 130408 h 653515"/>
              <a:gd name="connsiteX2" fmla="*/ 416693 w 703847"/>
              <a:gd name="connsiteY2" fmla="*/ 653515 h 653515"/>
              <a:gd name="connsiteX3" fmla="*/ 703847 w 703847"/>
              <a:gd name="connsiteY3" fmla="*/ 0 h 653515"/>
              <a:gd name="connsiteX0" fmla="*/ 694322 w 694322"/>
              <a:gd name="connsiteY0" fmla="*/ 0 h 653515"/>
              <a:gd name="connsiteX1" fmla="*/ 0 w 694322"/>
              <a:gd name="connsiteY1" fmla="*/ 106596 h 653515"/>
              <a:gd name="connsiteX2" fmla="*/ 407168 w 694322"/>
              <a:gd name="connsiteY2" fmla="*/ 653515 h 653515"/>
              <a:gd name="connsiteX3" fmla="*/ 694322 w 694322"/>
              <a:gd name="connsiteY3" fmla="*/ 0 h 653515"/>
              <a:gd name="connsiteX0" fmla="*/ 689559 w 689559"/>
              <a:gd name="connsiteY0" fmla="*/ 0 h 653515"/>
              <a:gd name="connsiteX1" fmla="*/ 0 w 689559"/>
              <a:gd name="connsiteY1" fmla="*/ 63734 h 653515"/>
              <a:gd name="connsiteX2" fmla="*/ 402405 w 689559"/>
              <a:gd name="connsiteY2" fmla="*/ 653515 h 653515"/>
              <a:gd name="connsiteX3" fmla="*/ 689559 w 689559"/>
              <a:gd name="connsiteY3" fmla="*/ 0 h 653515"/>
              <a:gd name="connsiteX0" fmla="*/ 679934 w 679934"/>
              <a:gd name="connsiteY0" fmla="*/ 0 h 653515"/>
              <a:gd name="connsiteX1" fmla="*/ 0 w 679934"/>
              <a:gd name="connsiteY1" fmla="*/ 15608 h 653515"/>
              <a:gd name="connsiteX2" fmla="*/ 392780 w 679934"/>
              <a:gd name="connsiteY2" fmla="*/ 653515 h 653515"/>
              <a:gd name="connsiteX3" fmla="*/ 679934 w 679934"/>
              <a:gd name="connsiteY3" fmla="*/ 0 h 653515"/>
            </a:gdLst>
            <a:ahLst/>
            <a:cxnLst>
              <a:cxn ang="0">
                <a:pos x="connsiteX0" y="connsiteY0"/>
              </a:cxn>
              <a:cxn ang="0">
                <a:pos x="connsiteX1" y="connsiteY1"/>
              </a:cxn>
              <a:cxn ang="0">
                <a:pos x="connsiteX2" y="connsiteY2"/>
              </a:cxn>
              <a:cxn ang="0">
                <a:pos x="connsiteX3" y="connsiteY3"/>
              </a:cxn>
            </a:cxnLst>
            <a:rect l="l" t="t" r="r" b="b"/>
            <a:pathLst>
              <a:path w="679934" h="653515">
                <a:moveTo>
                  <a:pt x="679934" y="0"/>
                </a:moveTo>
                <a:lnTo>
                  <a:pt x="0" y="15608"/>
                </a:lnTo>
                <a:lnTo>
                  <a:pt x="392780" y="653515"/>
                </a:lnTo>
                <a:lnTo>
                  <a:pt x="679934" y="0"/>
                </a:lnTo>
                <a:close/>
              </a:path>
            </a:pathLst>
          </a:custGeom>
          <a:solidFill>
            <a:srgbClr val="747100">
              <a:alpha val="49804"/>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4" name="Oval 3"/>
          <p:cNvSpPr/>
          <p:nvPr/>
        </p:nvSpPr>
        <p:spPr bwMode="auto">
          <a:xfrm>
            <a:off x="3009766" y="4464184"/>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5" name="Oval 4"/>
          <p:cNvSpPr/>
          <p:nvPr/>
        </p:nvSpPr>
        <p:spPr bwMode="auto">
          <a:xfrm>
            <a:off x="2273166" y="3651384"/>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6" name="Oval 5"/>
          <p:cNvSpPr/>
          <p:nvPr/>
        </p:nvSpPr>
        <p:spPr bwMode="auto">
          <a:xfrm>
            <a:off x="2273166" y="4280034"/>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8" name="Oval 7"/>
          <p:cNvSpPr/>
          <p:nvPr/>
        </p:nvSpPr>
        <p:spPr bwMode="auto">
          <a:xfrm>
            <a:off x="2622416" y="3182564"/>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9" name="Oval 8"/>
          <p:cNvSpPr/>
          <p:nvPr/>
        </p:nvSpPr>
        <p:spPr bwMode="auto">
          <a:xfrm>
            <a:off x="3012942" y="3816484"/>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0" name="Oval 9"/>
          <p:cNvSpPr/>
          <p:nvPr/>
        </p:nvSpPr>
        <p:spPr bwMode="auto">
          <a:xfrm>
            <a:off x="3644766" y="4102234"/>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8" name="Oval 17"/>
          <p:cNvSpPr/>
          <p:nvPr/>
        </p:nvSpPr>
        <p:spPr bwMode="auto">
          <a:xfrm>
            <a:off x="3308216" y="3171960"/>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9" name="Oval 18"/>
          <p:cNvSpPr/>
          <p:nvPr/>
        </p:nvSpPr>
        <p:spPr bwMode="auto">
          <a:xfrm>
            <a:off x="3644766" y="3613284"/>
            <a:ext cx="76200" cy="7620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25" name="TextBox 24"/>
          <p:cNvSpPr txBox="1"/>
          <p:nvPr/>
        </p:nvSpPr>
        <p:spPr>
          <a:xfrm>
            <a:off x="2082273" y="4305900"/>
            <a:ext cx="312906" cy="307777"/>
          </a:xfrm>
          <a:prstGeom prst="rect">
            <a:avLst/>
          </a:prstGeom>
          <a:noFill/>
        </p:spPr>
        <p:txBody>
          <a:bodyPr wrap="none" rtlCol="0">
            <a:spAutoFit/>
          </a:bodyPr>
          <a:lstStyle/>
          <a:p>
            <a:r>
              <a:rPr lang="en-US" sz="1400" b="1" dirty="0" smtClean="0">
                <a:solidFill>
                  <a:schemeClr val="bg1"/>
                </a:solidFill>
              </a:rPr>
              <a:t>0</a:t>
            </a:r>
            <a:endParaRPr lang="en-US" sz="1400" b="1" dirty="0">
              <a:solidFill>
                <a:schemeClr val="bg1"/>
              </a:solidFill>
            </a:endParaRPr>
          </a:p>
        </p:txBody>
      </p:sp>
      <p:sp>
        <p:nvSpPr>
          <p:cNvPr id="26" name="TextBox 25"/>
          <p:cNvSpPr txBox="1"/>
          <p:nvPr/>
        </p:nvSpPr>
        <p:spPr>
          <a:xfrm>
            <a:off x="2760850" y="4419800"/>
            <a:ext cx="312906" cy="307777"/>
          </a:xfrm>
          <a:prstGeom prst="rect">
            <a:avLst/>
          </a:prstGeom>
          <a:noFill/>
        </p:spPr>
        <p:txBody>
          <a:bodyPr wrap="none" rtlCol="0">
            <a:spAutoFit/>
          </a:bodyPr>
          <a:lstStyle/>
          <a:p>
            <a:r>
              <a:rPr lang="en-US" sz="1400" b="1" dirty="0" smtClean="0">
                <a:solidFill>
                  <a:schemeClr val="bg1"/>
                </a:solidFill>
              </a:rPr>
              <a:t>1</a:t>
            </a:r>
            <a:endParaRPr lang="en-US" sz="1400" b="1" dirty="0">
              <a:solidFill>
                <a:schemeClr val="bg1"/>
              </a:solidFill>
            </a:endParaRPr>
          </a:p>
        </p:txBody>
      </p:sp>
      <p:sp>
        <p:nvSpPr>
          <p:cNvPr id="27" name="TextBox 26"/>
          <p:cNvSpPr txBox="1"/>
          <p:nvPr/>
        </p:nvSpPr>
        <p:spPr>
          <a:xfrm>
            <a:off x="2057400" y="3711773"/>
            <a:ext cx="312906" cy="307777"/>
          </a:xfrm>
          <a:prstGeom prst="rect">
            <a:avLst/>
          </a:prstGeom>
          <a:noFill/>
        </p:spPr>
        <p:txBody>
          <a:bodyPr wrap="none" rtlCol="0">
            <a:spAutoFit/>
          </a:bodyPr>
          <a:lstStyle/>
          <a:p>
            <a:r>
              <a:rPr lang="en-US" sz="1400" b="1" dirty="0" smtClean="0">
                <a:solidFill>
                  <a:schemeClr val="bg1"/>
                </a:solidFill>
              </a:rPr>
              <a:t>2</a:t>
            </a:r>
            <a:endParaRPr lang="en-US" sz="1400" b="1" dirty="0">
              <a:solidFill>
                <a:schemeClr val="bg1"/>
              </a:solidFill>
            </a:endParaRPr>
          </a:p>
        </p:txBody>
      </p:sp>
      <p:sp>
        <p:nvSpPr>
          <p:cNvPr id="28" name="TextBox 27"/>
          <p:cNvSpPr txBox="1"/>
          <p:nvPr/>
        </p:nvSpPr>
        <p:spPr>
          <a:xfrm>
            <a:off x="2793727" y="3810200"/>
            <a:ext cx="312906" cy="307777"/>
          </a:xfrm>
          <a:prstGeom prst="rect">
            <a:avLst/>
          </a:prstGeom>
          <a:noFill/>
        </p:spPr>
        <p:txBody>
          <a:bodyPr wrap="none" rtlCol="0">
            <a:spAutoFit/>
          </a:bodyPr>
          <a:lstStyle/>
          <a:p>
            <a:r>
              <a:rPr lang="en-US" sz="1400" b="1" dirty="0" smtClean="0">
                <a:solidFill>
                  <a:schemeClr val="bg1"/>
                </a:solidFill>
              </a:rPr>
              <a:t>3</a:t>
            </a:r>
            <a:endParaRPr lang="en-US" sz="1400" b="1" dirty="0">
              <a:solidFill>
                <a:schemeClr val="bg1"/>
              </a:solidFill>
            </a:endParaRPr>
          </a:p>
        </p:txBody>
      </p:sp>
      <p:sp>
        <p:nvSpPr>
          <p:cNvPr id="29" name="TextBox 28"/>
          <p:cNvSpPr txBox="1"/>
          <p:nvPr/>
        </p:nvSpPr>
        <p:spPr>
          <a:xfrm>
            <a:off x="2391075" y="2942325"/>
            <a:ext cx="312906" cy="307777"/>
          </a:xfrm>
          <a:prstGeom prst="rect">
            <a:avLst/>
          </a:prstGeom>
          <a:noFill/>
        </p:spPr>
        <p:txBody>
          <a:bodyPr wrap="none" rtlCol="0">
            <a:spAutoFit/>
          </a:bodyPr>
          <a:lstStyle/>
          <a:p>
            <a:r>
              <a:rPr lang="en-US" sz="1400" b="1" dirty="0" smtClean="0">
                <a:solidFill>
                  <a:schemeClr val="bg1"/>
                </a:solidFill>
              </a:rPr>
              <a:t>4</a:t>
            </a:r>
            <a:endParaRPr lang="en-US" sz="1400" b="1" dirty="0">
              <a:solidFill>
                <a:schemeClr val="bg1"/>
              </a:solidFill>
            </a:endParaRPr>
          </a:p>
        </p:txBody>
      </p:sp>
      <p:sp>
        <p:nvSpPr>
          <p:cNvPr id="30" name="TextBox 29"/>
          <p:cNvSpPr txBox="1"/>
          <p:nvPr/>
        </p:nvSpPr>
        <p:spPr>
          <a:xfrm>
            <a:off x="3628725" y="3895225"/>
            <a:ext cx="312906" cy="307777"/>
          </a:xfrm>
          <a:prstGeom prst="rect">
            <a:avLst/>
          </a:prstGeom>
          <a:noFill/>
        </p:spPr>
        <p:txBody>
          <a:bodyPr wrap="none" rtlCol="0">
            <a:spAutoFit/>
          </a:bodyPr>
          <a:lstStyle/>
          <a:p>
            <a:r>
              <a:rPr lang="en-US" sz="1400" b="1" dirty="0" smtClean="0">
                <a:solidFill>
                  <a:schemeClr val="bg1"/>
                </a:solidFill>
              </a:rPr>
              <a:t>6</a:t>
            </a:r>
            <a:endParaRPr lang="en-US" sz="1400" b="1" dirty="0">
              <a:solidFill>
                <a:schemeClr val="bg1"/>
              </a:solidFill>
            </a:endParaRPr>
          </a:p>
        </p:txBody>
      </p:sp>
      <p:sp>
        <p:nvSpPr>
          <p:cNvPr id="31" name="TextBox 30"/>
          <p:cNvSpPr txBox="1"/>
          <p:nvPr/>
        </p:nvSpPr>
        <p:spPr>
          <a:xfrm>
            <a:off x="3647975" y="3390700"/>
            <a:ext cx="312906" cy="307777"/>
          </a:xfrm>
          <a:prstGeom prst="rect">
            <a:avLst/>
          </a:prstGeom>
          <a:noFill/>
        </p:spPr>
        <p:txBody>
          <a:bodyPr wrap="none" rtlCol="0">
            <a:spAutoFit/>
          </a:bodyPr>
          <a:lstStyle/>
          <a:p>
            <a:r>
              <a:rPr lang="en-US" sz="1400" b="1" dirty="0" smtClean="0">
                <a:solidFill>
                  <a:schemeClr val="bg1"/>
                </a:solidFill>
              </a:rPr>
              <a:t>8</a:t>
            </a:r>
            <a:endParaRPr lang="en-US" sz="1400" b="1" dirty="0">
              <a:solidFill>
                <a:schemeClr val="bg1"/>
              </a:solidFill>
            </a:endParaRPr>
          </a:p>
        </p:txBody>
      </p:sp>
      <p:sp>
        <p:nvSpPr>
          <p:cNvPr id="32" name="TextBox 31"/>
          <p:cNvSpPr txBox="1"/>
          <p:nvPr/>
        </p:nvSpPr>
        <p:spPr>
          <a:xfrm>
            <a:off x="3303792" y="2895800"/>
            <a:ext cx="312906" cy="307777"/>
          </a:xfrm>
          <a:prstGeom prst="rect">
            <a:avLst/>
          </a:prstGeom>
          <a:noFill/>
        </p:spPr>
        <p:txBody>
          <a:bodyPr wrap="none" rtlCol="0">
            <a:spAutoFit/>
          </a:bodyPr>
          <a:lstStyle/>
          <a:p>
            <a:r>
              <a:rPr lang="en-US" sz="1400" b="1" dirty="0" smtClean="0">
                <a:solidFill>
                  <a:schemeClr val="bg1"/>
                </a:solidFill>
              </a:rPr>
              <a:t>9</a:t>
            </a:r>
            <a:endParaRPr lang="en-US" sz="1400" b="1" dirty="0">
              <a:solidFill>
                <a:schemeClr val="bg1"/>
              </a:solidFill>
            </a:endParaRPr>
          </a:p>
        </p:txBody>
      </p:sp>
      <p:graphicFrame>
        <p:nvGraphicFramePr>
          <p:cNvPr id="34" name="Table 33"/>
          <p:cNvGraphicFramePr>
            <a:graphicFrameLocks noGrp="1"/>
          </p:cNvGraphicFramePr>
          <p:nvPr/>
        </p:nvGraphicFramePr>
        <p:xfrm>
          <a:off x="5867400" y="1962150"/>
          <a:ext cx="1828800" cy="2743200"/>
        </p:xfrm>
        <a:graphic>
          <a:graphicData uri="http://schemas.openxmlformats.org/drawingml/2006/table">
            <a:tbl>
              <a:tblPr firstRow="1" bandRow="1">
                <a:tableStyleId>{8A107856-5554-42FB-B03E-39F5DBC370BA}</a:tableStyleId>
              </a:tblPr>
              <a:tblGrid>
                <a:gridCol w="1828800"/>
              </a:tblGrid>
              <a:tr h="133350">
                <a:tc>
                  <a:txBody>
                    <a:bodyPr/>
                    <a:lstStyle/>
                    <a:p>
                      <a:r>
                        <a:rPr lang="en-US" sz="1400" b="1" dirty="0" smtClean="0">
                          <a:solidFill>
                            <a:schemeClr val="bg1"/>
                          </a:solidFill>
                        </a:rPr>
                        <a:t>Triangle</a:t>
                      </a:r>
                      <a:r>
                        <a:rPr lang="en-US" sz="1400" b="1" baseline="0" dirty="0" smtClean="0">
                          <a:solidFill>
                            <a:schemeClr val="bg1"/>
                          </a:solidFill>
                        </a:rPr>
                        <a:t> Indices</a:t>
                      </a:r>
                      <a:endParaRPr lang="en-US" sz="1400" b="1" dirty="0">
                        <a:solidFill>
                          <a:schemeClr val="bg1"/>
                        </a:solidFill>
                      </a:endParaRPr>
                    </a:p>
                  </a:txBody>
                  <a:tcPr/>
                </a:tc>
              </a:tr>
              <a:tr h="133350">
                <a:tc>
                  <a:txBody>
                    <a:bodyPr/>
                    <a:lstStyle/>
                    <a:p>
                      <a:r>
                        <a:rPr lang="en-US" sz="1400" b="0" dirty="0" smtClean="0">
                          <a:solidFill>
                            <a:schemeClr val="bg1"/>
                          </a:solidFill>
                        </a:rPr>
                        <a:t>0, 1, 2</a:t>
                      </a:r>
                      <a:endParaRPr lang="en-US" sz="1400" b="0" dirty="0">
                        <a:solidFill>
                          <a:schemeClr val="bg1"/>
                        </a:solidFill>
                      </a:endParaRPr>
                    </a:p>
                  </a:txBody>
                  <a:tcPr/>
                </a:tc>
              </a:tr>
              <a:tr h="133350">
                <a:tc>
                  <a:txBody>
                    <a:bodyPr/>
                    <a:lstStyle/>
                    <a:p>
                      <a:r>
                        <a:rPr lang="en-US" sz="1400" dirty="0" smtClean="0">
                          <a:solidFill>
                            <a:schemeClr val="bg1"/>
                          </a:solidFill>
                        </a:rPr>
                        <a:t>1, 3, 2</a:t>
                      </a:r>
                      <a:endParaRPr lang="en-US" sz="1400" dirty="0">
                        <a:solidFill>
                          <a:schemeClr val="bg1"/>
                        </a:solidFill>
                      </a:endParaRPr>
                    </a:p>
                  </a:txBody>
                  <a:tcPr/>
                </a:tc>
              </a:tr>
              <a:tr h="133350">
                <a:tc>
                  <a:txBody>
                    <a:bodyPr/>
                    <a:lstStyle/>
                    <a:p>
                      <a:r>
                        <a:rPr lang="en-US" sz="1400" dirty="0" smtClean="0">
                          <a:solidFill>
                            <a:schemeClr val="bg1"/>
                          </a:solidFill>
                        </a:rPr>
                        <a:t>2, 3, 4</a:t>
                      </a:r>
                      <a:endParaRPr lang="en-US" sz="1400" dirty="0">
                        <a:solidFill>
                          <a:schemeClr val="bg1"/>
                        </a:solidFill>
                      </a:endParaRPr>
                    </a:p>
                  </a:txBody>
                  <a:tcPr/>
                </a:tc>
              </a:tr>
              <a:tr h="133350">
                <a:tc>
                  <a:txBody>
                    <a:bodyPr/>
                    <a:lstStyle/>
                    <a:p>
                      <a:r>
                        <a:rPr lang="en-US" sz="1400" dirty="0" smtClean="0">
                          <a:solidFill>
                            <a:schemeClr val="bg1"/>
                          </a:solidFill>
                        </a:rPr>
                        <a:t>1, 6, 3</a:t>
                      </a:r>
                      <a:endParaRPr lang="en-US" sz="1400" dirty="0">
                        <a:solidFill>
                          <a:schemeClr val="bg1"/>
                        </a:solidFill>
                      </a:endParaRPr>
                    </a:p>
                  </a:txBody>
                  <a:tcPr/>
                </a:tc>
              </a:tr>
              <a:tr h="133350">
                <a:tc>
                  <a:txBody>
                    <a:bodyPr/>
                    <a:lstStyle/>
                    <a:p>
                      <a:r>
                        <a:rPr lang="en-US" sz="1400" dirty="0" smtClean="0">
                          <a:solidFill>
                            <a:schemeClr val="bg1"/>
                          </a:solidFill>
                        </a:rPr>
                        <a:t>3, 6, 8</a:t>
                      </a:r>
                      <a:endParaRPr lang="en-US" sz="1400" dirty="0">
                        <a:solidFill>
                          <a:schemeClr val="bg1"/>
                        </a:solidFill>
                      </a:endParaRPr>
                    </a:p>
                  </a:txBody>
                  <a:tcPr/>
                </a:tc>
              </a:tr>
              <a:tr h="133350">
                <a:tc>
                  <a:txBody>
                    <a:bodyPr/>
                    <a:lstStyle/>
                    <a:p>
                      <a:r>
                        <a:rPr lang="en-US" sz="1400" dirty="0" smtClean="0">
                          <a:solidFill>
                            <a:schemeClr val="bg1"/>
                          </a:solidFill>
                        </a:rPr>
                        <a:t>3, 8, 9</a:t>
                      </a:r>
                      <a:endParaRPr lang="en-US" sz="1400" dirty="0">
                        <a:solidFill>
                          <a:schemeClr val="bg1"/>
                        </a:solidFill>
                      </a:endParaRPr>
                    </a:p>
                  </a:txBody>
                  <a:tcPr/>
                </a:tc>
              </a:tr>
              <a:tr h="133350">
                <a:tc>
                  <a:txBody>
                    <a:bodyPr/>
                    <a:lstStyle/>
                    <a:p>
                      <a:r>
                        <a:rPr lang="en-US" sz="1400" dirty="0" smtClean="0">
                          <a:solidFill>
                            <a:schemeClr val="bg1"/>
                          </a:solidFill>
                        </a:rPr>
                        <a:t>3, 9, 4</a:t>
                      </a:r>
                      <a:endParaRPr lang="en-US" sz="1400" dirty="0">
                        <a:solidFill>
                          <a:schemeClr val="bg1"/>
                        </a:solidFill>
                      </a:endParaRPr>
                    </a:p>
                  </a:txBody>
                  <a:tcPr/>
                </a:tc>
              </a:tr>
              <a:tr h="133350">
                <a:tc>
                  <a:txBody>
                    <a:bodyPr/>
                    <a:lstStyle/>
                    <a:p>
                      <a:r>
                        <a:rPr lang="en-US" sz="1400" dirty="0" smtClean="0">
                          <a:solidFill>
                            <a:schemeClr val="bg1"/>
                          </a:solidFill>
                        </a:rPr>
                        <a:t>…</a:t>
                      </a:r>
                      <a:endParaRPr lang="en-US" sz="1400" dirty="0">
                        <a:solidFill>
                          <a:schemeClr val="bg1"/>
                        </a:solidFill>
                      </a:endParaRPr>
                    </a:p>
                  </a:txBody>
                  <a:tcPr/>
                </a:tc>
              </a:tr>
            </a:tbl>
          </a:graphicData>
        </a:graphic>
      </p:graphicFrame>
      <p:sp>
        <p:nvSpPr>
          <p:cNvPr id="41" name="Freeform 40"/>
          <p:cNvSpPr>
            <a:spLocks noChangeAspect="1"/>
          </p:cNvSpPr>
          <p:nvPr/>
        </p:nvSpPr>
        <p:spPr bwMode="auto">
          <a:xfrm>
            <a:off x="7021837" y="4162325"/>
            <a:ext cx="203980" cy="196055"/>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685800"/>
              <a:gd name="connsiteY0" fmla="*/ 0 h 850900"/>
              <a:gd name="connsiteX1" fmla="*/ 0 w 685800"/>
              <a:gd name="connsiteY1" fmla="*/ 584200 h 850900"/>
              <a:gd name="connsiteX2" fmla="*/ 685800 w 685800"/>
              <a:gd name="connsiteY2" fmla="*/ 850900 h 850900"/>
              <a:gd name="connsiteX3" fmla="*/ 336550 w 685800"/>
              <a:gd name="connsiteY3" fmla="*/ 0 h 850900"/>
              <a:gd name="connsiteX0" fmla="*/ 336550 w 647700"/>
              <a:gd name="connsiteY0" fmla="*/ 0 h 876300"/>
              <a:gd name="connsiteX1" fmla="*/ 0 w 647700"/>
              <a:gd name="connsiteY1" fmla="*/ 584200 h 876300"/>
              <a:gd name="connsiteX2" fmla="*/ 647700 w 647700"/>
              <a:gd name="connsiteY2" fmla="*/ 876300 h 876300"/>
              <a:gd name="connsiteX3" fmla="*/ 336550 w 647700"/>
              <a:gd name="connsiteY3" fmla="*/ 0 h 876300"/>
              <a:gd name="connsiteX0" fmla="*/ 647700 w 647700"/>
              <a:gd name="connsiteY0" fmla="*/ 0 h 495300"/>
              <a:gd name="connsiteX1" fmla="*/ 0 w 647700"/>
              <a:gd name="connsiteY1" fmla="*/ 203200 h 495300"/>
              <a:gd name="connsiteX2" fmla="*/ 647700 w 647700"/>
              <a:gd name="connsiteY2" fmla="*/ 495300 h 495300"/>
              <a:gd name="connsiteX3" fmla="*/ 647700 w 647700"/>
              <a:gd name="connsiteY3" fmla="*/ 0 h 495300"/>
              <a:gd name="connsiteX0" fmla="*/ 934854 w 934854"/>
              <a:gd name="connsiteY0" fmla="*/ 0 h 653515"/>
              <a:gd name="connsiteX1" fmla="*/ 0 w 934854"/>
              <a:gd name="connsiteY1" fmla="*/ 361415 h 653515"/>
              <a:gd name="connsiteX2" fmla="*/ 647700 w 934854"/>
              <a:gd name="connsiteY2" fmla="*/ 653515 h 653515"/>
              <a:gd name="connsiteX3" fmla="*/ 934854 w 934854"/>
              <a:gd name="connsiteY3" fmla="*/ 0 h 653515"/>
              <a:gd name="connsiteX0" fmla="*/ 703847 w 703847"/>
              <a:gd name="connsiteY0" fmla="*/ 0 h 653515"/>
              <a:gd name="connsiteX1" fmla="*/ 0 w 703847"/>
              <a:gd name="connsiteY1" fmla="*/ 130408 h 653515"/>
              <a:gd name="connsiteX2" fmla="*/ 416693 w 703847"/>
              <a:gd name="connsiteY2" fmla="*/ 653515 h 653515"/>
              <a:gd name="connsiteX3" fmla="*/ 703847 w 703847"/>
              <a:gd name="connsiteY3" fmla="*/ 0 h 653515"/>
              <a:gd name="connsiteX0" fmla="*/ 694322 w 694322"/>
              <a:gd name="connsiteY0" fmla="*/ 0 h 653515"/>
              <a:gd name="connsiteX1" fmla="*/ 0 w 694322"/>
              <a:gd name="connsiteY1" fmla="*/ 106596 h 653515"/>
              <a:gd name="connsiteX2" fmla="*/ 407168 w 694322"/>
              <a:gd name="connsiteY2" fmla="*/ 653515 h 653515"/>
              <a:gd name="connsiteX3" fmla="*/ 694322 w 694322"/>
              <a:gd name="connsiteY3" fmla="*/ 0 h 653515"/>
              <a:gd name="connsiteX0" fmla="*/ 689559 w 689559"/>
              <a:gd name="connsiteY0" fmla="*/ 0 h 653515"/>
              <a:gd name="connsiteX1" fmla="*/ 0 w 689559"/>
              <a:gd name="connsiteY1" fmla="*/ 63734 h 653515"/>
              <a:gd name="connsiteX2" fmla="*/ 402405 w 689559"/>
              <a:gd name="connsiteY2" fmla="*/ 653515 h 653515"/>
              <a:gd name="connsiteX3" fmla="*/ 689559 w 689559"/>
              <a:gd name="connsiteY3" fmla="*/ 0 h 653515"/>
              <a:gd name="connsiteX0" fmla="*/ 679934 w 679934"/>
              <a:gd name="connsiteY0" fmla="*/ 0 h 653515"/>
              <a:gd name="connsiteX1" fmla="*/ 0 w 679934"/>
              <a:gd name="connsiteY1" fmla="*/ 15608 h 653515"/>
              <a:gd name="connsiteX2" fmla="*/ 392780 w 679934"/>
              <a:gd name="connsiteY2" fmla="*/ 653515 h 653515"/>
              <a:gd name="connsiteX3" fmla="*/ 679934 w 679934"/>
              <a:gd name="connsiteY3" fmla="*/ 0 h 653515"/>
            </a:gdLst>
            <a:ahLst/>
            <a:cxnLst>
              <a:cxn ang="0">
                <a:pos x="connsiteX0" y="connsiteY0"/>
              </a:cxn>
              <a:cxn ang="0">
                <a:pos x="connsiteX1" y="connsiteY1"/>
              </a:cxn>
              <a:cxn ang="0">
                <a:pos x="connsiteX2" y="connsiteY2"/>
              </a:cxn>
              <a:cxn ang="0">
                <a:pos x="connsiteX3" y="connsiteY3"/>
              </a:cxn>
            </a:cxnLst>
            <a:rect l="l" t="t" r="r" b="b"/>
            <a:pathLst>
              <a:path w="679934" h="653515">
                <a:moveTo>
                  <a:pt x="679934" y="0"/>
                </a:moveTo>
                <a:lnTo>
                  <a:pt x="0" y="15608"/>
                </a:lnTo>
                <a:lnTo>
                  <a:pt x="392780" y="653515"/>
                </a:lnTo>
                <a:lnTo>
                  <a:pt x="679934" y="0"/>
                </a:lnTo>
                <a:close/>
              </a:path>
            </a:pathLst>
          </a:custGeom>
          <a:solidFill>
            <a:srgbClr val="747100">
              <a:alpha val="49804"/>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42" name="Freeform 41"/>
          <p:cNvSpPr>
            <a:spLocks noChangeAspect="1"/>
          </p:cNvSpPr>
          <p:nvPr/>
        </p:nvSpPr>
        <p:spPr bwMode="auto">
          <a:xfrm>
            <a:off x="7027387" y="3847900"/>
            <a:ext cx="192881" cy="198345"/>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685800"/>
              <a:gd name="connsiteY0" fmla="*/ 0 h 850900"/>
              <a:gd name="connsiteX1" fmla="*/ 0 w 685800"/>
              <a:gd name="connsiteY1" fmla="*/ 584200 h 850900"/>
              <a:gd name="connsiteX2" fmla="*/ 685800 w 685800"/>
              <a:gd name="connsiteY2" fmla="*/ 850900 h 850900"/>
              <a:gd name="connsiteX3" fmla="*/ 336550 w 685800"/>
              <a:gd name="connsiteY3" fmla="*/ 0 h 850900"/>
              <a:gd name="connsiteX0" fmla="*/ 336550 w 647700"/>
              <a:gd name="connsiteY0" fmla="*/ 0 h 876300"/>
              <a:gd name="connsiteX1" fmla="*/ 0 w 647700"/>
              <a:gd name="connsiteY1" fmla="*/ 584200 h 876300"/>
              <a:gd name="connsiteX2" fmla="*/ 647700 w 647700"/>
              <a:gd name="connsiteY2" fmla="*/ 876300 h 876300"/>
              <a:gd name="connsiteX3" fmla="*/ 336550 w 647700"/>
              <a:gd name="connsiteY3" fmla="*/ 0 h 876300"/>
              <a:gd name="connsiteX0" fmla="*/ 647700 w 647700"/>
              <a:gd name="connsiteY0" fmla="*/ 0 h 495300"/>
              <a:gd name="connsiteX1" fmla="*/ 0 w 647700"/>
              <a:gd name="connsiteY1" fmla="*/ 203200 h 495300"/>
              <a:gd name="connsiteX2" fmla="*/ 647700 w 647700"/>
              <a:gd name="connsiteY2" fmla="*/ 495300 h 495300"/>
              <a:gd name="connsiteX3" fmla="*/ 647700 w 647700"/>
              <a:gd name="connsiteY3" fmla="*/ 0 h 495300"/>
              <a:gd name="connsiteX0" fmla="*/ 647700 w 647700"/>
              <a:gd name="connsiteY0" fmla="*/ 472239 h 675439"/>
              <a:gd name="connsiteX1" fmla="*/ 0 w 647700"/>
              <a:gd name="connsiteY1" fmla="*/ 675439 h 675439"/>
              <a:gd name="connsiteX2" fmla="*/ 297180 w 647700"/>
              <a:gd name="connsiteY2" fmla="*/ 0 h 675439"/>
              <a:gd name="connsiteX3" fmla="*/ 647700 w 647700"/>
              <a:gd name="connsiteY3" fmla="*/ 472239 h 675439"/>
              <a:gd name="connsiteX0" fmla="*/ 642937 w 642937"/>
              <a:gd name="connsiteY0" fmla="*/ 472239 h 675439"/>
              <a:gd name="connsiteX1" fmla="*/ 0 w 642937"/>
              <a:gd name="connsiteY1" fmla="*/ 675439 h 675439"/>
              <a:gd name="connsiteX2" fmla="*/ 292417 w 642937"/>
              <a:gd name="connsiteY2" fmla="*/ 0 h 675439"/>
              <a:gd name="connsiteX3" fmla="*/ 642937 w 642937"/>
              <a:gd name="connsiteY3" fmla="*/ 472239 h 675439"/>
              <a:gd name="connsiteX0" fmla="*/ 642937 w 642937"/>
              <a:gd name="connsiteY0" fmla="*/ 457951 h 661151"/>
              <a:gd name="connsiteX1" fmla="*/ 0 w 642937"/>
              <a:gd name="connsiteY1" fmla="*/ 661151 h 661151"/>
              <a:gd name="connsiteX2" fmla="*/ 294798 w 642937"/>
              <a:gd name="connsiteY2" fmla="*/ 0 h 661151"/>
              <a:gd name="connsiteX3" fmla="*/ 642937 w 642937"/>
              <a:gd name="connsiteY3" fmla="*/ 457951 h 661151"/>
            </a:gdLst>
            <a:ahLst/>
            <a:cxnLst>
              <a:cxn ang="0">
                <a:pos x="connsiteX0" y="connsiteY0"/>
              </a:cxn>
              <a:cxn ang="0">
                <a:pos x="connsiteX1" y="connsiteY1"/>
              </a:cxn>
              <a:cxn ang="0">
                <a:pos x="connsiteX2" y="connsiteY2"/>
              </a:cxn>
              <a:cxn ang="0">
                <a:pos x="connsiteX3" y="connsiteY3"/>
              </a:cxn>
            </a:cxnLst>
            <a:rect l="l" t="t" r="r" b="b"/>
            <a:pathLst>
              <a:path w="642937" h="661151">
                <a:moveTo>
                  <a:pt x="642937" y="457951"/>
                </a:moveTo>
                <a:lnTo>
                  <a:pt x="0" y="661151"/>
                </a:lnTo>
                <a:lnTo>
                  <a:pt x="294798" y="0"/>
                </a:lnTo>
                <a:lnTo>
                  <a:pt x="642937" y="457951"/>
                </a:lnTo>
                <a:close/>
              </a:path>
            </a:pathLst>
          </a:custGeom>
          <a:solidFill>
            <a:srgbClr val="747100">
              <a:alpha val="49804"/>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43" name="Freeform 42"/>
          <p:cNvSpPr>
            <a:spLocks noChangeAspect="1"/>
          </p:cNvSpPr>
          <p:nvPr/>
        </p:nvSpPr>
        <p:spPr bwMode="auto">
          <a:xfrm>
            <a:off x="7028101" y="3562350"/>
            <a:ext cx="191453" cy="148590"/>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685800"/>
              <a:gd name="connsiteY0" fmla="*/ 0 h 850900"/>
              <a:gd name="connsiteX1" fmla="*/ 0 w 685800"/>
              <a:gd name="connsiteY1" fmla="*/ 584200 h 850900"/>
              <a:gd name="connsiteX2" fmla="*/ 685800 w 685800"/>
              <a:gd name="connsiteY2" fmla="*/ 850900 h 850900"/>
              <a:gd name="connsiteX3" fmla="*/ 336550 w 685800"/>
              <a:gd name="connsiteY3" fmla="*/ 0 h 850900"/>
              <a:gd name="connsiteX0" fmla="*/ 336550 w 647700"/>
              <a:gd name="connsiteY0" fmla="*/ 0 h 876300"/>
              <a:gd name="connsiteX1" fmla="*/ 0 w 647700"/>
              <a:gd name="connsiteY1" fmla="*/ 584200 h 876300"/>
              <a:gd name="connsiteX2" fmla="*/ 647700 w 647700"/>
              <a:gd name="connsiteY2" fmla="*/ 876300 h 876300"/>
              <a:gd name="connsiteX3" fmla="*/ 336550 w 647700"/>
              <a:gd name="connsiteY3" fmla="*/ 0 h 876300"/>
              <a:gd name="connsiteX0" fmla="*/ 647700 w 647700"/>
              <a:gd name="connsiteY0" fmla="*/ 0 h 495300"/>
              <a:gd name="connsiteX1" fmla="*/ 0 w 647700"/>
              <a:gd name="connsiteY1" fmla="*/ 203200 h 495300"/>
              <a:gd name="connsiteX2" fmla="*/ 647700 w 647700"/>
              <a:gd name="connsiteY2" fmla="*/ 495300 h 495300"/>
              <a:gd name="connsiteX3" fmla="*/ 647700 w 647700"/>
              <a:gd name="connsiteY3" fmla="*/ 0 h 495300"/>
              <a:gd name="connsiteX0" fmla="*/ 638175 w 638175"/>
              <a:gd name="connsiteY0" fmla="*/ 0 h 495300"/>
              <a:gd name="connsiteX1" fmla="*/ 0 w 638175"/>
              <a:gd name="connsiteY1" fmla="*/ 203200 h 495300"/>
              <a:gd name="connsiteX2" fmla="*/ 638175 w 638175"/>
              <a:gd name="connsiteY2" fmla="*/ 495300 h 495300"/>
              <a:gd name="connsiteX3" fmla="*/ 638175 w 638175"/>
              <a:gd name="connsiteY3" fmla="*/ 0 h 495300"/>
            </a:gdLst>
            <a:ahLst/>
            <a:cxnLst>
              <a:cxn ang="0">
                <a:pos x="connsiteX0" y="connsiteY0"/>
              </a:cxn>
              <a:cxn ang="0">
                <a:pos x="connsiteX1" y="connsiteY1"/>
              </a:cxn>
              <a:cxn ang="0">
                <a:pos x="connsiteX2" y="connsiteY2"/>
              </a:cxn>
              <a:cxn ang="0">
                <a:pos x="connsiteX3" y="connsiteY3"/>
              </a:cxn>
            </a:cxnLst>
            <a:rect l="l" t="t" r="r" b="b"/>
            <a:pathLst>
              <a:path w="638175" h="495300">
                <a:moveTo>
                  <a:pt x="638175" y="0"/>
                </a:moveTo>
                <a:lnTo>
                  <a:pt x="0" y="203200"/>
                </a:lnTo>
                <a:lnTo>
                  <a:pt x="638175" y="495300"/>
                </a:lnTo>
                <a:lnTo>
                  <a:pt x="638175" y="0"/>
                </a:lnTo>
                <a:close/>
              </a:path>
            </a:pathLst>
          </a:custGeom>
          <a:solidFill>
            <a:srgbClr val="A4A000">
              <a:alpha val="49804"/>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44" name="Freeform 43"/>
          <p:cNvSpPr>
            <a:spLocks noChangeAspect="1"/>
          </p:cNvSpPr>
          <p:nvPr/>
        </p:nvSpPr>
        <p:spPr bwMode="auto">
          <a:xfrm>
            <a:off x="7029053" y="3238300"/>
            <a:ext cx="189548" cy="197882"/>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666750"/>
              <a:gd name="connsiteY0" fmla="*/ 0 h 584200"/>
              <a:gd name="connsiteX1" fmla="*/ 0 w 666750"/>
              <a:gd name="connsiteY1" fmla="*/ 584200 h 584200"/>
              <a:gd name="connsiteX2" fmla="*/ 666750 w 666750"/>
              <a:gd name="connsiteY2" fmla="*/ 209550 h 584200"/>
              <a:gd name="connsiteX3" fmla="*/ 336550 w 666750"/>
              <a:gd name="connsiteY3" fmla="*/ 0 h 584200"/>
              <a:gd name="connsiteX0" fmla="*/ 342900 w 673100"/>
              <a:gd name="connsiteY0" fmla="*/ 0 h 577850"/>
              <a:gd name="connsiteX1" fmla="*/ 0 w 673100"/>
              <a:gd name="connsiteY1" fmla="*/ 577850 h 577850"/>
              <a:gd name="connsiteX2" fmla="*/ 673100 w 673100"/>
              <a:gd name="connsiteY2" fmla="*/ 209550 h 577850"/>
              <a:gd name="connsiteX3" fmla="*/ 342900 w 673100"/>
              <a:gd name="connsiteY3" fmla="*/ 0 h 577850"/>
              <a:gd name="connsiteX0" fmla="*/ 336550 w 666750"/>
              <a:gd name="connsiteY0" fmla="*/ 0 h 590550"/>
              <a:gd name="connsiteX1" fmla="*/ 0 w 666750"/>
              <a:gd name="connsiteY1" fmla="*/ 590550 h 590550"/>
              <a:gd name="connsiteX2" fmla="*/ 666750 w 666750"/>
              <a:gd name="connsiteY2" fmla="*/ 209550 h 590550"/>
              <a:gd name="connsiteX3" fmla="*/ 336550 w 666750"/>
              <a:gd name="connsiteY3" fmla="*/ 0 h 590550"/>
              <a:gd name="connsiteX0" fmla="*/ 0 w 666750"/>
              <a:gd name="connsiteY0" fmla="*/ 0 h 647700"/>
              <a:gd name="connsiteX1" fmla="*/ 0 w 666750"/>
              <a:gd name="connsiteY1" fmla="*/ 647700 h 647700"/>
              <a:gd name="connsiteX2" fmla="*/ 666750 w 666750"/>
              <a:gd name="connsiteY2" fmla="*/ 266700 h 647700"/>
              <a:gd name="connsiteX3" fmla="*/ 0 w 666750"/>
              <a:gd name="connsiteY3" fmla="*/ 0 h 647700"/>
              <a:gd name="connsiteX0" fmla="*/ 0 w 635000"/>
              <a:gd name="connsiteY0" fmla="*/ 0 h 647700"/>
              <a:gd name="connsiteX1" fmla="*/ 0 w 635000"/>
              <a:gd name="connsiteY1" fmla="*/ 647700 h 647700"/>
              <a:gd name="connsiteX2" fmla="*/ 635000 w 635000"/>
              <a:gd name="connsiteY2" fmla="*/ 285750 h 647700"/>
              <a:gd name="connsiteX3" fmla="*/ 0 w 635000"/>
              <a:gd name="connsiteY3" fmla="*/ 0 h 647700"/>
              <a:gd name="connsiteX0" fmla="*/ 0 w 635000"/>
              <a:gd name="connsiteY0" fmla="*/ 0 h 654843"/>
              <a:gd name="connsiteX1" fmla="*/ 4763 w 635000"/>
              <a:gd name="connsiteY1" fmla="*/ 654843 h 654843"/>
              <a:gd name="connsiteX2" fmla="*/ 635000 w 635000"/>
              <a:gd name="connsiteY2" fmla="*/ 285750 h 654843"/>
              <a:gd name="connsiteX3" fmla="*/ 0 w 635000"/>
              <a:gd name="connsiteY3" fmla="*/ 0 h 654843"/>
              <a:gd name="connsiteX0" fmla="*/ 3969 w 631825"/>
              <a:gd name="connsiteY0" fmla="*/ 0 h 659606"/>
              <a:gd name="connsiteX1" fmla="*/ 1588 w 631825"/>
              <a:gd name="connsiteY1" fmla="*/ 659606 h 659606"/>
              <a:gd name="connsiteX2" fmla="*/ 631825 w 631825"/>
              <a:gd name="connsiteY2" fmla="*/ 290513 h 659606"/>
              <a:gd name="connsiteX3" fmla="*/ 3969 w 631825"/>
              <a:gd name="connsiteY3" fmla="*/ 0 h 659606"/>
            </a:gdLst>
            <a:ahLst/>
            <a:cxnLst>
              <a:cxn ang="0">
                <a:pos x="connsiteX0" y="connsiteY0"/>
              </a:cxn>
              <a:cxn ang="0">
                <a:pos x="connsiteX1" y="connsiteY1"/>
              </a:cxn>
              <a:cxn ang="0">
                <a:pos x="connsiteX2" y="connsiteY2"/>
              </a:cxn>
              <a:cxn ang="0">
                <a:pos x="connsiteX3" y="connsiteY3"/>
              </a:cxn>
            </a:cxnLst>
            <a:rect l="l" t="t" r="r" b="b"/>
            <a:pathLst>
              <a:path w="631825" h="659606">
                <a:moveTo>
                  <a:pt x="3969" y="0"/>
                </a:moveTo>
                <a:cubicBezTo>
                  <a:pt x="5557" y="218281"/>
                  <a:pt x="0" y="441325"/>
                  <a:pt x="1588" y="659606"/>
                </a:cubicBezTo>
                <a:lnTo>
                  <a:pt x="631825" y="290513"/>
                </a:lnTo>
                <a:lnTo>
                  <a:pt x="3969" y="0"/>
                </a:lnTo>
                <a:close/>
              </a:path>
            </a:pathLst>
          </a:custGeom>
          <a:solidFill>
            <a:srgbClr val="A4A000">
              <a:alpha val="49804"/>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45" name="Freeform 44"/>
          <p:cNvSpPr>
            <a:spLocks noChangeAspect="1"/>
          </p:cNvSpPr>
          <p:nvPr/>
        </p:nvSpPr>
        <p:spPr bwMode="auto">
          <a:xfrm>
            <a:off x="7014171" y="2943125"/>
            <a:ext cx="219313" cy="180679"/>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742950"/>
              <a:gd name="connsiteY0" fmla="*/ 0 h 736600"/>
              <a:gd name="connsiteX1" fmla="*/ 0 w 742950"/>
              <a:gd name="connsiteY1" fmla="*/ 584200 h 736600"/>
              <a:gd name="connsiteX2" fmla="*/ 742950 w 742950"/>
              <a:gd name="connsiteY2" fmla="*/ 736600 h 736600"/>
              <a:gd name="connsiteX3" fmla="*/ 336550 w 742950"/>
              <a:gd name="connsiteY3" fmla="*/ 0 h 736600"/>
              <a:gd name="connsiteX0" fmla="*/ 355600 w 742950"/>
              <a:gd name="connsiteY0" fmla="*/ 0 h 520700"/>
              <a:gd name="connsiteX1" fmla="*/ 0 w 742950"/>
              <a:gd name="connsiteY1" fmla="*/ 368300 h 520700"/>
              <a:gd name="connsiteX2" fmla="*/ 742950 w 742950"/>
              <a:gd name="connsiteY2" fmla="*/ 520700 h 520700"/>
              <a:gd name="connsiteX3" fmla="*/ 355600 w 742950"/>
              <a:gd name="connsiteY3" fmla="*/ 0 h 520700"/>
              <a:gd name="connsiteX0" fmla="*/ 360363 w 742950"/>
              <a:gd name="connsiteY0" fmla="*/ 0 h 539750"/>
              <a:gd name="connsiteX1" fmla="*/ 0 w 742950"/>
              <a:gd name="connsiteY1" fmla="*/ 387350 h 539750"/>
              <a:gd name="connsiteX2" fmla="*/ 742950 w 742950"/>
              <a:gd name="connsiteY2" fmla="*/ 539750 h 539750"/>
              <a:gd name="connsiteX3" fmla="*/ 360363 w 742950"/>
              <a:gd name="connsiteY3" fmla="*/ 0 h 539750"/>
              <a:gd name="connsiteX0" fmla="*/ 360363 w 742950"/>
              <a:gd name="connsiteY0" fmla="*/ 0 h 577850"/>
              <a:gd name="connsiteX1" fmla="*/ 0 w 742950"/>
              <a:gd name="connsiteY1" fmla="*/ 425450 h 577850"/>
              <a:gd name="connsiteX2" fmla="*/ 742950 w 742950"/>
              <a:gd name="connsiteY2" fmla="*/ 577850 h 577850"/>
              <a:gd name="connsiteX3" fmla="*/ 360363 w 742950"/>
              <a:gd name="connsiteY3" fmla="*/ 0 h 577850"/>
              <a:gd name="connsiteX0" fmla="*/ 379613 w 742950"/>
              <a:gd name="connsiteY0" fmla="*/ 0 h 635602"/>
              <a:gd name="connsiteX1" fmla="*/ 0 w 742950"/>
              <a:gd name="connsiteY1" fmla="*/ 483202 h 635602"/>
              <a:gd name="connsiteX2" fmla="*/ 742950 w 742950"/>
              <a:gd name="connsiteY2" fmla="*/ 635602 h 635602"/>
              <a:gd name="connsiteX3" fmla="*/ 379613 w 742950"/>
              <a:gd name="connsiteY3" fmla="*/ 0 h 635602"/>
              <a:gd name="connsiteX0" fmla="*/ 362944 w 742950"/>
              <a:gd name="connsiteY0" fmla="*/ 0 h 611789"/>
              <a:gd name="connsiteX1" fmla="*/ 0 w 742950"/>
              <a:gd name="connsiteY1" fmla="*/ 459389 h 611789"/>
              <a:gd name="connsiteX2" fmla="*/ 742950 w 742950"/>
              <a:gd name="connsiteY2" fmla="*/ 611789 h 611789"/>
              <a:gd name="connsiteX3" fmla="*/ 362944 w 742950"/>
              <a:gd name="connsiteY3" fmla="*/ 0 h 611789"/>
              <a:gd name="connsiteX0" fmla="*/ 355800 w 735806"/>
              <a:gd name="connsiteY0" fmla="*/ 0 h 611789"/>
              <a:gd name="connsiteX1" fmla="*/ 0 w 735806"/>
              <a:gd name="connsiteY1" fmla="*/ 454626 h 611789"/>
              <a:gd name="connsiteX2" fmla="*/ 735806 w 735806"/>
              <a:gd name="connsiteY2" fmla="*/ 611789 h 611789"/>
              <a:gd name="connsiteX3" fmla="*/ 355800 w 735806"/>
              <a:gd name="connsiteY3" fmla="*/ 0 h 611789"/>
              <a:gd name="connsiteX0" fmla="*/ 355800 w 735806"/>
              <a:gd name="connsiteY0" fmla="*/ 0 h 602264"/>
              <a:gd name="connsiteX1" fmla="*/ 0 w 735806"/>
              <a:gd name="connsiteY1" fmla="*/ 454626 h 602264"/>
              <a:gd name="connsiteX2" fmla="*/ 735806 w 735806"/>
              <a:gd name="connsiteY2" fmla="*/ 602264 h 602264"/>
              <a:gd name="connsiteX3" fmla="*/ 355800 w 735806"/>
              <a:gd name="connsiteY3" fmla="*/ 0 h 602264"/>
              <a:gd name="connsiteX0" fmla="*/ 355800 w 731043"/>
              <a:gd name="connsiteY0" fmla="*/ 0 h 602264"/>
              <a:gd name="connsiteX1" fmla="*/ 0 w 731043"/>
              <a:gd name="connsiteY1" fmla="*/ 454626 h 602264"/>
              <a:gd name="connsiteX2" fmla="*/ 731043 w 731043"/>
              <a:gd name="connsiteY2" fmla="*/ 602264 h 602264"/>
              <a:gd name="connsiteX3" fmla="*/ 355800 w 731043"/>
              <a:gd name="connsiteY3" fmla="*/ 0 h 602264"/>
            </a:gdLst>
            <a:ahLst/>
            <a:cxnLst>
              <a:cxn ang="0">
                <a:pos x="connsiteX0" y="connsiteY0"/>
              </a:cxn>
              <a:cxn ang="0">
                <a:pos x="connsiteX1" y="connsiteY1"/>
              </a:cxn>
              <a:cxn ang="0">
                <a:pos x="connsiteX2" y="connsiteY2"/>
              </a:cxn>
              <a:cxn ang="0">
                <a:pos x="connsiteX3" y="connsiteY3"/>
              </a:cxn>
            </a:cxnLst>
            <a:rect l="l" t="t" r="r" b="b"/>
            <a:pathLst>
              <a:path w="731043" h="602264">
                <a:moveTo>
                  <a:pt x="355800" y="0"/>
                </a:moveTo>
                <a:lnTo>
                  <a:pt x="0" y="454626"/>
                </a:lnTo>
                <a:lnTo>
                  <a:pt x="731043" y="602264"/>
                </a:lnTo>
                <a:lnTo>
                  <a:pt x="355800" y="0"/>
                </a:lnTo>
                <a:close/>
              </a:path>
            </a:pathLst>
          </a:custGeom>
          <a:solidFill>
            <a:srgbClr val="FFFF00">
              <a:alpha val="50000"/>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46" name="Freeform 45"/>
          <p:cNvSpPr>
            <a:spLocks noChangeAspect="1"/>
          </p:cNvSpPr>
          <p:nvPr/>
        </p:nvSpPr>
        <p:spPr bwMode="auto">
          <a:xfrm>
            <a:off x="7010400" y="2600625"/>
            <a:ext cx="226854" cy="248603"/>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781050"/>
              <a:gd name="connsiteY0" fmla="*/ 0 h 1384300"/>
              <a:gd name="connsiteX1" fmla="*/ 0 w 781050"/>
              <a:gd name="connsiteY1" fmla="*/ 584200 h 1384300"/>
              <a:gd name="connsiteX2" fmla="*/ 781050 w 781050"/>
              <a:gd name="connsiteY2" fmla="*/ 1384300 h 1384300"/>
              <a:gd name="connsiteX3" fmla="*/ 336550 w 781050"/>
              <a:gd name="connsiteY3" fmla="*/ 0 h 1384300"/>
              <a:gd name="connsiteX0" fmla="*/ 311150 w 755650"/>
              <a:gd name="connsiteY0" fmla="*/ 0 h 1384300"/>
              <a:gd name="connsiteX1" fmla="*/ 0 w 755650"/>
              <a:gd name="connsiteY1" fmla="*/ 565150 h 1384300"/>
              <a:gd name="connsiteX2" fmla="*/ 755650 w 755650"/>
              <a:gd name="connsiteY2" fmla="*/ 1384300 h 1384300"/>
              <a:gd name="connsiteX3" fmla="*/ 311150 w 755650"/>
              <a:gd name="connsiteY3" fmla="*/ 0 h 1384300"/>
              <a:gd name="connsiteX0" fmla="*/ 749300 w 755650"/>
              <a:gd name="connsiteY0" fmla="*/ 171450 h 819150"/>
              <a:gd name="connsiteX1" fmla="*/ 0 w 755650"/>
              <a:gd name="connsiteY1" fmla="*/ 0 h 819150"/>
              <a:gd name="connsiteX2" fmla="*/ 755650 w 755650"/>
              <a:gd name="connsiteY2" fmla="*/ 819150 h 819150"/>
              <a:gd name="connsiteX3" fmla="*/ 749300 w 755650"/>
              <a:gd name="connsiteY3" fmla="*/ 171450 h 819150"/>
              <a:gd name="connsiteX0" fmla="*/ 744538 w 755650"/>
              <a:gd name="connsiteY0" fmla="*/ 171450 h 819150"/>
              <a:gd name="connsiteX1" fmla="*/ 0 w 755650"/>
              <a:gd name="connsiteY1" fmla="*/ 0 h 819150"/>
              <a:gd name="connsiteX2" fmla="*/ 755650 w 755650"/>
              <a:gd name="connsiteY2" fmla="*/ 819150 h 819150"/>
              <a:gd name="connsiteX3" fmla="*/ 744538 w 755650"/>
              <a:gd name="connsiteY3" fmla="*/ 171450 h 819150"/>
              <a:gd name="connsiteX0" fmla="*/ 754063 w 756180"/>
              <a:gd name="connsiteY0" fmla="*/ 157163 h 819150"/>
              <a:gd name="connsiteX1" fmla="*/ 0 w 756180"/>
              <a:gd name="connsiteY1" fmla="*/ 0 h 819150"/>
              <a:gd name="connsiteX2" fmla="*/ 755650 w 756180"/>
              <a:gd name="connsiteY2" fmla="*/ 819150 h 819150"/>
              <a:gd name="connsiteX3" fmla="*/ 754063 w 756180"/>
              <a:gd name="connsiteY3" fmla="*/ 157163 h 819150"/>
              <a:gd name="connsiteX0" fmla="*/ 754063 w 756180"/>
              <a:gd name="connsiteY0" fmla="*/ 157163 h 828675"/>
              <a:gd name="connsiteX1" fmla="*/ 0 w 756180"/>
              <a:gd name="connsiteY1" fmla="*/ 0 h 828675"/>
              <a:gd name="connsiteX2" fmla="*/ 753269 w 756180"/>
              <a:gd name="connsiteY2" fmla="*/ 828675 h 828675"/>
              <a:gd name="connsiteX3" fmla="*/ 754063 w 756180"/>
              <a:gd name="connsiteY3" fmla="*/ 157163 h 828675"/>
            </a:gdLst>
            <a:ahLst/>
            <a:cxnLst>
              <a:cxn ang="0">
                <a:pos x="connsiteX0" y="connsiteY0"/>
              </a:cxn>
              <a:cxn ang="0">
                <a:pos x="connsiteX1" y="connsiteY1"/>
              </a:cxn>
              <a:cxn ang="0">
                <a:pos x="connsiteX2" y="connsiteY2"/>
              </a:cxn>
              <a:cxn ang="0">
                <a:pos x="connsiteX3" y="connsiteY3"/>
              </a:cxn>
            </a:cxnLst>
            <a:rect l="l" t="t" r="r" b="b"/>
            <a:pathLst>
              <a:path w="756180" h="828675">
                <a:moveTo>
                  <a:pt x="754063" y="157163"/>
                </a:moveTo>
                <a:lnTo>
                  <a:pt x="0" y="0"/>
                </a:lnTo>
                <a:lnTo>
                  <a:pt x="753269" y="828675"/>
                </a:lnTo>
                <a:cubicBezTo>
                  <a:pt x="751152" y="612775"/>
                  <a:pt x="756180" y="373063"/>
                  <a:pt x="754063" y="157163"/>
                </a:cubicBezTo>
                <a:close/>
              </a:path>
            </a:pathLst>
          </a:custGeom>
          <a:solidFill>
            <a:srgbClr val="FFFF00">
              <a:alpha val="50000"/>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47" name="Freeform 46"/>
          <p:cNvSpPr>
            <a:spLocks noChangeAspect="1"/>
          </p:cNvSpPr>
          <p:nvPr/>
        </p:nvSpPr>
        <p:spPr bwMode="auto">
          <a:xfrm>
            <a:off x="7011432" y="2314275"/>
            <a:ext cx="224790" cy="247650"/>
          </a:xfrm>
          <a:custGeom>
            <a:avLst/>
            <a:gdLst>
              <a:gd name="connsiteX0" fmla="*/ 336550 w 628650"/>
              <a:gd name="connsiteY0" fmla="*/ 0 h 584200"/>
              <a:gd name="connsiteX1" fmla="*/ 0 w 628650"/>
              <a:gd name="connsiteY1" fmla="*/ 584200 h 584200"/>
              <a:gd name="connsiteX2" fmla="*/ 628650 w 628650"/>
              <a:gd name="connsiteY2" fmla="*/ 508000 h 584200"/>
              <a:gd name="connsiteX3" fmla="*/ 336550 w 628650"/>
              <a:gd name="connsiteY3" fmla="*/ 0 h 584200"/>
              <a:gd name="connsiteX0" fmla="*/ 336550 w 730250"/>
              <a:gd name="connsiteY0" fmla="*/ 0 h 768350"/>
              <a:gd name="connsiteX1" fmla="*/ 0 w 730250"/>
              <a:gd name="connsiteY1" fmla="*/ 584200 h 768350"/>
              <a:gd name="connsiteX2" fmla="*/ 730250 w 730250"/>
              <a:gd name="connsiteY2" fmla="*/ 768350 h 768350"/>
              <a:gd name="connsiteX3" fmla="*/ 336550 w 730250"/>
              <a:gd name="connsiteY3" fmla="*/ 0 h 768350"/>
              <a:gd name="connsiteX0" fmla="*/ 0 w 742950"/>
              <a:gd name="connsiteY0" fmla="*/ 0 h 825500"/>
              <a:gd name="connsiteX1" fmla="*/ 12700 w 742950"/>
              <a:gd name="connsiteY1" fmla="*/ 641350 h 825500"/>
              <a:gd name="connsiteX2" fmla="*/ 742950 w 742950"/>
              <a:gd name="connsiteY2" fmla="*/ 825500 h 825500"/>
              <a:gd name="connsiteX3" fmla="*/ 0 w 742950"/>
              <a:gd name="connsiteY3" fmla="*/ 0 h 825500"/>
              <a:gd name="connsiteX0" fmla="*/ 0 w 736600"/>
              <a:gd name="connsiteY0" fmla="*/ 0 h 793750"/>
              <a:gd name="connsiteX1" fmla="*/ 6350 w 736600"/>
              <a:gd name="connsiteY1" fmla="*/ 609600 h 793750"/>
              <a:gd name="connsiteX2" fmla="*/ 736600 w 736600"/>
              <a:gd name="connsiteY2" fmla="*/ 793750 h 793750"/>
              <a:gd name="connsiteX3" fmla="*/ 0 w 736600"/>
              <a:gd name="connsiteY3" fmla="*/ 0 h 793750"/>
              <a:gd name="connsiteX0" fmla="*/ 0 w 749300"/>
              <a:gd name="connsiteY0" fmla="*/ 0 h 825500"/>
              <a:gd name="connsiteX1" fmla="*/ 19050 w 749300"/>
              <a:gd name="connsiteY1" fmla="*/ 641350 h 825500"/>
              <a:gd name="connsiteX2" fmla="*/ 749300 w 749300"/>
              <a:gd name="connsiteY2" fmla="*/ 825500 h 825500"/>
              <a:gd name="connsiteX3" fmla="*/ 0 w 749300"/>
              <a:gd name="connsiteY3" fmla="*/ 0 h 825500"/>
            </a:gdLst>
            <a:ahLst/>
            <a:cxnLst>
              <a:cxn ang="0">
                <a:pos x="connsiteX0" y="connsiteY0"/>
              </a:cxn>
              <a:cxn ang="0">
                <a:pos x="connsiteX1" y="connsiteY1"/>
              </a:cxn>
              <a:cxn ang="0">
                <a:pos x="connsiteX2" y="connsiteY2"/>
              </a:cxn>
              <a:cxn ang="0">
                <a:pos x="connsiteX3" y="connsiteY3"/>
              </a:cxn>
            </a:cxnLst>
            <a:rect l="l" t="t" r="r" b="b"/>
            <a:pathLst>
              <a:path w="749300" h="825500">
                <a:moveTo>
                  <a:pt x="0" y="0"/>
                </a:moveTo>
                <a:cubicBezTo>
                  <a:pt x="2117" y="203200"/>
                  <a:pt x="16933" y="438150"/>
                  <a:pt x="19050" y="641350"/>
                </a:cubicBezTo>
                <a:lnTo>
                  <a:pt x="749300" y="825500"/>
                </a:lnTo>
                <a:lnTo>
                  <a:pt x="0" y="0"/>
                </a:lnTo>
                <a:close/>
              </a:path>
            </a:pathLst>
          </a:custGeom>
          <a:solidFill>
            <a:srgbClr val="FFFF00">
              <a:alpha val="50000"/>
            </a:srgbClr>
          </a:solidFill>
          <a:ln w="0" cap="flat" cmpd="sng" algn="ctr">
            <a:solidFill>
              <a:schemeClr val="bg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aphicFrame>
        <p:nvGraphicFramePr>
          <p:cNvPr id="56" name="Table 55"/>
          <p:cNvGraphicFramePr>
            <a:graphicFrameLocks noGrp="1"/>
          </p:cNvGraphicFramePr>
          <p:nvPr/>
        </p:nvGraphicFramePr>
        <p:xfrm>
          <a:off x="4267201" y="3105150"/>
          <a:ext cx="1371599" cy="1828800"/>
        </p:xfrm>
        <a:graphic>
          <a:graphicData uri="http://schemas.openxmlformats.org/drawingml/2006/table">
            <a:tbl>
              <a:tblPr firstRow="1" bandRow="1">
                <a:tableStyleId>{8A107856-5554-42FB-B03E-39F5DBC370BA}</a:tableStyleId>
              </a:tblPr>
              <a:tblGrid>
                <a:gridCol w="269376"/>
                <a:gridCol w="1102223"/>
              </a:tblGrid>
              <a:tr h="137160">
                <a:tc>
                  <a:txBody>
                    <a:bodyPr/>
                    <a:lstStyle/>
                    <a:p>
                      <a:r>
                        <a:rPr lang="en-US" sz="600" b="0" dirty="0" smtClean="0">
                          <a:solidFill>
                            <a:schemeClr val="tx1">
                              <a:lumMod val="50000"/>
                            </a:schemeClr>
                          </a:solidFill>
                        </a:rPr>
                        <a:t>0</a:t>
                      </a:r>
                      <a:endParaRPr lang="en-US" sz="600" b="0" dirty="0">
                        <a:solidFill>
                          <a:schemeClr val="tx1">
                            <a:lumMod val="50000"/>
                          </a:schemeClr>
                        </a:solidFill>
                      </a:endParaRPr>
                    </a:p>
                  </a:txBody>
                  <a:tcPr/>
                </a:tc>
                <a:tc>
                  <a:txBody>
                    <a:bodyPr/>
                    <a:lstStyle/>
                    <a:p>
                      <a:r>
                        <a:rPr lang="en-US" sz="600" b="0" dirty="0" smtClean="0">
                          <a:solidFill>
                            <a:schemeClr val="tx1">
                              <a:lumMod val="50000"/>
                            </a:schemeClr>
                          </a:solidFill>
                        </a:rPr>
                        <a:t>&lt;-.5,</a:t>
                      </a:r>
                      <a:r>
                        <a:rPr lang="en-US" sz="600" b="0" baseline="0" dirty="0" smtClean="0">
                          <a:solidFill>
                            <a:schemeClr val="tx1">
                              <a:lumMod val="50000"/>
                            </a:schemeClr>
                          </a:solidFill>
                        </a:rPr>
                        <a:t> 0, 0&gt;</a:t>
                      </a:r>
                      <a:endParaRPr lang="en-US" sz="600" b="0" dirty="0">
                        <a:solidFill>
                          <a:schemeClr val="tx1">
                            <a:lumMod val="50000"/>
                          </a:schemeClr>
                        </a:solidFill>
                      </a:endParaRPr>
                    </a:p>
                  </a:txBody>
                  <a:tcPr/>
                </a:tc>
              </a:tr>
              <a:tr h="137160">
                <a:tc>
                  <a:txBody>
                    <a:bodyPr/>
                    <a:lstStyle/>
                    <a:p>
                      <a:r>
                        <a:rPr lang="en-US" sz="600" dirty="0" smtClean="0">
                          <a:solidFill>
                            <a:schemeClr val="tx1">
                              <a:lumMod val="50000"/>
                            </a:schemeClr>
                          </a:solidFill>
                        </a:rPr>
                        <a:t>1</a:t>
                      </a:r>
                      <a:endParaRPr lang="en-US" sz="600" dirty="0">
                        <a:solidFill>
                          <a:schemeClr val="tx1">
                            <a:lumMod val="50000"/>
                          </a:schemeClr>
                        </a:solidFill>
                      </a:endParaRPr>
                    </a:p>
                  </a:txBody>
                  <a:tcPr/>
                </a:tc>
                <a:tc>
                  <a:txBody>
                    <a:bodyPr/>
                    <a:lstStyle/>
                    <a:p>
                      <a:r>
                        <a:rPr lang="en-US" sz="600" dirty="0" smtClean="0">
                          <a:solidFill>
                            <a:schemeClr val="tx1">
                              <a:lumMod val="50000"/>
                            </a:schemeClr>
                          </a:solidFill>
                        </a:rPr>
                        <a:t>&lt;0,</a:t>
                      </a:r>
                      <a:r>
                        <a:rPr lang="en-US" sz="600" baseline="0" dirty="0" smtClean="0">
                          <a:solidFill>
                            <a:schemeClr val="tx1">
                              <a:lumMod val="50000"/>
                            </a:schemeClr>
                          </a:solidFill>
                        </a:rPr>
                        <a:t> 0, 0&gt;</a:t>
                      </a:r>
                      <a:endParaRPr lang="en-US" sz="600" dirty="0">
                        <a:solidFill>
                          <a:schemeClr val="tx1">
                            <a:lumMod val="50000"/>
                          </a:schemeClr>
                        </a:solidFill>
                      </a:endParaRPr>
                    </a:p>
                  </a:txBody>
                  <a:tcPr/>
                </a:tc>
              </a:tr>
              <a:tr h="137160">
                <a:tc>
                  <a:txBody>
                    <a:bodyPr/>
                    <a:lstStyle/>
                    <a:p>
                      <a:r>
                        <a:rPr lang="en-US" sz="600" dirty="0" smtClean="0">
                          <a:solidFill>
                            <a:schemeClr val="tx1">
                              <a:lumMod val="50000"/>
                            </a:schemeClr>
                          </a:solidFill>
                        </a:rPr>
                        <a:t>2</a:t>
                      </a:r>
                      <a:endParaRPr lang="en-US" sz="600" dirty="0">
                        <a:solidFill>
                          <a:schemeClr val="tx1">
                            <a:lumMod val="50000"/>
                          </a:schemeClr>
                        </a:solidFill>
                      </a:endParaRPr>
                    </a:p>
                  </a:txBody>
                  <a:tcPr/>
                </a:tc>
                <a:tc>
                  <a:txBody>
                    <a:bodyPr/>
                    <a:lstStyle/>
                    <a:p>
                      <a:r>
                        <a:rPr lang="en-US" sz="600" dirty="0" smtClean="0">
                          <a:solidFill>
                            <a:schemeClr val="tx1">
                              <a:lumMod val="50000"/>
                            </a:schemeClr>
                          </a:solidFill>
                        </a:rPr>
                        <a:t>&lt;-.5, 0, .5&gt;</a:t>
                      </a:r>
                      <a:endParaRPr lang="en-US" sz="600" dirty="0">
                        <a:solidFill>
                          <a:schemeClr val="tx1">
                            <a:lumMod val="50000"/>
                          </a:schemeClr>
                        </a:solidFill>
                      </a:endParaRPr>
                    </a:p>
                  </a:txBody>
                  <a:tcPr/>
                </a:tc>
              </a:tr>
              <a:tr h="137160">
                <a:tc>
                  <a:txBody>
                    <a:bodyPr/>
                    <a:lstStyle/>
                    <a:p>
                      <a:r>
                        <a:rPr lang="en-US" sz="600" dirty="0" smtClean="0">
                          <a:solidFill>
                            <a:schemeClr val="tx1">
                              <a:lumMod val="50000"/>
                            </a:schemeClr>
                          </a:solidFill>
                        </a:rPr>
                        <a:t>3</a:t>
                      </a:r>
                      <a:endParaRPr lang="en-US" sz="600" dirty="0">
                        <a:solidFill>
                          <a:schemeClr val="tx1">
                            <a:lumMod val="50000"/>
                          </a:schemeClr>
                        </a:solidFill>
                      </a:endParaRPr>
                    </a:p>
                  </a:txBody>
                  <a:tcPr/>
                </a:tc>
                <a:tc>
                  <a:txBody>
                    <a:bodyPr/>
                    <a:lstStyle/>
                    <a:p>
                      <a:r>
                        <a:rPr lang="en-US" sz="600" dirty="0" smtClean="0">
                          <a:solidFill>
                            <a:schemeClr val="tx1">
                              <a:lumMod val="50000"/>
                            </a:schemeClr>
                          </a:solidFill>
                        </a:rPr>
                        <a:t>&lt;0, 0, .5&gt;</a:t>
                      </a:r>
                      <a:endParaRPr lang="en-US" sz="600" dirty="0">
                        <a:solidFill>
                          <a:schemeClr val="tx1">
                            <a:lumMod val="50000"/>
                          </a:schemeClr>
                        </a:solidFill>
                      </a:endParaRPr>
                    </a:p>
                  </a:txBody>
                  <a:tcPr/>
                </a:tc>
              </a:tr>
              <a:tr h="137160">
                <a:tc>
                  <a:txBody>
                    <a:bodyPr/>
                    <a:lstStyle/>
                    <a:p>
                      <a:r>
                        <a:rPr lang="en-US" sz="600" dirty="0" smtClean="0">
                          <a:solidFill>
                            <a:schemeClr val="tx1">
                              <a:lumMod val="50000"/>
                            </a:schemeClr>
                          </a:solidFill>
                        </a:rPr>
                        <a:t>4</a:t>
                      </a:r>
                      <a:endParaRPr lang="en-US" sz="600" dirty="0">
                        <a:solidFill>
                          <a:schemeClr val="tx1">
                            <a:lumMod val="50000"/>
                          </a:schemeClr>
                        </a:solidFill>
                      </a:endParaRPr>
                    </a:p>
                  </a:txBody>
                  <a:tcPr/>
                </a:tc>
                <a:tc>
                  <a:txBody>
                    <a:bodyPr/>
                    <a:lstStyle/>
                    <a:p>
                      <a:r>
                        <a:rPr lang="en-US" sz="600" dirty="0" smtClean="0">
                          <a:solidFill>
                            <a:schemeClr val="tx1">
                              <a:lumMod val="50000"/>
                            </a:schemeClr>
                          </a:solidFill>
                        </a:rPr>
                        <a:t>&lt;-.25, 0, 1&gt;</a:t>
                      </a:r>
                      <a:endParaRPr lang="en-US" sz="600" dirty="0">
                        <a:solidFill>
                          <a:schemeClr val="tx1">
                            <a:lumMod val="50000"/>
                          </a:schemeClr>
                        </a:solidFill>
                      </a:endParaRPr>
                    </a:p>
                  </a:txBody>
                  <a:tcPr/>
                </a:tc>
              </a:tr>
              <a:tr h="137160">
                <a:tc>
                  <a:txBody>
                    <a:bodyPr/>
                    <a:lstStyle/>
                    <a:p>
                      <a:r>
                        <a:rPr lang="en-US" sz="600" dirty="0" smtClean="0">
                          <a:solidFill>
                            <a:schemeClr val="tx1">
                              <a:lumMod val="50000"/>
                            </a:schemeClr>
                          </a:solidFill>
                        </a:rPr>
                        <a:t>5</a:t>
                      </a:r>
                      <a:endParaRPr lang="en-US" sz="600" dirty="0">
                        <a:solidFill>
                          <a:schemeClr val="tx1">
                            <a:lumMod val="50000"/>
                          </a:schemeClr>
                        </a:solidFill>
                      </a:endParaRPr>
                    </a:p>
                  </a:txBody>
                  <a:tcPr/>
                </a:tc>
                <a:tc>
                  <a:txBody>
                    <a:bodyPr/>
                    <a:lstStyle/>
                    <a:p>
                      <a:r>
                        <a:rPr lang="en-US" sz="600" dirty="0" smtClean="0">
                          <a:solidFill>
                            <a:schemeClr val="tx1">
                              <a:lumMod val="50000"/>
                            </a:schemeClr>
                          </a:solidFill>
                        </a:rPr>
                        <a:t>&lt;-.5, 1, 0&gt;</a:t>
                      </a:r>
                      <a:endParaRPr lang="en-US" sz="600" dirty="0">
                        <a:solidFill>
                          <a:schemeClr val="tx1">
                            <a:lumMod val="50000"/>
                          </a:schemeClr>
                        </a:solidFill>
                      </a:endParaRPr>
                    </a:p>
                  </a:txBody>
                  <a:tcPr/>
                </a:tc>
              </a:tr>
              <a:tr h="137160">
                <a:tc>
                  <a:txBody>
                    <a:bodyPr/>
                    <a:lstStyle/>
                    <a:p>
                      <a:r>
                        <a:rPr lang="en-US" sz="600" dirty="0" smtClean="0">
                          <a:solidFill>
                            <a:schemeClr val="tx1">
                              <a:lumMod val="50000"/>
                            </a:schemeClr>
                          </a:solidFill>
                        </a:rPr>
                        <a:t>6</a:t>
                      </a:r>
                      <a:endParaRPr lang="en-US" sz="600" dirty="0">
                        <a:solidFill>
                          <a:schemeClr val="tx1">
                            <a:lumMod val="50000"/>
                          </a:schemeClr>
                        </a:solidFill>
                      </a:endParaRPr>
                    </a:p>
                  </a:txBody>
                  <a:tcPr/>
                </a:tc>
                <a:tc>
                  <a:txBody>
                    <a:bodyPr/>
                    <a:lstStyle/>
                    <a:p>
                      <a:r>
                        <a:rPr lang="en-US" sz="600" dirty="0" smtClean="0">
                          <a:solidFill>
                            <a:schemeClr val="tx1">
                              <a:lumMod val="50000"/>
                            </a:schemeClr>
                          </a:solidFill>
                        </a:rPr>
                        <a:t>&lt;0, 1,</a:t>
                      </a:r>
                      <a:r>
                        <a:rPr lang="en-US" sz="600" baseline="0" dirty="0" smtClean="0">
                          <a:solidFill>
                            <a:schemeClr val="tx1">
                              <a:lumMod val="50000"/>
                            </a:schemeClr>
                          </a:solidFill>
                        </a:rPr>
                        <a:t> 0&gt;</a:t>
                      </a:r>
                      <a:endParaRPr lang="en-US" sz="600" dirty="0">
                        <a:solidFill>
                          <a:schemeClr val="tx1">
                            <a:lumMod val="50000"/>
                          </a:schemeClr>
                        </a:solidFill>
                      </a:endParaRPr>
                    </a:p>
                  </a:txBody>
                  <a:tcPr/>
                </a:tc>
              </a:tr>
              <a:tr h="137160">
                <a:tc>
                  <a:txBody>
                    <a:bodyPr/>
                    <a:lstStyle/>
                    <a:p>
                      <a:r>
                        <a:rPr lang="en-US" sz="600" dirty="0" smtClean="0">
                          <a:solidFill>
                            <a:schemeClr val="tx1">
                              <a:lumMod val="50000"/>
                            </a:schemeClr>
                          </a:solidFill>
                        </a:rPr>
                        <a:t>7</a:t>
                      </a:r>
                      <a:endParaRPr lang="en-US" sz="600" dirty="0">
                        <a:solidFill>
                          <a:schemeClr val="tx1">
                            <a:lumMod val="50000"/>
                          </a:schemeClr>
                        </a:solidFill>
                      </a:endParaRPr>
                    </a:p>
                  </a:txBody>
                  <a:tcPr/>
                </a:tc>
                <a:tc>
                  <a:txBody>
                    <a:bodyPr/>
                    <a:lstStyle/>
                    <a:p>
                      <a:r>
                        <a:rPr lang="en-US" sz="600" dirty="0" smtClean="0">
                          <a:solidFill>
                            <a:schemeClr val="tx1">
                              <a:lumMod val="50000"/>
                            </a:schemeClr>
                          </a:solidFill>
                        </a:rPr>
                        <a:t>&lt;-.5, 1, .5&gt;</a:t>
                      </a:r>
                      <a:endParaRPr lang="en-US" sz="600" dirty="0">
                        <a:solidFill>
                          <a:schemeClr val="tx1">
                            <a:lumMod val="50000"/>
                          </a:schemeClr>
                        </a:solidFill>
                      </a:endParaRPr>
                    </a:p>
                  </a:txBody>
                  <a:tcPr/>
                </a:tc>
              </a:tr>
              <a:tr h="137160">
                <a:tc>
                  <a:txBody>
                    <a:bodyPr/>
                    <a:lstStyle/>
                    <a:p>
                      <a:r>
                        <a:rPr lang="en-US" sz="600" dirty="0" smtClean="0">
                          <a:solidFill>
                            <a:schemeClr val="tx1">
                              <a:lumMod val="50000"/>
                            </a:schemeClr>
                          </a:solidFill>
                        </a:rPr>
                        <a:t>8</a:t>
                      </a:r>
                      <a:endParaRPr lang="en-US" sz="600" dirty="0">
                        <a:solidFill>
                          <a:schemeClr val="tx1">
                            <a:lumMod val="50000"/>
                          </a:schemeClr>
                        </a:solidFill>
                      </a:endParaRPr>
                    </a:p>
                  </a:txBody>
                  <a:tcPr/>
                </a:tc>
                <a:tc>
                  <a:txBody>
                    <a:bodyPr/>
                    <a:lstStyle/>
                    <a:p>
                      <a:r>
                        <a:rPr lang="en-US" sz="600" dirty="0" smtClean="0">
                          <a:solidFill>
                            <a:schemeClr val="tx1">
                              <a:lumMod val="50000"/>
                            </a:schemeClr>
                          </a:solidFill>
                        </a:rPr>
                        <a:t>&lt;0, 1, .5&gt;</a:t>
                      </a:r>
                      <a:endParaRPr lang="en-US" sz="600" dirty="0">
                        <a:solidFill>
                          <a:schemeClr val="tx1">
                            <a:lumMod val="50000"/>
                          </a:schemeClr>
                        </a:solidFill>
                      </a:endParaRPr>
                    </a:p>
                  </a:txBody>
                  <a:tcPr/>
                </a:tc>
              </a:tr>
              <a:tr h="137160">
                <a:tc>
                  <a:txBody>
                    <a:bodyPr/>
                    <a:lstStyle/>
                    <a:p>
                      <a:r>
                        <a:rPr lang="en-US" sz="600" dirty="0" smtClean="0">
                          <a:solidFill>
                            <a:schemeClr val="tx1">
                              <a:lumMod val="50000"/>
                            </a:schemeClr>
                          </a:solidFill>
                        </a:rPr>
                        <a:t>9</a:t>
                      </a:r>
                      <a:endParaRPr lang="en-US" sz="600" dirty="0">
                        <a:solidFill>
                          <a:schemeClr val="tx1">
                            <a:lumMod val="50000"/>
                          </a:schemeClr>
                        </a:solidFill>
                      </a:endParaRPr>
                    </a:p>
                  </a:txBody>
                  <a:tcPr/>
                </a:tc>
                <a:tc>
                  <a:txBody>
                    <a:bodyPr/>
                    <a:lstStyle/>
                    <a:p>
                      <a:r>
                        <a:rPr lang="en-US" sz="600" dirty="0" smtClean="0">
                          <a:solidFill>
                            <a:schemeClr val="tx1">
                              <a:lumMod val="50000"/>
                            </a:schemeClr>
                          </a:solidFill>
                        </a:rPr>
                        <a:t>&lt;-.25,</a:t>
                      </a:r>
                      <a:r>
                        <a:rPr lang="en-US" sz="600" baseline="0" dirty="0" smtClean="0">
                          <a:solidFill>
                            <a:schemeClr val="tx1">
                              <a:lumMod val="50000"/>
                            </a:schemeClr>
                          </a:solidFill>
                        </a:rPr>
                        <a:t> 1, 1&gt;</a:t>
                      </a:r>
                      <a:endParaRPr lang="en-US" sz="600" dirty="0">
                        <a:solidFill>
                          <a:schemeClr val="tx1">
                            <a:lumMod val="50000"/>
                          </a:schemeClr>
                        </a:solidFill>
                      </a:endParaRPr>
                    </a:p>
                  </a:txBody>
                  <a:tcPr/>
                </a:tc>
              </a:tr>
            </a:tbl>
          </a:graphicData>
        </a:graphic>
      </p:graphicFrame>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noChangeAspect="1"/>
          </p:cNvGrpSpPr>
          <p:nvPr/>
        </p:nvGrpSpPr>
        <p:grpSpPr>
          <a:xfrm>
            <a:off x="2286000" y="1428750"/>
            <a:ext cx="4779264" cy="3200400"/>
            <a:chOff x="914400" y="857250"/>
            <a:chExt cx="7467600" cy="4000500"/>
          </a:xfrm>
        </p:grpSpPr>
        <p:sp>
          <p:nvSpPr>
            <p:cNvPr id="142339" name="Line 3"/>
            <p:cNvSpPr>
              <a:spLocks noChangeShapeType="1"/>
            </p:cNvSpPr>
            <p:nvPr/>
          </p:nvSpPr>
          <p:spPr bwMode="auto">
            <a:xfrm flipV="1">
              <a:off x="9144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2340" name="Line 4"/>
            <p:cNvSpPr>
              <a:spLocks noChangeShapeType="1"/>
            </p:cNvSpPr>
            <p:nvPr/>
          </p:nvSpPr>
          <p:spPr bwMode="auto">
            <a:xfrm>
              <a:off x="914400" y="857250"/>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2341" name="Line 5"/>
            <p:cNvSpPr>
              <a:spLocks noChangeShapeType="1"/>
            </p:cNvSpPr>
            <p:nvPr/>
          </p:nvSpPr>
          <p:spPr bwMode="auto">
            <a:xfrm>
              <a:off x="914400" y="1678781"/>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2342" name="Line 6"/>
            <p:cNvSpPr>
              <a:spLocks noChangeShapeType="1"/>
            </p:cNvSpPr>
            <p:nvPr/>
          </p:nvSpPr>
          <p:spPr bwMode="auto">
            <a:xfrm>
              <a:off x="914400" y="2489597"/>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2343" name="Line 7"/>
            <p:cNvSpPr>
              <a:spLocks noChangeShapeType="1"/>
            </p:cNvSpPr>
            <p:nvPr/>
          </p:nvSpPr>
          <p:spPr bwMode="auto">
            <a:xfrm>
              <a:off x="914400" y="3278981"/>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2344" name="Line 8"/>
            <p:cNvSpPr>
              <a:spLocks noChangeShapeType="1"/>
            </p:cNvSpPr>
            <p:nvPr/>
          </p:nvSpPr>
          <p:spPr bwMode="auto">
            <a:xfrm>
              <a:off x="914400" y="4068366"/>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2345" name="Line 9"/>
            <p:cNvSpPr>
              <a:spLocks noChangeShapeType="1"/>
            </p:cNvSpPr>
            <p:nvPr/>
          </p:nvSpPr>
          <p:spPr bwMode="auto">
            <a:xfrm>
              <a:off x="914400" y="4857750"/>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2346" name="Line 10"/>
            <p:cNvSpPr>
              <a:spLocks noChangeShapeType="1"/>
            </p:cNvSpPr>
            <p:nvPr/>
          </p:nvSpPr>
          <p:spPr bwMode="auto">
            <a:xfrm flipV="1">
              <a:off x="19812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2347" name="Line 11"/>
            <p:cNvSpPr>
              <a:spLocks noChangeShapeType="1"/>
            </p:cNvSpPr>
            <p:nvPr/>
          </p:nvSpPr>
          <p:spPr bwMode="auto">
            <a:xfrm flipV="1">
              <a:off x="30480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2348" name="Line 12"/>
            <p:cNvSpPr>
              <a:spLocks noChangeShapeType="1"/>
            </p:cNvSpPr>
            <p:nvPr/>
          </p:nvSpPr>
          <p:spPr bwMode="auto">
            <a:xfrm flipV="1">
              <a:off x="41148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2349" name="Line 13"/>
            <p:cNvSpPr>
              <a:spLocks noChangeShapeType="1"/>
            </p:cNvSpPr>
            <p:nvPr/>
          </p:nvSpPr>
          <p:spPr bwMode="auto">
            <a:xfrm flipV="1">
              <a:off x="51816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2350" name="Line 14"/>
            <p:cNvSpPr>
              <a:spLocks noChangeShapeType="1"/>
            </p:cNvSpPr>
            <p:nvPr/>
          </p:nvSpPr>
          <p:spPr bwMode="auto">
            <a:xfrm flipV="1">
              <a:off x="62484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2351" name="Line 15"/>
            <p:cNvSpPr>
              <a:spLocks noChangeShapeType="1"/>
            </p:cNvSpPr>
            <p:nvPr/>
          </p:nvSpPr>
          <p:spPr bwMode="auto">
            <a:xfrm flipV="1">
              <a:off x="73152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2352" name="Line 16"/>
            <p:cNvSpPr>
              <a:spLocks noChangeShapeType="1"/>
            </p:cNvSpPr>
            <p:nvPr/>
          </p:nvSpPr>
          <p:spPr bwMode="auto">
            <a:xfrm flipV="1">
              <a:off x="83820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2353" name="Freeform 17"/>
            <p:cNvSpPr>
              <a:spLocks/>
            </p:cNvSpPr>
            <p:nvPr/>
          </p:nvSpPr>
          <p:spPr bwMode="auto">
            <a:xfrm>
              <a:off x="1995489" y="1665685"/>
              <a:ext cx="5348287" cy="1616869"/>
            </a:xfrm>
            <a:custGeom>
              <a:avLst/>
              <a:gdLst>
                <a:gd name="T0" fmla="*/ 0 w 3369"/>
                <a:gd name="T1" fmla="*/ 1358 h 1358"/>
                <a:gd name="T2" fmla="*/ 663 w 3369"/>
                <a:gd name="T3" fmla="*/ 1353 h 1358"/>
                <a:gd name="T4" fmla="*/ 3360 w 3369"/>
                <a:gd name="T5" fmla="*/ 0 h 1358"/>
                <a:gd name="T6" fmla="*/ 3369 w 3369"/>
                <a:gd name="T7" fmla="*/ 695 h 1358"/>
                <a:gd name="T8" fmla="*/ 0 w 3369"/>
                <a:gd name="T9" fmla="*/ 1358 h 1358"/>
              </a:gdLst>
              <a:ahLst/>
              <a:cxnLst>
                <a:cxn ang="0">
                  <a:pos x="T0" y="T1"/>
                </a:cxn>
                <a:cxn ang="0">
                  <a:pos x="T2" y="T3"/>
                </a:cxn>
                <a:cxn ang="0">
                  <a:pos x="T4" y="T5"/>
                </a:cxn>
                <a:cxn ang="0">
                  <a:pos x="T6" y="T7"/>
                </a:cxn>
                <a:cxn ang="0">
                  <a:pos x="T8" y="T9"/>
                </a:cxn>
              </a:cxnLst>
              <a:rect l="0" t="0" r="r" b="b"/>
              <a:pathLst>
                <a:path w="3369" h="1358">
                  <a:moveTo>
                    <a:pt x="0" y="1358"/>
                  </a:moveTo>
                  <a:lnTo>
                    <a:pt x="663" y="1353"/>
                  </a:lnTo>
                  <a:lnTo>
                    <a:pt x="3360" y="0"/>
                  </a:lnTo>
                  <a:lnTo>
                    <a:pt x="3369" y="695"/>
                  </a:lnTo>
                  <a:lnTo>
                    <a:pt x="0" y="1358"/>
                  </a:lnTo>
                  <a:close/>
                </a:path>
              </a:pathLst>
            </a:custGeom>
            <a:solidFill>
              <a:schemeClr val="accent2">
                <a:lumMod val="20000"/>
                <a:lumOff val="80000"/>
              </a:schemeClr>
            </a:solidFill>
            <a:ln w="25400">
              <a:solidFill>
                <a:srgbClr val="000000"/>
              </a:solidFill>
              <a:round/>
              <a:headEnd/>
              <a:tailEnd/>
            </a:ln>
            <a:effectLst/>
          </p:spPr>
          <p:txBody>
            <a:bodyPr/>
            <a:lstStyle/>
            <a:p>
              <a:endParaRPr lang="en-US"/>
            </a:p>
          </p:txBody>
        </p:sp>
        <p:sp>
          <p:nvSpPr>
            <p:cNvPr id="142361" name="Freeform 25"/>
            <p:cNvSpPr>
              <a:spLocks/>
            </p:cNvSpPr>
            <p:nvPr/>
          </p:nvSpPr>
          <p:spPr bwMode="auto">
            <a:xfrm>
              <a:off x="914400" y="867966"/>
              <a:ext cx="5334000" cy="2400300"/>
            </a:xfrm>
            <a:custGeom>
              <a:avLst/>
              <a:gdLst>
                <a:gd name="T0" fmla="*/ 0 w 3360"/>
                <a:gd name="T1" fmla="*/ 2016 h 2016"/>
                <a:gd name="T2" fmla="*/ 1344 w 3360"/>
                <a:gd name="T3" fmla="*/ 2016 h 2016"/>
                <a:gd name="T4" fmla="*/ 3360 w 3360"/>
                <a:gd name="T5" fmla="*/ 1344 h 2016"/>
                <a:gd name="T6" fmla="*/ 1344 w 3360"/>
                <a:gd name="T7" fmla="*/ 0 h 2016"/>
                <a:gd name="T8" fmla="*/ 0 w 3360"/>
                <a:gd name="T9" fmla="*/ 2016 h 2016"/>
              </a:gdLst>
              <a:ahLst/>
              <a:cxnLst>
                <a:cxn ang="0">
                  <a:pos x="T0" y="T1"/>
                </a:cxn>
                <a:cxn ang="0">
                  <a:pos x="T2" y="T3"/>
                </a:cxn>
                <a:cxn ang="0">
                  <a:pos x="T4" y="T5"/>
                </a:cxn>
                <a:cxn ang="0">
                  <a:pos x="T6" y="T7"/>
                </a:cxn>
                <a:cxn ang="0">
                  <a:pos x="T8" y="T9"/>
                </a:cxn>
              </a:cxnLst>
              <a:rect l="0" t="0" r="r" b="b"/>
              <a:pathLst>
                <a:path w="3360" h="2016">
                  <a:moveTo>
                    <a:pt x="0" y="2016"/>
                  </a:moveTo>
                  <a:lnTo>
                    <a:pt x="1344" y="2016"/>
                  </a:lnTo>
                  <a:lnTo>
                    <a:pt x="3360" y="1344"/>
                  </a:lnTo>
                  <a:lnTo>
                    <a:pt x="1344" y="0"/>
                  </a:lnTo>
                  <a:lnTo>
                    <a:pt x="0" y="2016"/>
                  </a:lnTo>
                  <a:close/>
                </a:path>
              </a:pathLst>
            </a:custGeom>
            <a:solidFill>
              <a:srgbClr val="FFFFCC">
                <a:alpha val="25000"/>
              </a:srgbClr>
            </a:solidFill>
            <a:ln w="25400">
              <a:solidFill>
                <a:srgbClr val="96969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1" name="Rectangle 2"/>
          <p:cNvSpPr txBox="1">
            <a:spLocks noChangeArrowheads="1"/>
          </p:cNvSpPr>
          <p:nvPr/>
        </p:nvSpPr>
        <p:spPr>
          <a:xfrm>
            <a:off x="457200" y="514350"/>
            <a:ext cx="8143875" cy="934641"/>
          </a:xfrm>
          <a:prstGeom prst="rect">
            <a:avLst/>
          </a:prstGeom>
        </p:spPr>
        <p:txBody>
          <a:bodyPr/>
          <a:lstStyle>
            <a:lvl1pPr algn="l" rtl="0" eaLnBrk="0" fontAlgn="base" hangingPunct="0">
              <a:spcBef>
                <a:spcPct val="0"/>
              </a:spcBef>
              <a:spcAft>
                <a:spcPct val="0"/>
              </a:spcAft>
              <a:defRPr sz="3600">
                <a:solidFill>
                  <a:srgbClr val="000000"/>
                </a:solidFill>
                <a:latin typeface="+mj-lt"/>
                <a:ea typeface="ヒラギノ角ゴ Pro W3" pitchFamily="80" charset="-128"/>
                <a:cs typeface="ヒラギノ角ゴ Pro W3" pitchFamily="80" charset="-128"/>
              </a:defRPr>
            </a:lvl1pPr>
            <a:lvl2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2pPr>
            <a:lvl3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3pPr>
            <a:lvl4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4pPr>
            <a:lvl5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5pPr>
            <a:lvl6pPr marL="457200" algn="l" rtl="0" fontAlgn="base">
              <a:spcBef>
                <a:spcPct val="0"/>
              </a:spcBef>
              <a:spcAft>
                <a:spcPct val="0"/>
              </a:spcAft>
              <a:defRPr sz="4000">
                <a:solidFill>
                  <a:srgbClr val="000000"/>
                </a:solidFill>
                <a:latin typeface="Verdana" pitchFamily="45" charset="0"/>
              </a:defRPr>
            </a:lvl6pPr>
            <a:lvl7pPr marL="914400" algn="l" rtl="0" fontAlgn="base">
              <a:spcBef>
                <a:spcPct val="0"/>
              </a:spcBef>
              <a:spcAft>
                <a:spcPct val="0"/>
              </a:spcAft>
              <a:defRPr sz="4000">
                <a:solidFill>
                  <a:srgbClr val="000000"/>
                </a:solidFill>
                <a:latin typeface="Verdana" pitchFamily="45" charset="0"/>
              </a:defRPr>
            </a:lvl7pPr>
            <a:lvl8pPr marL="1371600" algn="l" rtl="0" fontAlgn="base">
              <a:spcBef>
                <a:spcPct val="0"/>
              </a:spcBef>
              <a:spcAft>
                <a:spcPct val="0"/>
              </a:spcAft>
              <a:defRPr sz="4000">
                <a:solidFill>
                  <a:srgbClr val="000000"/>
                </a:solidFill>
                <a:latin typeface="Verdana" pitchFamily="45" charset="0"/>
              </a:defRPr>
            </a:lvl8pPr>
            <a:lvl9pPr marL="1828800" algn="l" rtl="0" fontAlgn="base">
              <a:spcBef>
                <a:spcPct val="0"/>
              </a:spcBef>
              <a:spcAft>
                <a:spcPct val="0"/>
              </a:spcAft>
              <a:defRPr sz="4000">
                <a:solidFill>
                  <a:srgbClr val="000000"/>
                </a:solidFill>
                <a:latin typeface="Verdana" pitchFamily="45" charset="0"/>
              </a:defRPr>
            </a:lvl9pPr>
          </a:lstStyle>
          <a:p>
            <a:r>
              <a:rPr lang="en-US" sz="3200" dirty="0"/>
              <a:t>Orientation Inversion</a:t>
            </a:r>
            <a:endParaRPr lang="en-US" sz="3200" dirty="0"/>
          </a:p>
        </p:txBody>
      </p:sp>
    </p:spTree>
    <p:extLst>
      <p:ext uri="{BB962C8B-B14F-4D97-AF65-F5344CB8AC3E}">
        <p14:creationId xmlns:p14="http://schemas.microsoft.com/office/powerpoint/2010/main" val="187587944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noChangeAspect="1"/>
          </p:cNvGrpSpPr>
          <p:nvPr/>
        </p:nvGrpSpPr>
        <p:grpSpPr>
          <a:xfrm>
            <a:off x="2286000" y="1428750"/>
            <a:ext cx="4779264" cy="3200400"/>
            <a:chOff x="914400" y="857250"/>
            <a:chExt cx="7467600" cy="4000500"/>
          </a:xfrm>
        </p:grpSpPr>
        <p:sp>
          <p:nvSpPr>
            <p:cNvPr id="144387" name="Line 3"/>
            <p:cNvSpPr>
              <a:spLocks noChangeShapeType="1"/>
            </p:cNvSpPr>
            <p:nvPr/>
          </p:nvSpPr>
          <p:spPr bwMode="auto">
            <a:xfrm flipV="1">
              <a:off x="9144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388" name="Line 4"/>
            <p:cNvSpPr>
              <a:spLocks noChangeShapeType="1"/>
            </p:cNvSpPr>
            <p:nvPr/>
          </p:nvSpPr>
          <p:spPr bwMode="auto">
            <a:xfrm>
              <a:off x="914400" y="857250"/>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389" name="Line 5"/>
            <p:cNvSpPr>
              <a:spLocks noChangeShapeType="1"/>
            </p:cNvSpPr>
            <p:nvPr/>
          </p:nvSpPr>
          <p:spPr bwMode="auto">
            <a:xfrm>
              <a:off x="914400" y="1678781"/>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390" name="Line 6"/>
            <p:cNvSpPr>
              <a:spLocks noChangeShapeType="1"/>
            </p:cNvSpPr>
            <p:nvPr/>
          </p:nvSpPr>
          <p:spPr bwMode="auto">
            <a:xfrm>
              <a:off x="914400" y="2489597"/>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391" name="Line 7"/>
            <p:cNvSpPr>
              <a:spLocks noChangeShapeType="1"/>
            </p:cNvSpPr>
            <p:nvPr/>
          </p:nvSpPr>
          <p:spPr bwMode="auto">
            <a:xfrm>
              <a:off x="914400" y="3278981"/>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392" name="Line 8"/>
            <p:cNvSpPr>
              <a:spLocks noChangeShapeType="1"/>
            </p:cNvSpPr>
            <p:nvPr/>
          </p:nvSpPr>
          <p:spPr bwMode="auto">
            <a:xfrm>
              <a:off x="914400" y="4068366"/>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393" name="Line 9"/>
            <p:cNvSpPr>
              <a:spLocks noChangeShapeType="1"/>
            </p:cNvSpPr>
            <p:nvPr/>
          </p:nvSpPr>
          <p:spPr bwMode="auto">
            <a:xfrm>
              <a:off x="914400" y="4857750"/>
              <a:ext cx="7467600" cy="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394" name="Line 10"/>
            <p:cNvSpPr>
              <a:spLocks noChangeShapeType="1"/>
            </p:cNvSpPr>
            <p:nvPr/>
          </p:nvSpPr>
          <p:spPr bwMode="auto">
            <a:xfrm flipV="1">
              <a:off x="19812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395" name="Line 11"/>
            <p:cNvSpPr>
              <a:spLocks noChangeShapeType="1"/>
            </p:cNvSpPr>
            <p:nvPr/>
          </p:nvSpPr>
          <p:spPr bwMode="auto">
            <a:xfrm flipV="1">
              <a:off x="30480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396" name="Line 12"/>
            <p:cNvSpPr>
              <a:spLocks noChangeShapeType="1"/>
            </p:cNvSpPr>
            <p:nvPr/>
          </p:nvSpPr>
          <p:spPr bwMode="auto">
            <a:xfrm flipV="1">
              <a:off x="41148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397" name="Line 13"/>
            <p:cNvSpPr>
              <a:spLocks noChangeShapeType="1"/>
            </p:cNvSpPr>
            <p:nvPr/>
          </p:nvSpPr>
          <p:spPr bwMode="auto">
            <a:xfrm flipV="1">
              <a:off x="51816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398" name="Line 14"/>
            <p:cNvSpPr>
              <a:spLocks noChangeShapeType="1"/>
            </p:cNvSpPr>
            <p:nvPr/>
          </p:nvSpPr>
          <p:spPr bwMode="auto">
            <a:xfrm flipV="1">
              <a:off x="62484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399" name="Line 15"/>
            <p:cNvSpPr>
              <a:spLocks noChangeShapeType="1"/>
            </p:cNvSpPr>
            <p:nvPr/>
          </p:nvSpPr>
          <p:spPr bwMode="auto">
            <a:xfrm flipV="1">
              <a:off x="73152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400" name="Line 16"/>
            <p:cNvSpPr>
              <a:spLocks noChangeShapeType="1"/>
            </p:cNvSpPr>
            <p:nvPr/>
          </p:nvSpPr>
          <p:spPr bwMode="auto">
            <a:xfrm flipV="1">
              <a:off x="8382000" y="857250"/>
              <a:ext cx="0" cy="4000500"/>
            </a:xfrm>
            <a:prstGeom prst="line">
              <a:avLst/>
            </a:prstGeom>
            <a:noFill/>
            <a:ln w="0">
              <a:solidFill>
                <a:srgbClr val="DDDDD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401" name="Freeform 17"/>
            <p:cNvSpPr>
              <a:spLocks/>
            </p:cNvSpPr>
            <p:nvPr/>
          </p:nvSpPr>
          <p:spPr bwMode="auto">
            <a:xfrm>
              <a:off x="1995489" y="1665685"/>
              <a:ext cx="5348287" cy="1616869"/>
            </a:xfrm>
            <a:custGeom>
              <a:avLst/>
              <a:gdLst>
                <a:gd name="T0" fmla="*/ 0 w 3369"/>
                <a:gd name="T1" fmla="*/ 1358 h 1358"/>
                <a:gd name="T2" fmla="*/ 663 w 3369"/>
                <a:gd name="T3" fmla="*/ 1353 h 1358"/>
                <a:gd name="T4" fmla="*/ 3360 w 3369"/>
                <a:gd name="T5" fmla="*/ 0 h 1358"/>
                <a:gd name="T6" fmla="*/ 3369 w 3369"/>
                <a:gd name="T7" fmla="*/ 695 h 1358"/>
                <a:gd name="T8" fmla="*/ 0 w 3369"/>
                <a:gd name="T9" fmla="*/ 1358 h 1358"/>
              </a:gdLst>
              <a:ahLst/>
              <a:cxnLst>
                <a:cxn ang="0">
                  <a:pos x="T0" y="T1"/>
                </a:cxn>
                <a:cxn ang="0">
                  <a:pos x="T2" y="T3"/>
                </a:cxn>
                <a:cxn ang="0">
                  <a:pos x="T4" y="T5"/>
                </a:cxn>
                <a:cxn ang="0">
                  <a:pos x="T6" y="T7"/>
                </a:cxn>
                <a:cxn ang="0">
                  <a:pos x="T8" y="T9"/>
                </a:cxn>
              </a:cxnLst>
              <a:rect l="0" t="0" r="r" b="b"/>
              <a:pathLst>
                <a:path w="3369" h="1358">
                  <a:moveTo>
                    <a:pt x="0" y="1358"/>
                  </a:moveTo>
                  <a:lnTo>
                    <a:pt x="663" y="1353"/>
                  </a:lnTo>
                  <a:lnTo>
                    <a:pt x="3360" y="0"/>
                  </a:lnTo>
                  <a:lnTo>
                    <a:pt x="3369" y="695"/>
                  </a:lnTo>
                  <a:lnTo>
                    <a:pt x="0" y="1358"/>
                  </a:lnTo>
                  <a:close/>
                </a:path>
              </a:pathLst>
            </a:custGeom>
            <a:solidFill>
              <a:schemeClr val="accent2">
                <a:lumMod val="20000"/>
                <a:lumOff val="80000"/>
              </a:schemeClr>
            </a:solidFill>
            <a:ln w="25400">
              <a:solidFill>
                <a:srgbClr val="000000"/>
              </a:solidFill>
              <a:round/>
              <a:headEnd/>
              <a:tailEnd/>
            </a:ln>
            <a:effectLst/>
          </p:spPr>
          <p:txBody>
            <a:bodyPr/>
            <a:lstStyle/>
            <a:p>
              <a:endParaRPr lang="en-US"/>
            </a:p>
          </p:txBody>
        </p:sp>
        <p:sp>
          <p:nvSpPr>
            <p:cNvPr id="144402" name="Arc 18"/>
            <p:cNvSpPr>
              <a:spLocks/>
            </p:cNvSpPr>
            <p:nvPr/>
          </p:nvSpPr>
          <p:spPr bwMode="auto">
            <a:xfrm rot="21020932" flipV="1">
              <a:off x="2595563" y="3178969"/>
              <a:ext cx="671512" cy="55960"/>
            </a:xfrm>
            <a:custGeom>
              <a:avLst/>
              <a:gdLst>
                <a:gd name="G0" fmla="+- 21600 0 0"/>
                <a:gd name="G1" fmla="+- 21600 0 0"/>
                <a:gd name="G2" fmla="+- 21600 0 0"/>
                <a:gd name="T0" fmla="*/ 4132 w 43200"/>
                <a:gd name="T1" fmla="*/ 34305 h 43200"/>
                <a:gd name="T2" fmla="*/ 15226 w 43200"/>
                <a:gd name="T3" fmla="*/ 42238 h 43200"/>
                <a:gd name="T4" fmla="*/ 21600 w 43200"/>
                <a:gd name="T5" fmla="*/ 21600 h 43200"/>
              </a:gdLst>
              <a:ahLst/>
              <a:cxnLst>
                <a:cxn ang="0">
                  <a:pos x="T0" y="T1"/>
                </a:cxn>
                <a:cxn ang="0">
                  <a:pos x="T2" y="T3"/>
                </a:cxn>
                <a:cxn ang="0">
                  <a:pos x="T4" y="T5"/>
                </a:cxn>
              </a:cxnLst>
              <a:rect l="0" t="0" r="r" b="b"/>
              <a:pathLst>
                <a:path w="43200" h="43200" fill="none" extrusionOk="0">
                  <a:moveTo>
                    <a:pt x="4131" y="34305"/>
                  </a:moveTo>
                  <a:cubicBezTo>
                    <a:pt x="1446" y="30613"/>
                    <a:pt x="0" y="26165"/>
                    <a:pt x="0" y="21600"/>
                  </a:cubicBezTo>
                  <a:cubicBezTo>
                    <a:pt x="0" y="9670"/>
                    <a:pt x="9670" y="0"/>
                    <a:pt x="21600" y="0"/>
                  </a:cubicBezTo>
                  <a:cubicBezTo>
                    <a:pt x="33529" y="0"/>
                    <a:pt x="43200" y="9670"/>
                    <a:pt x="43200" y="21600"/>
                  </a:cubicBezTo>
                  <a:cubicBezTo>
                    <a:pt x="43200" y="33529"/>
                    <a:pt x="33529" y="43200"/>
                    <a:pt x="21600" y="43200"/>
                  </a:cubicBezTo>
                  <a:cubicBezTo>
                    <a:pt x="19439" y="43200"/>
                    <a:pt x="17290" y="42875"/>
                    <a:pt x="15225" y="42238"/>
                  </a:cubicBezTo>
                </a:path>
                <a:path w="43200" h="43200" stroke="0" extrusionOk="0">
                  <a:moveTo>
                    <a:pt x="4131" y="34305"/>
                  </a:moveTo>
                  <a:cubicBezTo>
                    <a:pt x="1446" y="30613"/>
                    <a:pt x="0" y="26165"/>
                    <a:pt x="0" y="21600"/>
                  </a:cubicBezTo>
                  <a:cubicBezTo>
                    <a:pt x="0" y="9670"/>
                    <a:pt x="9670" y="0"/>
                    <a:pt x="21600" y="0"/>
                  </a:cubicBezTo>
                  <a:cubicBezTo>
                    <a:pt x="33529" y="0"/>
                    <a:pt x="43200" y="9670"/>
                    <a:pt x="43200" y="21600"/>
                  </a:cubicBezTo>
                  <a:cubicBezTo>
                    <a:pt x="43200" y="33529"/>
                    <a:pt x="33529" y="43200"/>
                    <a:pt x="21600" y="43200"/>
                  </a:cubicBezTo>
                  <a:cubicBezTo>
                    <a:pt x="19439" y="43200"/>
                    <a:pt x="17290" y="42875"/>
                    <a:pt x="15225" y="42238"/>
                  </a:cubicBezTo>
                  <a:lnTo>
                    <a:pt x="21600" y="21600"/>
                  </a:lnTo>
                  <a:close/>
                </a:path>
              </a:pathLst>
            </a:custGeom>
            <a:noFill/>
            <a:ln w="0">
              <a:solidFill>
                <a:srgbClr val="000000"/>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403" name="Arc 19"/>
            <p:cNvSpPr>
              <a:spLocks/>
            </p:cNvSpPr>
            <p:nvPr/>
          </p:nvSpPr>
          <p:spPr bwMode="auto">
            <a:xfrm rot="-1113754" flipH="1" flipV="1">
              <a:off x="5105400" y="2286001"/>
              <a:ext cx="2039938" cy="250031"/>
            </a:xfrm>
            <a:custGeom>
              <a:avLst/>
              <a:gdLst>
                <a:gd name="G0" fmla="+- 21600 0 0"/>
                <a:gd name="G1" fmla="+- 21600 0 0"/>
                <a:gd name="G2" fmla="+- 21600 0 0"/>
                <a:gd name="T0" fmla="*/ 4132 w 43200"/>
                <a:gd name="T1" fmla="*/ 34305 h 43200"/>
                <a:gd name="T2" fmla="*/ 15226 w 43200"/>
                <a:gd name="T3" fmla="*/ 42238 h 43200"/>
                <a:gd name="T4" fmla="*/ 21600 w 43200"/>
                <a:gd name="T5" fmla="*/ 21600 h 43200"/>
              </a:gdLst>
              <a:ahLst/>
              <a:cxnLst>
                <a:cxn ang="0">
                  <a:pos x="T0" y="T1"/>
                </a:cxn>
                <a:cxn ang="0">
                  <a:pos x="T2" y="T3"/>
                </a:cxn>
                <a:cxn ang="0">
                  <a:pos x="T4" y="T5"/>
                </a:cxn>
              </a:cxnLst>
              <a:rect l="0" t="0" r="r" b="b"/>
              <a:pathLst>
                <a:path w="43200" h="43200" fill="none" extrusionOk="0">
                  <a:moveTo>
                    <a:pt x="4131" y="34305"/>
                  </a:moveTo>
                  <a:cubicBezTo>
                    <a:pt x="1446" y="30613"/>
                    <a:pt x="0" y="26165"/>
                    <a:pt x="0" y="21600"/>
                  </a:cubicBezTo>
                  <a:cubicBezTo>
                    <a:pt x="0" y="9670"/>
                    <a:pt x="9670" y="0"/>
                    <a:pt x="21600" y="0"/>
                  </a:cubicBezTo>
                  <a:cubicBezTo>
                    <a:pt x="33529" y="0"/>
                    <a:pt x="43200" y="9670"/>
                    <a:pt x="43200" y="21600"/>
                  </a:cubicBezTo>
                  <a:cubicBezTo>
                    <a:pt x="43200" y="33529"/>
                    <a:pt x="33529" y="43200"/>
                    <a:pt x="21600" y="43200"/>
                  </a:cubicBezTo>
                  <a:cubicBezTo>
                    <a:pt x="19439" y="43200"/>
                    <a:pt x="17290" y="42875"/>
                    <a:pt x="15225" y="42238"/>
                  </a:cubicBezTo>
                </a:path>
                <a:path w="43200" h="43200" stroke="0" extrusionOk="0">
                  <a:moveTo>
                    <a:pt x="4131" y="34305"/>
                  </a:moveTo>
                  <a:cubicBezTo>
                    <a:pt x="1446" y="30613"/>
                    <a:pt x="0" y="26165"/>
                    <a:pt x="0" y="21600"/>
                  </a:cubicBezTo>
                  <a:cubicBezTo>
                    <a:pt x="0" y="9670"/>
                    <a:pt x="9670" y="0"/>
                    <a:pt x="21600" y="0"/>
                  </a:cubicBezTo>
                  <a:cubicBezTo>
                    <a:pt x="33529" y="0"/>
                    <a:pt x="43200" y="9670"/>
                    <a:pt x="43200" y="21600"/>
                  </a:cubicBezTo>
                  <a:cubicBezTo>
                    <a:pt x="43200" y="33529"/>
                    <a:pt x="33529" y="43200"/>
                    <a:pt x="21600" y="43200"/>
                  </a:cubicBezTo>
                  <a:cubicBezTo>
                    <a:pt x="19439" y="43200"/>
                    <a:pt x="17290" y="42875"/>
                    <a:pt x="15225" y="42238"/>
                  </a:cubicBezTo>
                  <a:lnTo>
                    <a:pt x="21600" y="21600"/>
                  </a:lnTo>
                  <a:close/>
                </a:path>
              </a:pathLst>
            </a:custGeom>
            <a:noFill/>
            <a:ln w="9525">
              <a:solidFill>
                <a:srgbClr val="000000"/>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3" name="Rectangle 2"/>
          <p:cNvSpPr txBox="1">
            <a:spLocks noChangeArrowheads="1"/>
          </p:cNvSpPr>
          <p:nvPr/>
        </p:nvSpPr>
        <p:spPr>
          <a:xfrm>
            <a:off x="457200" y="514350"/>
            <a:ext cx="8143875" cy="934641"/>
          </a:xfrm>
          <a:prstGeom prst="rect">
            <a:avLst/>
          </a:prstGeom>
        </p:spPr>
        <p:txBody>
          <a:bodyPr/>
          <a:lstStyle>
            <a:lvl1pPr algn="l" rtl="0" eaLnBrk="0" fontAlgn="base" hangingPunct="0">
              <a:spcBef>
                <a:spcPct val="0"/>
              </a:spcBef>
              <a:spcAft>
                <a:spcPct val="0"/>
              </a:spcAft>
              <a:defRPr sz="3600">
                <a:solidFill>
                  <a:srgbClr val="000000"/>
                </a:solidFill>
                <a:latin typeface="+mj-lt"/>
                <a:ea typeface="ヒラギノ角ゴ Pro W3" pitchFamily="80" charset="-128"/>
                <a:cs typeface="ヒラギノ角ゴ Pro W3" pitchFamily="80" charset="-128"/>
              </a:defRPr>
            </a:lvl1pPr>
            <a:lvl2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2pPr>
            <a:lvl3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3pPr>
            <a:lvl4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4pPr>
            <a:lvl5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5pPr>
            <a:lvl6pPr marL="457200" algn="l" rtl="0" fontAlgn="base">
              <a:spcBef>
                <a:spcPct val="0"/>
              </a:spcBef>
              <a:spcAft>
                <a:spcPct val="0"/>
              </a:spcAft>
              <a:defRPr sz="4000">
                <a:solidFill>
                  <a:srgbClr val="000000"/>
                </a:solidFill>
                <a:latin typeface="Verdana" pitchFamily="45" charset="0"/>
              </a:defRPr>
            </a:lvl6pPr>
            <a:lvl7pPr marL="914400" algn="l" rtl="0" fontAlgn="base">
              <a:spcBef>
                <a:spcPct val="0"/>
              </a:spcBef>
              <a:spcAft>
                <a:spcPct val="0"/>
              </a:spcAft>
              <a:defRPr sz="4000">
                <a:solidFill>
                  <a:srgbClr val="000000"/>
                </a:solidFill>
                <a:latin typeface="Verdana" pitchFamily="45" charset="0"/>
              </a:defRPr>
            </a:lvl7pPr>
            <a:lvl8pPr marL="1371600" algn="l" rtl="0" fontAlgn="base">
              <a:spcBef>
                <a:spcPct val="0"/>
              </a:spcBef>
              <a:spcAft>
                <a:spcPct val="0"/>
              </a:spcAft>
              <a:defRPr sz="4000">
                <a:solidFill>
                  <a:srgbClr val="000000"/>
                </a:solidFill>
                <a:latin typeface="Verdana" pitchFamily="45" charset="0"/>
              </a:defRPr>
            </a:lvl8pPr>
            <a:lvl9pPr marL="1828800" algn="l" rtl="0" fontAlgn="base">
              <a:spcBef>
                <a:spcPct val="0"/>
              </a:spcBef>
              <a:spcAft>
                <a:spcPct val="0"/>
              </a:spcAft>
              <a:defRPr sz="4000">
                <a:solidFill>
                  <a:srgbClr val="000000"/>
                </a:solidFill>
                <a:latin typeface="Verdana" pitchFamily="45" charset="0"/>
              </a:defRPr>
            </a:lvl9pPr>
          </a:lstStyle>
          <a:p>
            <a:r>
              <a:rPr lang="en-US" sz="3200" dirty="0"/>
              <a:t>Orientation </a:t>
            </a:r>
            <a:r>
              <a:rPr lang="en-US" sz="3200" dirty="0" smtClean="0"/>
              <a:t>Inversion</a:t>
            </a:r>
          </a:p>
          <a:p>
            <a:r>
              <a:rPr lang="en-US" sz="2000" dirty="0" smtClean="0"/>
              <a:t>Polygon is no longer simple (it self-intersects) and no longer has a consistent orientation</a:t>
            </a:r>
            <a:endParaRPr lang="en-US" sz="2000" dirty="0"/>
          </a:p>
        </p:txBody>
      </p:sp>
    </p:spTree>
    <p:extLst>
      <p:ext uri="{BB962C8B-B14F-4D97-AF65-F5344CB8AC3E}">
        <p14:creationId xmlns:p14="http://schemas.microsoft.com/office/powerpoint/2010/main" val="28081250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81" name="Freeform 17"/>
          <p:cNvSpPr>
            <a:spLocks/>
          </p:cNvSpPr>
          <p:nvPr/>
        </p:nvSpPr>
        <p:spPr bwMode="auto">
          <a:xfrm>
            <a:off x="1981200" y="1485900"/>
            <a:ext cx="5348288" cy="3189685"/>
          </a:xfrm>
          <a:custGeom>
            <a:avLst/>
            <a:gdLst>
              <a:gd name="T0" fmla="*/ 0 w 3369"/>
              <a:gd name="T1" fmla="*/ 2679 h 2679"/>
              <a:gd name="T2" fmla="*/ 3360 w 3369"/>
              <a:gd name="T3" fmla="*/ 0 h 2679"/>
              <a:gd name="T4" fmla="*/ 3369 w 3369"/>
              <a:gd name="T5" fmla="*/ 2016 h 2679"/>
              <a:gd name="T6" fmla="*/ 0 w 3369"/>
              <a:gd name="T7" fmla="*/ 2679 h 2679"/>
            </a:gdLst>
            <a:ahLst/>
            <a:cxnLst>
              <a:cxn ang="0">
                <a:pos x="T0" y="T1"/>
              </a:cxn>
              <a:cxn ang="0">
                <a:pos x="T2" y="T3"/>
              </a:cxn>
              <a:cxn ang="0">
                <a:pos x="T4" y="T5"/>
              </a:cxn>
              <a:cxn ang="0">
                <a:pos x="T6" y="T7"/>
              </a:cxn>
            </a:cxnLst>
            <a:rect l="0" t="0" r="r" b="b"/>
            <a:pathLst>
              <a:path w="3369" h="2679">
                <a:moveTo>
                  <a:pt x="0" y="2679"/>
                </a:moveTo>
                <a:lnTo>
                  <a:pt x="3360" y="0"/>
                </a:lnTo>
                <a:lnTo>
                  <a:pt x="3369" y="2016"/>
                </a:lnTo>
                <a:lnTo>
                  <a:pt x="0" y="2679"/>
                </a:lnTo>
                <a:close/>
              </a:path>
            </a:pathLst>
          </a:custGeom>
          <a:solidFill>
            <a:schemeClr val="accent2">
              <a:lumMod val="20000"/>
              <a:lumOff val="80000"/>
            </a:schemeClr>
          </a:solidFill>
          <a:ln w="25400">
            <a:solidFill>
              <a:srgbClr val="000000"/>
            </a:solidFill>
            <a:round/>
            <a:headEnd/>
            <a:tailEnd/>
          </a:ln>
          <a:effectLst/>
        </p:spPr>
        <p:txBody>
          <a:bodyPr/>
          <a:lstStyle/>
          <a:p>
            <a:endParaRPr lang="en-US"/>
          </a:p>
        </p:txBody>
      </p:sp>
      <p:sp>
        <p:nvSpPr>
          <p:cNvPr id="164882" name="Freeform 18"/>
          <p:cNvSpPr>
            <a:spLocks/>
          </p:cNvSpPr>
          <p:nvPr/>
        </p:nvSpPr>
        <p:spPr bwMode="auto">
          <a:xfrm rot="1852728">
            <a:off x="457200" y="3646885"/>
            <a:ext cx="3657600" cy="1496615"/>
          </a:xfrm>
          <a:custGeom>
            <a:avLst/>
            <a:gdLst>
              <a:gd name="T0" fmla="*/ 0 w 3360"/>
              <a:gd name="T1" fmla="*/ 2016 h 2016"/>
              <a:gd name="T2" fmla="*/ 3360 w 3360"/>
              <a:gd name="T3" fmla="*/ 1344 h 2016"/>
              <a:gd name="T4" fmla="*/ 1344 w 3360"/>
              <a:gd name="T5" fmla="*/ 0 h 2016"/>
              <a:gd name="T6" fmla="*/ 0 w 3360"/>
              <a:gd name="T7" fmla="*/ 2016 h 2016"/>
            </a:gdLst>
            <a:ahLst/>
            <a:cxnLst>
              <a:cxn ang="0">
                <a:pos x="T0" y="T1"/>
              </a:cxn>
              <a:cxn ang="0">
                <a:pos x="T2" y="T3"/>
              </a:cxn>
              <a:cxn ang="0">
                <a:pos x="T4" y="T5"/>
              </a:cxn>
              <a:cxn ang="0">
                <a:pos x="T6" y="T7"/>
              </a:cxn>
            </a:cxnLst>
            <a:rect l="0" t="0" r="r" b="b"/>
            <a:pathLst>
              <a:path w="3360" h="2016">
                <a:moveTo>
                  <a:pt x="0" y="2016"/>
                </a:moveTo>
                <a:lnTo>
                  <a:pt x="3360" y="1344"/>
                </a:lnTo>
                <a:lnTo>
                  <a:pt x="1344" y="0"/>
                </a:lnTo>
                <a:lnTo>
                  <a:pt x="0" y="2016"/>
                </a:lnTo>
                <a:close/>
              </a:path>
            </a:pathLst>
          </a:custGeom>
          <a:solidFill>
            <a:srgbClr val="FFFFCC">
              <a:alpha val="25000"/>
            </a:srgbClr>
          </a:solidFill>
          <a:ln w="25400">
            <a:solidFill>
              <a:srgbClr val="96969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883" name="Freeform 19"/>
          <p:cNvSpPr>
            <a:spLocks/>
          </p:cNvSpPr>
          <p:nvPr/>
        </p:nvSpPr>
        <p:spPr bwMode="auto">
          <a:xfrm>
            <a:off x="1371600" y="2628900"/>
            <a:ext cx="2433638" cy="814388"/>
          </a:xfrm>
          <a:custGeom>
            <a:avLst/>
            <a:gdLst>
              <a:gd name="T0" fmla="*/ 0 w 1533"/>
              <a:gd name="T1" fmla="*/ 255 h 684"/>
              <a:gd name="T2" fmla="*/ 1533 w 1533"/>
              <a:gd name="T3" fmla="*/ 684 h 684"/>
              <a:gd name="T4" fmla="*/ 1241 w 1533"/>
              <a:gd name="T5" fmla="*/ 0 h 684"/>
              <a:gd name="T6" fmla="*/ 0 w 1533"/>
              <a:gd name="T7" fmla="*/ 255 h 684"/>
            </a:gdLst>
            <a:ahLst/>
            <a:cxnLst>
              <a:cxn ang="0">
                <a:pos x="T0" y="T1"/>
              </a:cxn>
              <a:cxn ang="0">
                <a:pos x="T2" y="T3"/>
              </a:cxn>
              <a:cxn ang="0">
                <a:pos x="T4" y="T5"/>
              </a:cxn>
              <a:cxn ang="0">
                <a:pos x="T6" y="T7"/>
              </a:cxn>
            </a:cxnLst>
            <a:rect l="0" t="0" r="r" b="b"/>
            <a:pathLst>
              <a:path w="1533" h="684">
                <a:moveTo>
                  <a:pt x="0" y="255"/>
                </a:moveTo>
                <a:lnTo>
                  <a:pt x="1533" y="684"/>
                </a:lnTo>
                <a:lnTo>
                  <a:pt x="1241" y="0"/>
                </a:lnTo>
                <a:lnTo>
                  <a:pt x="0" y="255"/>
                </a:lnTo>
                <a:close/>
              </a:path>
            </a:pathLst>
          </a:custGeom>
          <a:solidFill>
            <a:srgbClr val="FFFFCC">
              <a:alpha val="25000"/>
            </a:srgbClr>
          </a:solidFill>
          <a:ln w="25400">
            <a:solidFill>
              <a:srgbClr val="96969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884" name="Freeform 20"/>
          <p:cNvSpPr>
            <a:spLocks/>
          </p:cNvSpPr>
          <p:nvPr/>
        </p:nvSpPr>
        <p:spPr bwMode="auto">
          <a:xfrm rot="3288304">
            <a:off x="3135511" y="1341239"/>
            <a:ext cx="1825229" cy="1085850"/>
          </a:xfrm>
          <a:custGeom>
            <a:avLst/>
            <a:gdLst>
              <a:gd name="T0" fmla="*/ 0 w 1533"/>
              <a:gd name="T1" fmla="*/ 255 h 684"/>
              <a:gd name="T2" fmla="*/ 1533 w 1533"/>
              <a:gd name="T3" fmla="*/ 684 h 684"/>
              <a:gd name="T4" fmla="*/ 1241 w 1533"/>
              <a:gd name="T5" fmla="*/ 0 h 684"/>
              <a:gd name="T6" fmla="*/ 0 w 1533"/>
              <a:gd name="T7" fmla="*/ 255 h 684"/>
            </a:gdLst>
            <a:ahLst/>
            <a:cxnLst>
              <a:cxn ang="0">
                <a:pos x="T0" y="T1"/>
              </a:cxn>
              <a:cxn ang="0">
                <a:pos x="T2" y="T3"/>
              </a:cxn>
              <a:cxn ang="0">
                <a:pos x="T4" y="T5"/>
              </a:cxn>
              <a:cxn ang="0">
                <a:pos x="T6" y="T7"/>
              </a:cxn>
            </a:cxnLst>
            <a:rect l="0" t="0" r="r" b="b"/>
            <a:pathLst>
              <a:path w="1533" h="684">
                <a:moveTo>
                  <a:pt x="0" y="255"/>
                </a:moveTo>
                <a:lnTo>
                  <a:pt x="1533" y="684"/>
                </a:lnTo>
                <a:lnTo>
                  <a:pt x="1241" y="0"/>
                </a:lnTo>
                <a:lnTo>
                  <a:pt x="0" y="255"/>
                </a:lnTo>
                <a:close/>
              </a:path>
            </a:pathLst>
          </a:custGeom>
          <a:solidFill>
            <a:srgbClr val="FFFFCC">
              <a:alpha val="25000"/>
            </a:srgbClr>
          </a:solidFill>
          <a:ln w="25400">
            <a:solidFill>
              <a:srgbClr val="96969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Rectangle 2"/>
          <p:cNvSpPr txBox="1">
            <a:spLocks noChangeArrowheads="1"/>
          </p:cNvSpPr>
          <p:nvPr/>
        </p:nvSpPr>
        <p:spPr>
          <a:xfrm>
            <a:off x="685801" y="494109"/>
            <a:ext cx="8143875" cy="934641"/>
          </a:xfrm>
          <a:prstGeom prst="rect">
            <a:avLst/>
          </a:prstGeom>
        </p:spPr>
        <p:txBody>
          <a:bodyPr/>
          <a:lstStyle>
            <a:lvl1pPr algn="l" rtl="0" eaLnBrk="0" fontAlgn="base" hangingPunct="0">
              <a:spcBef>
                <a:spcPct val="0"/>
              </a:spcBef>
              <a:spcAft>
                <a:spcPct val="0"/>
              </a:spcAft>
              <a:defRPr sz="3600">
                <a:solidFill>
                  <a:srgbClr val="000000"/>
                </a:solidFill>
                <a:latin typeface="+mj-lt"/>
                <a:ea typeface="ヒラギノ角ゴ Pro W3" pitchFamily="80" charset="-128"/>
                <a:cs typeface="ヒラギノ角ゴ Pro W3" pitchFamily="80" charset="-128"/>
              </a:defRPr>
            </a:lvl1pPr>
            <a:lvl2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2pPr>
            <a:lvl3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3pPr>
            <a:lvl4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4pPr>
            <a:lvl5pPr algn="l" rtl="0" eaLnBrk="0" fontAlgn="base" hangingPunct="0">
              <a:spcBef>
                <a:spcPct val="0"/>
              </a:spcBef>
              <a:spcAft>
                <a:spcPct val="0"/>
              </a:spcAft>
              <a:defRPr sz="4000">
                <a:solidFill>
                  <a:srgbClr val="000000"/>
                </a:solidFill>
                <a:latin typeface="Verdana" pitchFamily="45" charset="0"/>
                <a:ea typeface="ヒラギノ角ゴ Pro W3" pitchFamily="80" charset="-128"/>
                <a:cs typeface="ヒラギノ角ゴ Pro W3" pitchFamily="80" charset="-128"/>
              </a:defRPr>
            </a:lvl5pPr>
            <a:lvl6pPr marL="457200" algn="l" rtl="0" fontAlgn="base">
              <a:spcBef>
                <a:spcPct val="0"/>
              </a:spcBef>
              <a:spcAft>
                <a:spcPct val="0"/>
              </a:spcAft>
              <a:defRPr sz="4000">
                <a:solidFill>
                  <a:srgbClr val="000000"/>
                </a:solidFill>
                <a:latin typeface="Verdana" pitchFamily="45" charset="0"/>
              </a:defRPr>
            </a:lvl6pPr>
            <a:lvl7pPr marL="914400" algn="l" rtl="0" fontAlgn="base">
              <a:spcBef>
                <a:spcPct val="0"/>
              </a:spcBef>
              <a:spcAft>
                <a:spcPct val="0"/>
              </a:spcAft>
              <a:defRPr sz="4000">
                <a:solidFill>
                  <a:srgbClr val="000000"/>
                </a:solidFill>
                <a:latin typeface="Verdana" pitchFamily="45" charset="0"/>
              </a:defRPr>
            </a:lvl7pPr>
            <a:lvl8pPr marL="1371600" algn="l" rtl="0" fontAlgn="base">
              <a:spcBef>
                <a:spcPct val="0"/>
              </a:spcBef>
              <a:spcAft>
                <a:spcPct val="0"/>
              </a:spcAft>
              <a:defRPr sz="4000">
                <a:solidFill>
                  <a:srgbClr val="000000"/>
                </a:solidFill>
                <a:latin typeface="Verdana" pitchFamily="45" charset="0"/>
              </a:defRPr>
            </a:lvl8pPr>
            <a:lvl9pPr marL="1828800" algn="l" rtl="0" fontAlgn="base">
              <a:spcBef>
                <a:spcPct val="0"/>
              </a:spcBef>
              <a:spcAft>
                <a:spcPct val="0"/>
              </a:spcAft>
              <a:defRPr sz="4000">
                <a:solidFill>
                  <a:srgbClr val="000000"/>
                </a:solidFill>
                <a:latin typeface="Verdana" pitchFamily="45" charset="0"/>
              </a:defRPr>
            </a:lvl9pPr>
          </a:lstStyle>
          <a:p>
            <a:r>
              <a:rPr lang="en-US" sz="3200" smtClean="0"/>
              <a:t>Cascades of Extraneous Intersections</a:t>
            </a:r>
            <a:endParaRPr lang="en-US" sz="3200" dirty="0"/>
          </a:p>
        </p:txBody>
      </p:sp>
    </p:spTree>
    <p:extLst>
      <p:ext uri="{BB962C8B-B14F-4D97-AF65-F5344CB8AC3E}">
        <p14:creationId xmlns:p14="http://schemas.microsoft.com/office/powerpoint/2010/main" val="205929172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a:xfrm>
            <a:off x="685801" y="494109"/>
            <a:ext cx="8143875" cy="934641"/>
          </a:xfrm>
        </p:spPr>
        <p:txBody>
          <a:bodyPr/>
          <a:lstStyle/>
          <a:p>
            <a:r>
              <a:rPr lang="en-US" sz="3200" dirty="0"/>
              <a:t>Cascades of Extraneous Intersections</a:t>
            </a:r>
          </a:p>
        </p:txBody>
      </p:sp>
      <p:sp>
        <p:nvSpPr>
          <p:cNvPr id="165891" name="Freeform 3"/>
          <p:cNvSpPr>
            <a:spLocks/>
          </p:cNvSpPr>
          <p:nvPr/>
        </p:nvSpPr>
        <p:spPr bwMode="auto">
          <a:xfrm>
            <a:off x="1981200" y="1485900"/>
            <a:ext cx="5348288" cy="3189685"/>
          </a:xfrm>
          <a:custGeom>
            <a:avLst/>
            <a:gdLst>
              <a:gd name="T0" fmla="*/ 0 w 3369"/>
              <a:gd name="T1" fmla="*/ 2679 h 2679"/>
              <a:gd name="T2" fmla="*/ 507 w 3369"/>
              <a:gd name="T3" fmla="*/ 1897 h 2679"/>
              <a:gd name="T4" fmla="*/ 901 w 3369"/>
              <a:gd name="T5" fmla="*/ 1522 h 2679"/>
              <a:gd name="T6" fmla="*/ 1166 w 3369"/>
              <a:gd name="T7" fmla="*/ 1275 h 2679"/>
              <a:gd name="T8" fmla="*/ 1376 w 3369"/>
              <a:gd name="T9" fmla="*/ 1019 h 2679"/>
              <a:gd name="T10" fmla="*/ 1760 w 3369"/>
              <a:gd name="T11" fmla="*/ 809 h 2679"/>
              <a:gd name="T12" fmla="*/ 3360 w 3369"/>
              <a:gd name="T13" fmla="*/ 0 h 2679"/>
              <a:gd name="T14" fmla="*/ 3369 w 3369"/>
              <a:gd name="T15" fmla="*/ 2016 h 2679"/>
              <a:gd name="T16" fmla="*/ 0 w 3369"/>
              <a:gd name="T17" fmla="*/ 2679 h 2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69" h="2679">
                <a:moveTo>
                  <a:pt x="0" y="2679"/>
                </a:moveTo>
                <a:lnTo>
                  <a:pt x="507" y="1897"/>
                </a:lnTo>
                <a:lnTo>
                  <a:pt x="901" y="1522"/>
                </a:lnTo>
                <a:lnTo>
                  <a:pt x="1166" y="1275"/>
                </a:lnTo>
                <a:lnTo>
                  <a:pt x="1376" y="1019"/>
                </a:lnTo>
                <a:lnTo>
                  <a:pt x="1760" y="809"/>
                </a:lnTo>
                <a:lnTo>
                  <a:pt x="3360" y="0"/>
                </a:lnTo>
                <a:lnTo>
                  <a:pt x="3369" y="2016"/>
                </a:lnTo>
                <a:lnTo>
                  <a:pt x="0" y="2679"/>
                </a:lnTo>
                <a:close/>
              </a:path>
            </a:pathLst>
          </a:custGeom>
          <a:solidFill>
            <a:schemeClr val="accent2">
              <a:lumMod val="20000"/>
              <a:lumOff val="80000"/>
            </a:schemeClr>
          </a:solidFill>
          <a:ln w="25400">
            <a:solidFill>
              <a:srgbClr val="000000"/>
            </a:solidFill>
            <a:round/>
            <a:headEnd/>
            <a:tailEnd/>
          </a:ln>
          <a:effectLst/>
        </p:spPr>
        <p:txBody>
          <a:bodyPr/>
          <a:lstStyle/>
          <a:p>
            <a:endParaRPr lang="en-US"/>
          </a:p>
        </p:txBody>
      </p:sp>
      <p:sp>
        <p:nvSpPr>
          <p:cNvPr id="165892" name="Freeform 4"/>
          <p:cNvSpPr>
            <a:spLocks/>
          </p:cNvSpPr>
          <p:nvPr/>
        </p:nvSpPr>
        <p:spPr bwMode="auto">
          <a:xfrm>
            <a:off x="203200" y="3612356"/>
            <a:ext cx="3481388" cy="1700213"/>
          </a:xfrm>
          <a:custGeom>
            <a:avLst/>
            <a:gdLst>
              <a:gd name="T0" fmla="*/ 0 w 2193"/>
              <a:gd name="T1" fmla="*/ 605 h 1428"/>
              <a:gd name="T2" fmla="*/ 2193 w 2193"/>
              <a:gd name="T3" fmla="*/ 1428 h 1428"/>
              <a:gd name="T4" fmla="*/ 1627 w 2193"/>
              <a:gd name="T5" fmla="*/ 93 h 1428"/>
              <a:gd name="T6" fmla="*/ 1437 w 2193"/>
              <a:gd name="T7" fmla="*/ 0 h 1428"/>
              <a:gd name="T8" fmla="*/ 0 w 2193"/>
              <a:gd name="T9" fmla="*/ 605 h 1428"/>
            </a:gdLst>
            <a:ahLst/>
            <a:cxnLst>
              <a:cxn ang="0">
                <a:pos x="T0" y="T1"/>
              </a:cxn>
              <a:cxn ang="0">
                <a:pos x="T2" y="T3"/>
              </a:cxn>
              <a:cxn ang="0">
                <a:pos x="T4" y="T5"/>
              </a:cxn>
              <a:cxn ang="0">
                <a:pos x="T6" y="T7"/>
              </a:cxn>
              <a:cxn ang="0">
                <a:pos x="T8" y="T9"/>
              </a:cxn>
            </a:cxnLst>
            <a:rect l="0" t="0" r="r" b="b"/>
            <a:pathLst>
              <a:path w="2193" h="1428">
                <a:moveTo>
                  <a:pt x="0" y="605"/>
                </a:moveTo>
                <a:lnTo>
                  <a:pt x="2193" y="1428"/>
                </a:lnTo>
                <a:lnTo>
                  <a:pt x="1627" y="93"/>
                </a:lnTo>
                <a:lnTo>
                  <a:pt x="1437" y="0"/>
                </a:lnTo>
                <a:lnTo>
                  <a:pt x="0" y="605"/>
                </a:lnTo>
                <a:close/>
              </a:path>
            </a:pathLst>
          </a:custGeom>
          <a:solidFill>
            <a:srgbClr val="FFFFCC">
              <a:alpha val="25000"/>
            </a:srgbClr>
          </a:solidFill>
          <a:ln w="25400">
            <a:solidFill>
              <a:srgbClr val="96969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5895" name="Freeform 7"/>
          <p:cNvSpPr>
            <a:spLocks/>
          </p:cNvSpPr>
          <p:nvPr/>
        </p:nvSpPr>
        <p:spPr bwMode="auto">
          <a:xfrm>
            <a:off x="1371600" y="2628900"/>
            <a:ext cx="2433638" cy="814388"/>
          </a:xfrm>
          <a:custGeom>
            <a:avLst/>
            <a:gdLst>
              <a:gd name="T0" fmla="*/ 0 w 1533"/>
              <a:gd name="T1" fmla="*/ 255 h 684"/>
              <a:gd name="T2" fmla="*/ 1257 w 1533"/>
              <a:gd name="T3" fmla="*/ 553 h 684"/>
              <a:gd name="T4" fmla="*/ 1533 w 1533"/>
              <a:gd name="T5" fmla="*/ 684 h 684"/>
              <a:gd name="T6" fmla="*/ 1531 w 1533"/>
              <a:gd name="T7" fmla="*/ 315 h 684"/>
              <a:gd name="T8" fmla="*/ 1241 w 1533"/>
              <a:gd name="T9" fmla="*/ 0 h 684"/>
              <a:gd name="T10" fmla="*/ 0 w 1533"/>
              <a:gd name="T11" fmla="*/ 255 h 684"/>
            </a:gdLst>
            <a:ahLst/>
            <a:cxnLst>
              <a:cxn ang="0">
                <a:pos x="T0" y="T1"/>
              </a:cxn>
              <a:cxn ang="0">
                <a:pos x="T2" y="T3"/>
              </a:cxn>
              <a:cxn ang="0">
                <a:pos x="T4" y="T5"/>
              </a:cxn>
              <a:cxn ang="0">
                <a:pos x="T6" y="T7"/>
              </a:cxn>
              <a:cxn ang="0">
                <a:pos x="T8" y="T9"/>
              </a:cxn>
              <a:cxn ang="0">
                <a:pos x="T10" y="T11"/>
              </a:cxn>
            </a:cxnLst>
            <a:rect l="0" t="0" r="r" b="b"/>
            <a:pathLst>
              <a:path w="1533" h="684">
                <a:moveTo>
                  <a:pt x="0" y="255"/>
                </a:moveTo>
                <a:lnTo>
                  <a:pt x="1257" y="553"/>
                </a:lnTo>
                <a:lnTo>
                  <a:pt x="1533" y="684"/>
                </a:lnTo>
                <a:lnTo>
                  <a:pt x="1531" y="315"/>
                </a:lnTo>
                <a:lnTo>
                  <a:pt x="1241" y="0"/>
                </a:lnTo>
                <a:lnTo>
                  <a:pt x="0" y="255"/>
                </a:lnTo>
                <a:close/>
              </a:path>
            </a:pathLst>
          </a:custGeom>
          <a:solidFill>
            <a:srgbClr val="FFFFCC">
              <a:alpha val="25000"/>
            </a:srgbClr>
          </a:solidFill>
          <a:ln w="25400">
            <a:solidFill>
              <a:srgbClr val="96969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5897" name="Freeform 9"/>
          <p:cNvSpPr>
            <a:spLocks/>
          </p:cNvSpPr>
          <p:nvPr/>
        </p:nvSpPr>
        <p:spPr bwMode="auto">
          <a:xfrm>
            <a:off x="3459163" y="1078706"/>
            <a:ext cx="1465262" cy="1785938"/>
          </a:xfrm>
          <a:custGeom>
            <a:avLst/>
            <a:gdLst>
              <a:gd name="T0" fmla="*/ 0 w 923"/>
              <a:gd name="T1" fmla="*/ 0 h 1500"/>
              <a:gd name="T2" fmla="*/ 427 w 923"/>
              <a:gd name="T3" fmla="*/ 1343 h 1500"/>
              <a:gd name="T4" fmla="*/ 533 w 923"/>
              <a:gd name="T5" fmla="*/ 1500 h 1500"/>
              <a:gd name="T6" fmla="*/ 811 w 923"/>
              <a:gd name="T7" fmla="*/ 1142 h 1500"/>
              <a:gd name="T8" fmla="*/ 923 w 923"/>
              <a:gd name="T9" fmla="*/ 867 h 1500"/>
              <a:gd name="T10" fmla="*/ 0 w 923"/>
              <a:gd name="T11" fmla="*/ 0 h 1500"/>
            </a:gdLst>
            <a:ahLst/>
            <a:cxnLst>
              <a:cxn ang="0">
                <a:pos x="T0" y="T1"/>
              </a:cxn>
              <a:cxn ang="0">
                <a:pos x="T2" y="T3"/>
              </a:cxn>
              <a:cxn ang="0">
                <a:pos x="T4" y="T5"/>
              </a:cxn>
              <a:cxn ang="0">
                <a:pos x="T6" y="T7"/>
              </a:cxn>
              <a:cxn ang="0">
                <a:pos x="T8" y="T9"/>
              </a:cxn>
              <a:cxn ang="0">
                <a:pos x="T10" y="T11"/>
              </a:cxn>
            </a:cxnLst>
            <a:rect l="0" t="0" r="r" b="b"/>
            <a:pathLst>
              <a:path w="923" h="1500">
                <a:moveTo>
                  <a:pt x="0" y="0"/>
                </a:moveTo>
                <a:lnTo>
                  <a:pt x="427" y="1343"/>
                </a:lnTo>
                <a:lnTo>
                  <a:pt x="533" y="1500"/>
                </a:lnTo>
                <a:lnTo>
                  <a:pt x="811" y="1142"/>
                </a:lnTo>
                <a:lnTo>
                  <a:pt x="923" y="867"/>
                </a:lnTo>
                <a:lnTo>
                  <a:pt x="0" y="0"/>
                </a:lnTo>
                <a:close/>
              </a:path>
            </a:pathLst>
          </a:custGeom>
          <a:solidFill>
            <a:srgbClr val="FFFFCC">
              <a:alpha val="25000"/>
            </a:srgbClr>
          </a:solidFill>
          <a:ln w="25400">
            <a:solidFill>
              <a:srgbClr val="96969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Oval 13"/>
          <p:cNvSpPr/>
          <p:nvPr/>
        </p:nvSpPr>
        <p:spPr bwMode="auto">
          <a:xfrm>
            <a:off x="3174747" y="4443426"/>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5" name="Oval 14"/>
          <p:cNvSpPr/>
          <p:nvPr/>
        </p:nvSpPr>
        <p:spPr bwMode="auto">
          <a:xfrm>
            <a:off x="2741359" y="3690951"/>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6" name="Oval 15"/>
          <p:cNvSpPr/>
          <p:nvPr/>
        </p:nvSpPr>
        <p:spPr bwMode="auto">
          <a:xfrm>
            <a:off x="3365246" y="3252801"/>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7" name="Oval 16"/>
          <p:cNvSpPr/>
          <p:nvPr/>
        </p:nvSpPr>
        <p:spPr bwMode="auto">
          <a:xfrm>
            <a:off x="3746246" y="2967051"/>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8" name="Oval 17"/>
          <p:cNvSpPr/>
          <p:nvPr/>
        </p:nvSpPr>
        <p:spPr bwMode="auto">
          <a:xfrm>
            <a:off x="4103434" y="2657488"/>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19" name="Oval 18"/>
          <p:cNvSpPr/>
          <p:nvPr/>
        </p:nvSpPr>
        <p:spPr bwMode="auto">
          <a:xfrm>
            <a:off x="4693984" y="2409837"/>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Tree>
    <p:extLst>
      <p:ext uri="{BB962C8B-B14F-4D97-AF65-F5344CB8AC3E}">
        <p14:creationId xmlns:p14="http://schemas.microsoft.com/office/powerpoint/2010/main" val="116474088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z="3200" dirty="0" smtClean="0">
                <a:ea typeface="ヒラギノ角ゴ Pro W3" pitchFamily="48" charset="-128"/>
                <a:cs typeface="ヒラギノ角ゴ Pro W3" pitchFamily="48" charset="-128"/>
              </a:rPr>
              <a:t>Tolerant Geometry</a:t>
            </a:r>
          </a:p>
        </p:txBody>
      </p:sp>
      <p:sp>
        <p:nvSpPr>
          <p:cNvPr id="13315" name="Content Placeholder 2"/>
          <p:cNvSpPr>
            <a:spLocks noGrp="1"/>
          </p:cNvSpPr>
          <p:nvPr>
            <p:ph sz="quarter" idx="10"/>
          </p:nvPr>
        </p:nvSpPr>
        <p:spPr>
          <a:xfrm>
            <a:off x="533400" y="1200150"/>
            <a:ext cx="8077200" cy="1520240"/>
          </a:xfrm>
        </p:spPr>
        <p:txBody>
          <a:bodyPr/>
          <a:lstStyle/>
          <a:p>
            <a:pPr eaLnBrk="1" hangingPunct="1"/>
            <a:r>
              <a:rPr lang="en-US" dirty="0" smtClean="0">
                <a:ea typeface="ヒラギノ角ゴ Pro W3" pitchFamily="48" charset="-128"/>
                <a:cs typeface="ヒラギノ角ゴ Pro W3" pitchFamily="48" charset="-128"/>
              </a:rPr>
              <a:t>Treat edges and points as thick primitives</a:t>
            </a:r>
          </a:p>
          <a:p>
            <a:pPr lvl="1" eaLnBrk="1" hangingPunct="1"/>
            <a:r>
              <a:rPr lang="en-US" dirty="0" smtClean="0">
                <a:ea typeface="ヒラギノ角ゴ Pro W3" pitchFamily="48" charset="-128"/>
                <a:cs typeface="ヒラギノ角ゴ Pro W3" pitchFamily="48" charset="-128"/>
              </a:rPr>
              <a:t>Assign a radius to be used in intersection</a:t>
            </a:r>
            <a:br>
              <a:rPr lang="en-US" dirty="0" smtClean="0">
                <a:ea typeface="ヒラギノ角ゴ Pro W3" pitchFamily="48" charset="-128"/>
                <a:cs typeface="ヒラギノ角ゴ Pro W3" pitchFamily="48" charset="-128"/>
              </a:rPr>
            </a:br>
            <a:r>
              <a:rPr lang="en-US" dirty="0" smtClean="0">
                <a:ea typeface="ヒラギノ角ゴ Pro W3" pitchFamily="48" charset="-128"/>
                <a:cs typeface="ヒラギノ角ゴ Pro W3" pitchFamily="48" charset="-128"/>
              </a:rPr>
              <a:t>and proximity testing</a:t>
            </a:r>
          </a:p>
          <a:p>
            <a:pPr marL="457200" lvl="1" indent="0" eaLnBrk="1" hangingPunct="1">
              <a:buNone/>
            </a:pPr>
            <a:endParaRPr lang="en-US" dirty="0" smtClean="0">
              <a:ea typeface="ヒラギノ角ゴ Pro W3" pitchFamily="48" charset="-128"/>
              <a:cs typeface="ヒラギノ角ゴ Pro W3" pitchFamily="48" charset="-128"/>
            </a:endParaRPr>
          </a:p>
          <a:p>
            <a:pPr marL="457200" lvl="1" indent="0" eaLnBrk="1" hangingPunct="1">
              <a:buNone/>
            </a:pPr>
            <a:r>
              <a:rPr lang="en-US" dirty="0">
                <a:ea typeface="ヒラギノ角ゴ Pro W3" pitchFamily="48" charset="-128"/>
                <a:cs typeface="ヒラギノ角ゴ Pro W3" pitchFamily="48" charset="-128"/>
              </a:rPr>
              <a:t>	</a:t>
            </a:r>
          </a:p>
        </p:txBody>
      </p:sp>
      <p:grpSp>
        <p:nvGrpSpPr>
          <p:cNvPr id="17" name="Group 16"/>
          <p:cNvGrpSpPr/>
          <p:nvPr/>
        </p:nvGrpSpPr>
        <p:grpSpPr>
          <a:xfrm>
            <a:off x="1371600" y="2571750"/>
            <a:ext cx="1590040" cy="1571055"/>
            <a:chOff x="1857743" y="3113618"/>
            <a:chExt cx="1590040" cy="1571055"/>
          </a:xfrm>
        </p:grpSpPr>
        <p:grpSp>
          <p:nvGrpSpPr>
            <p:cNvPr id="3" name="Group 2"/>
            <p:cNvGrpSpPr/>
            <p:nvPr/>
          </p:nvGrpSpPr>
          <p:grpSpPr>
            <a:xfrm rot="888349">
              <a:off x="1857743" y="3445532"/>
              <a:ext cx="1590040" cy="914400"/>
              <a:chOff x="2743200" y="3714750"/>
              <a:chExt cx="1590040" cy="914400"/>
            </a:xfrm>
          </p:grpSpPr>
          <p:sp>
            <p:nvSpPr>
              <p:cNvPr id="2" name="Isosceles Triangle 1"/>
              <p:cNvSpPr/>
              <p:nvPr/>
            </p:nvSpPr>
            <p:spPr bwMode="auto">
              <a:xfrm>
                <a:off x="2743200" y="3714750"/>
                <a:ext cx="1060704" cy="914400"/>
              </a:xfrm>
              <a:prstGeom prst="triangle">
                <a:avLst/>
              </a:prstGeom>
              <a:no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5" name="Isosceles Triangle 4"/>
              <p:cNvSpPr/>
              <p:nvPr/>
            </p:nvSpPr>
            <p:spPr bwMode="auto">
              <a:xfrm flipV="1">
                <a:off x="3272536" y="3714750"/>
                <a:ext cx="1060704" cy="914400"/>
              </a:xfrm>
              <a:prstGeom prst="triangle">
                <a:avLst/>
              </a:prstGeom>
              <a:no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grpSp>
        <p:sp>
          <p:nvSpPr>
            <p:cNvPr id="7" name="Oval 6"/>
            <p:cNvSpPr/>
            <p:nvPr/>
          </p:nvSpPr>
          <p:spPr bwMode="auto">
            <a:xfrm>
              <a:off x="2655634" y="3824301"/>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sp>
          <p:nvSpPr>
            <p:cNvPr id="8" name="TextBox 7"/>
            <p:cNvSpPr txBox="1"/>
            <p:nvPr/>
          </p:nvSpPr>
          <p:spPr>
            <a:xfrm>
              <a:off x="2728495" y="4376896"/>
              <a:ext cx="312906" cy="307777"/>
            </a:xfrm>
            <a:prstGeom prst="rect">
              <a:avLst/>
            </a:prstGeom>
            <a:noFill/>
          </p:spPr>
          <p:txBody>
            <a:bodyPr wrap="none" rtlCol="0">
              <a:spAutoFit/>
            </a:bodyPr>
            <a:lstStyle/>
            <a:p>
              <a:r>
                <a:rPr lang="en-US" sz="1400" b="1" dirty="0" smtClean="0">
                  <a:solidFill>
                    <a:schemeClr val="bg1"/>
                  </a:solidFill>
                </a:rPr>
                <a:t>2</a:t>
              </a:r>
              <a:endParaRPr lang="en-US" sz="1400" b="1" dirty="0">
                <a:solidFill>
                  <a:schemeClr val="bg1"/>
                </a:solidFill>
              </a:endParaRPr>
            </a:p>
          </p:txBody>
        </p:sp>
        <p:sp>
          <p:nvSpPr>
            <p:cNvPr id="9" name="TextBox 8"/>
            <p:cNvSpPr txBox="1"/>
            <p:nvPr/>
          </p:nvSpPr>
          <p:spPr>
            <a:xfrm>
              <a:off x="2319341" y="3113618"/>
              <a:ext cx="312906" cy="307777"/>
            </a:xfrm>
            <a:prstGeom prst="rect">
              <a:avLst/>
            </a:prstGeom>
            <a:noFill/>
          </p:spPr>
          <p:txBody>
            <a:bodyPr wrap="none" rtlCol="0">
              <a:spAutoFit/>
            </a:bodyPr>
            <a:lstStyle/>
            <a:p>
              <a:r>
                <a:rPr lang="en-US" sz="1400" b="1" dirty="0" smtClean="0">
                  <a:solidFill>
                    <a:schemeClr val="bg1"/>
                  </a:solidFill>
                </a:rPr>
                <a:t>1</a:t>
              </a:r>
              <a:endParaRPr lang="en-US" sz="1400" b="1" dirty="0">
                <a:solidFill>
                  <a:schemeClr val="bg1"/>
                </a:solidFill>
              </a:endParaRPr>
            </a:p>
          </p:txBody>
        </p:sp>
      </p:grpSp>
      <p:sp>
        <p:nvSpPr>
          <p:cNvPr id="4" name="TextBox 3"/>
          <p:cNvSpPr txBox="1"/>
          <p:nvPr/>
        </p:nvSpPr>
        <p:spPr>
          <a:xfrm>
            <a:off x="3505677" y="3020020"/>
            <a:ext cx="2209323" cy="923330"/>
          </a:xfrm>
          <a:prstGeom prst="rect">
            <a:avLst/>
          </a:prstGeom>
          <a:noFill/>
        </p:spPr>
        <p:txBody>
          <a:bodyPr wrap="none" rtlCol="0">
            <a:spAutoFit/>
          </a:bodyPr>
          <a:lstStyle/>
          <a:p>
            <a:pPr algn="l"/>
            <a:r>
              <a:rPr lang="en-US" sz="1800" dirty="0" smtClean="0">
                <a:solidFill>
                  <a:schemeClr val="bg1"/>
                </a:solidFill>
              </a:rPr>
              <a:t>Is point on edge?</a:t>
            </a:r>
          </a:p>
          <a:p>
            <a:pPr algn="l"/>
            <a:r>
              <a:rPr lang="en-US" sz="1800" dirty="0" smtClean="0">
                <a:solidFill>
                  <a:schemeClr val="bg1"/>
                </a:solidFill>
              </a:rPr>
              <a:t>On left side?</a:t>
            </a:r>
          </a:p>
          <a:p>
            <a:pPr algn="l"/>
            <a:r>
              <a:rPr lang="en-US" sz="1800" dirty="0" smtClean="0">
                <a:solidFill>
                  <a:schemeClr val="bg1"/>
                </a:solidFill>
              </a:rPr>
              <a:t>On right side?</a:t>
            </a:r>
          </a:p>
        </p:txBody>
      </p:sp>
      <p:grpSp>
        <p:nvGrpSpPr>
          <p:cNvPr id="16" name="Group 15"/>
          <p:cNvGrpSpPr/>
          <p:nvPr/>
        </p:nvGrpSpPr>
        <p:grpSpPr>
          <a:xfrm>
            <a:off x="6410960" y="2518565"/>
            <a:ext cx="1590040" cy="1621855"/>
            <a:chOff x="5406122" y="3088575"/>
            <a:chExt cx="1590040" cy="1621855"/>
          </a:xfrm>
        </p:grpSpPr>
        <p:grpSp>
          <p:nvGrpSpPr>
            <p:cNvPr id="10" name="Group 9"/>
            <p:cNvGrpSpPr/>
            <p:nvPr/>
          </p:nvGrpSpPr>
          <p:grpSpPr>
            <a:xfrm rot="888349">
              <a:off x="5406122" y="3450969"/>
              <a:ext cx="1590040" cy="914400"/>
              <a:chOff x="2743200" y="3714750"/>
              <a:chExt cx="1590040" cy="914400"/>
            </a:xfrm>
          </p:grpSpPr>
          <p:sp>
            <p:nvSpPr>
              <p:cNvPr id="11" name="Isosceles Triangle 10"/>
              <p:cNvSpPr/>
              <p:nvPr/>
            </p:nvSpPr>
            <p:spPr bwMode="auto">
              <a:xfrm>
                <a:off x="2743200" y="3714750"/>
                <a:ext cx="1060704" cy="914400"/>
              </a:xfrm>
              <a:prstGeom prst="triangle">
                <a:avLst/>
              </a:prstGeom>
              <a:no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12" name="Isosceles Triangle 11"/>
              <p:cNvSpPr/>
              <p:nvPr/>
            </p:nvSpPr>
            <p:spPr bwMode="auto">
              <a:xfrm flipV="1">
                <a:off x="3272536" y="3714750"/>
                <a:ext cx="1060704" cy="914400"/>
              </a:xfrm>
              <a:prstGeom prst="triangle">
                <a:avLst/>
              </a:prstGeom>
              <a:no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grpSp>
        <p:sp>
          <p:nvSpPr>
            <p:cNvPr id="14" name="TextBox 13"/>
            <p:cNvSpPr txBox="1"/>
            <p:nvPr/>
          </p:nvSpPr>
          <p:spPr>
            <a:xfrm>
              <a:off x="6266714" y="4402653"/>
              <a:ext cx="312906" cy="307777"/>
            </a:xfrm>
            <a:prstGeom prst="rect">
              <a:avLst/>
            </a:prstGeom>
            <a:noFill/>
          </p:spPr>
          <p:txBody>
            <a:bodyPr wrap="none" rtlCol="0">
              <a:spAutoFit/>
            </a:bodyPr>
            <a:lstStyle/>
            <a:p>
              <a:r>
                <a:rPr lang="en-US" sz="1400" b="1" dirty="0" smtClean="0">
                  <a:solidFill>
                    <a:schemeClr val="bg1"/>
                  </a:solidFill>
                </a:rPr>
                <a:t>2</a:t>
              </a:r>
              <a:endParaRPr lang="en-US" sz="1400" b="1" dirty="0">
                <a:solidFill>
                  <a:schemeClr val="bg1"/>
                </a:solidFill>
              </a:endParaRPr>
            </a:p>
          </p:txBody>
        </p:sp>
        <p:sp>
          <p:nvSpPr>
            <p:cNvPr id="15" name="TextBox 14"/>
            <p:cNvSpPr txBox="1"/>
            <p:nvPr/>
          </p:nvSpPr>
          <p:spPr>
            <a:xfrm>
              <a:off x="5867720" y="3088575"/>
              <a:ext cx="312906" cy="307777"/>
            </a:xfrm>
            <a:prstGeom prst="rect">
              <a:avLst/>
            </a:prstGeom>
            <a:noFill/>
          </p:spPr>
          <p:txBody>
            <a:bodyPr wrap="none" rtlCol="0">
              <a:spAutoFit/>
            </a:bodyPr>
            <a:lstStyle/>
            <a:p>
              <a:r>
                <a:rPr lang="en-US" sz="1400" b="1" dirty="0" smtClean="0">
                  <a:solidFill>
                    <a:schemeClr val="bg1"/>
                  </a:solidFill>
                </a:rPr>
                <a:t>1</a:t>
              </a:r>
              <a:endParaRPr lang="en-US" sz="1400" b="1" dirty="0">
                <a:solidFill>
                  <a:schemeClr val="bg1"/>
                </a:solidFill>
              </a:endParaRPr>
            </a:p>
          </p:txBody>
        </p:sp>
        <p:sp>
          <p:nvSpPr>
            <p:cNvPr id="6" name="Can 5"/>
            <p:cNvSpPr/>
            <p:nvPr/>
          </p:nvSpPr>
          <p:spPr bwMode="auto">
            <a:xfrm rot="-900000">
              <a:off x="6114606" y="3346922"/>
              <a:ext cx="179157" cy="1109487"/>
            </a:xfrm>
            <a:prstGeom prst="can">
              <a:avLst/>
            </a:prstGeom>
            <a:solidFill>
              <a:schemeClr val="accent2">
                <a:lumMod val="20000"/>
                <a:lumOff val="80000"/>
                <a:alpha val="64000"/>
              </a:schemeClr>
            </a:solidFill>
            <a:ln w="0" cap="flat" cmpd="sng" algn="ctr">
              <a:solidFill>
                <a:srgbClr val="000000"/>
              </a:solidFill>
              <a:prstDash val="solid"/>
              <a:round/>
              <a:headEnd type="none" w="med" len="med"/>
              <a:tailEnd type="none" w="med" len="med"/>
            </a:ln>
            <a:effectLst/>
          </p:spPr>
          <p:txBody>
            <a:bodyPr rtlCol="0" anchor="ctr"/>
            <a:lstStyle/>
            <a:p>
              <a:pPr algn="ctr"/>
              <a:endParaRPr lang="en-US"/>
            </a:p>
          </p:txBody>
        </p:sp>
        <p:sp>
          <p:nvSpPr>
            <p:cNvPr id="13" name="Oval 12"/>
            <p:cNvSpPr/>
            <p:nvPr/>
          </p:nvSpPr>
          <p:spPr bwMode="auto">
            <a:xfrm>
              <a:off x="6204013" y="3829738"/>
              <a:ext cx="95250" cy="95250"/>
            </a:xfrm>
            <a:prstGeom prst="ellipse">
              <a:avLst/>
            </a:prstGeom>
            <a:gradFill flip="none" rotWithShape="1">
              <a:gsLst>
                <a:gs pos="1000">
                  <a:schemeClr val="tx1"/>
                </a:gs>
                <a:gs pos="21000">
                  <a:srgbClr val="FFCC66"/>
                </a:gs>
                <a:gs pos="100000">
                  <a:srgbClr val="FF0000"/>
                </a:gs>
              </a:gsLst>
              <a:path path="circle">
                <a:fillToRect l="50000" t="50000" r="50000" b="50000"/>
              </a:path>
              <a:tileRect/>
            </a:gradFill>
            <a:ln w="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1" lang="en-US" sz="2400" b="0" i="0" u="none" strike="noStrike" cap="none" normalizeH="0" baseline="0">
                <a:ln>
                  <a:noFill/>
                </a:ln>
                <a:solidFill>
                  <a:schemeClr val="tx1"/>
                </a:solidFill>
                <a:effectLst/>
                <a:latin typeface="Verdana" pitchFamily="45" charset="0"/>
              </a:endParaRPr>
            </a:p>
          </p:txBody>
        </p:sp>
      </p:grpSp>
      <p:sp>
        <p:nvSpPr>
          <p:cNvPr id="20" name="TextBox 19"/>
          <p:cNvSpPr txBox="1"/>
          <p:nvPr/>
        </p:nvSpPr>
        <p:spPr>
          <a:xfrm>
            <a:off x="5943600" y="4171950"/>
            <a:ext cx="2601161" cy="369332"/>
          </a:xfrm>
          <a:prstGeom prst="rect">
            <a:avLst/>
          </a:prstGeom>
          <a:noFill/>
        </p:spPr>
        <p:txBody>
          <a:bodyPr wrap="none" rtlCol="0">
            <a:spAutoFit/>
          </a:bodyPr>
          <a:lstStyle/>
          <a:p>
            <a:pPr algn="l"/>
            <a:r>
              <a:rPr lang="en-US" sz="1800" dirty="0" smtClean="0">
                <a:solidFill>
                  <a:schemeClr val="bg1"/>
                </a:solidFill>
              </a:rPr>
              <a:t>Point is </a:t>
            </a:r>
            <a:r>
              <a:rPr lang="en-US" sz="1800" b="1" dirty="0" smtClean="0">
                <a:solidFill>
                  <a:schemeClr val="bg1"/>
                </a:solidFill>
              </a:rPr>
              <a:t>ON</a:t>
            </a:r>
            <a:r>
              <a:rPr lang="en-US" sz="1800" dirty="0" smtClean="0">
                <a:solidFill>
                  <a:schemeClr val="bg1"/>
                </a:solidFill>
              </a:rPr>
              <a:t> the edge</a:t>
            </a:r>
          </a:p>
        </p:txBody>
      </p:sp>
      <p:sp>
        <p:nvSpPr>
          <p:cNvPr id="21" name="TextBox 20"/>
          <p:cNvSpPr txBox="1"/>
          <p:nvPr/>
        </p:nvSpPr>
        <p:spPr>
          <a:xfrm>
            <a:off x="457200" y="4220170"/>
            <a:ext cx="3873176" cy="830997"/>
          </a:xfrm>
          <a:prstGeom prst="rect">
            <a:avLst/>
          </a:prstGeom>
          <a:noFill/>
        </p:spPr>
        <p:txBody>
          <a:bodyPr wrap="none" rtlCol="0">
            <a:spAutoFit/>
          </a:bodyPr>
          <a:lstStyle/>
          <a:p>
            <a:pPr algn="l"/>
            <a:r>
              <a:rPr lang="en-US" sz="1600" b="1" dirty="0" smtClean="0">
                <a:solidFill>
                  <a:schemeClr val="bg1"/>
                </a:solidFill>
              </a:rPr>
              <a:t>Ambiguous answer depends on:</a:t>
            </a:r>
          </a:p>
          <a:p>
            <a:pPr marL="285750" indent="-285750" algn="l">
              <a:buFontTx/>
              <a:buChar char="-"/>
            </a:pPr>
            <a:r>
              <a:rPr lang="en-US" sz="1600" dirty="0" smtClean="0">
                <a:solidFill>
                  <a:schemeClr val="bg1"/>
                </a:solidFill>
              </a:rPr>
              <a:t>Edge from 1-&gt;2 or 2-&gt;1</a:t>
            </a:r>
          </a:p>
          <a:p>
            <a:pPr marL="285750" indent="-285750" algn="l">
              <a:buFontTx/>
              <a:buChar char="-"/>
            </a:pPr>
            <a:r>
              <a:rPr lang="en-US" sz="1600" dirty="0" smtClean="0">
                <a:solidFill>
                  <a:schemeClr val="bg1"/>
                </a:solidFill>
              </a:rPr>
              <a:t>Location</a:t>
            </a:r>
          </a:p>
        </p:txBody>
      </p:sp>
    </p:spTree>
    <p:extLst>
      <p:ext uri="{BB962C8B-B14F-4D97-AF65-F5344CB8AC3E}">
        <p14:creationId xmlns:p14="http://schemas.microsoft.com/office/powerpoint/2010/main" val="3837826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31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0" grpId="0"/>
      <p:bldP spid="21"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t>References and Resources</a:t>
            </a:r>
            <a:endParaRPr lang="en-US" dirty="0" smtClean="0"/>
          </a:p>
        </p:txBody>
      </p:sp>
      <p:sp>
        <p:nvSpPr>
          <p:cNvPr id="13315" name="Content Placeholder 2"/>
          <p:cNvSpPr>
            <a:spLocks noGrp="1"/>
          </p:cNvSpPr>
          <p:nvPr>
            <p:ph sz="quarter" idx="10"/>
          </p:nvPr>
        </p:nvSpPr>
        <p:spPr/>
        <p:txBody>
          <a:bodyPr/>
          <a:lstStyle/>
          <a:p>
            <a:r>
              <a:rPr lang="en-US" sz="1800" dirty="0" smtClean="0"/>
              <a:t>Sample code for half edge data structure</a:t>
            </a:r>
          </a:p>
          <a:p>
            <a:pPr lvl="1"/>
            <a:r>
              <a:rPr lang="en-US" sz="1600" dirty="0" smtClean="0">
                <a:hlinkClick r:id="rId2"/>
              </a:rPr>
              <a:t>http://www.essentialmath.com</a:t>
            </a:r>
            <a:endParaRPr lang="en-US" sz="1600" dirty="0" smtClean="0"/>
          </a:p>
          <a:p>
            <a:r>
              <a:rPr lang="en-US" sz="1800" dirty="0" smtClean="0"/>
              <a:t>These slides</a:t>
            </a:r>
          </a:p>
          <a:p>
            <a:pPr lvl="1"/>
            <a:r>
              <a:rPr lang="en-US" sz="1600" dirty="0" smtClean="0"/>
              <a:t>See </a:t>
            </a:r>
            <a:r>
              <a:rPr lang="en-US" sz="1600" dirty="0" smtClean="0">
                <a:hlinkClick r:id="rId3"/>
              </a:rPr>
              <a:t>http://www.gdcvault.com</a:t>
            </a:r>
            <a:r>
              <a:rPr lang="en-US" sz="1600" dirty="0" smtClean="0"/>
              <a:t> after GDC</a:t>
            </a:r>
          </a:p>
          <a:p>
            <a:r>
              <a:rPr lang="en-US" sz="1800" dirty="0" smtClean="0"/>
              <a:t>References</a:t>
            </a:r>
          </a:p>
          <a:p>
            <a:pPr lvl="1"/>
            <a:r>
              <a:rPr lang="en-US" sz="1600" dirty="0">
                <a:hlinkClick r:id="rId4"/>
              </a:rPr>
              <a:t>http://</a:t>
            </a:r>
            <a:r>
              <a:rPr lang="en-US" sz="1600" dirty="0" smtClean="0">
                <a:hlinkClick r:id="rId4"/>
              </a:rPr>
              <a:t>www.cs.cornell.edu/courses/cs4620/2010fa/lectures/05meshes.pdf</a:t>
            </a:r>
            <a:r>
              <a:rPr lang="en-US" sz="1600" dirty="0" smtClean="0"/>
              <a:t> (Shirley &amp; </a:t>
            </a:r>
            <a:r>
              <a:rPr lang="en-US" sz="1600" dirty="0" err="1" smtClean="0"/>
              <a:t>Marschner</a:t>
            </a:r>
            <a:r>
              <a:rPr lang="en-US" sz="1600" dirty="0" smtClean="0"/>
              <a:t>)</a:t>
            </a:r>
          </a:p>
          <a:p>
            <a:pPr lvl="1"/>
            <a:r>
              <a:rPr lang="en-US" sz="1600" dirty="0">
                <a:hlinkClick r:id="rId5"/>
              </a:rPr>
              <a:t>http://</a:t>
            </a:r>
            <a:r>
              <a:rPr lang="en-US" sz="1600" dirty="0" smtClean="0">
                <a:hlinkClick r:id="rId5"/>
              </a:rPr>
              <a:t>www.cgafaq.info/wiki/Half_edge_general</a:t>
            </a:r>
            <a:endParaRPr lang="en-US" sz="1600" dirty="0" smtClean="0"/>
          </a:p>
          <a:p>
            <a:pPr lvl="2"/>
            <a:r>
              <a:rPr lang="en-US" sz="1200" dirty="0" smtClean="0"/>
              <a:t> Nice discussion of invariants</a:t>
            </a:r>
          </a:p>
          <a:p>
            <a:pPr lvl="1"/>
            <a:r>
              <a:rPr lang="en-US" sz="1600" dirty="0">
                <a:hlinkClick r:id="rId6"/>
              </a:rPr>
              <a:t>http://</a:t>
            </a:r>
            <a:r>
              <a:rPr lang="en-US" sz="1600" dirty="0" smtClean="0">
                <a:hlinkClick r:id="rId6"/>
              </a:rPr>
              <a:t>people.csail.mit.edu/indyk/6.838-old/handouts/lec4.pdf</a:t>
            </a:r>
            <a:r>
              <a:rPr lang="en-US" sz="1600" dirty="0" smtClean="0"/>
              <a:t> </a:t>
            </a:r>
          </a:p>
          <a:p>
            <a:pPr lvl="2"/>
            <a:r>
              <a:rPr lang="en-US" sz="1200" dirty="0"/>
              <a:t> </a:t>
            </a:r>
            <a:r>
              <a:rPr lang="en-US" sz="1200" dirty="0" smtClean="0"/>
              <a:t>Polygon triangulation</a:t>
            </a:r>
          </a:p>
        </p:txBody>
      </p:sp>
    </p:spTree>
    <p:extLst>
      <p:ext uri="{BB962C8B-B14F-4D97-AF65-F5344CB8AC3E}">
        <p14:creationId xmlns:p14="http://schemas.microsoft.com/office/powerpoint/2010/main" val="47229067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t>References and Resources</a:t>
            </a:r>
            <a:endParaRPr lang="en-US" dirty="0" smtClean="0"/>
          </a:p>
        </p:txBody>
      </p:sp>
      <p:sp>
        <p:nvSpPr>
          <p:cNvPr id="13315" name="Content Placeholder 2"/>
          <p:cNvSpPr>
            <a:spLocks noGrp="1"/>
          </p:cNvSpPr>
          <p:nvPr>
            <p:ph sz="quarter" idx="10"/>
          </p:nvPr>
        </p:nvSpPr>
        <p:spPr/>
        <p:txBody>
          <a:bodyPr/>
          <a:lstStyle/>
          <a:p>
            <a:r>
              <a:rPr lang="en-US" dirty="0" smtClean="0"/>
              <a:t>More references</a:t>
            </a:r>
          </a:p>
          <a:p>
            <a:pPr lvl="1"/>
            <a:r>
              <a:rPr lang="en-US" dirty="0" smtClean="0"/>
              <a:t>Tolerant geometry and precision issues</a:t>
            </a:r>
          </a:p>
          <a:p>
            <a:pPr lvl="2"/>
            <a:r>
              <a:rPr lang="en-US" dirty="0"/>
              <a:t> </a:t>
            </a:r>
            <a:r>
              <a:rPr lang="en-US" dirty="0" err="1" smtClean="0"/>
              <a:t>Christer</a:t>
            </a:r>
            <a:r>
              <a:rPr lang="en-US" dirty="0" smtClean="0"/>
              <a:t> Ericson, </a:t>
            </a:r>
            <a:r>
              <a:rPr lang="en-US" i="1" dirty="0" smtClean="0"/>
              <a:t>Real-time Collision Detection</a:t>
            </a:r>
            <a:endParaRPr lang="en-US" dirty="0"/>
          </a:p>
          <a:p>
            <a:pPr lvl="2"/>
            <a:r>
              <a:rPr lang="en-US" i="1" dirty="0" smtClean="0"/>
              <a:t> </a:t>
            </a:r>
            <a:r>
              <a:rPr lang="en-US" dirty="0" smtClean="0"/>
              <a:t>Jonathan </a:t>
            </a:r>
            <a:r>
              <a:rPr lang="en-US" dirty="0" err="1" smtClean="0"/>
              <a:t>Shewchuk’s</a:t>
            </a:r>
            <a:r>
              <a:rPr lang="en-US" dirty="0"/>
              <a:t>, “Adaptive Precision Floating-Point Arithmetic and Fast Robust Predicates for Computational </a:t>
            </a:r>
            <a:r>
              <a:rPr lang="en-US" dirty="0" smtClean="0"/>
              <a:t>Geometry</a:t>
            </a:r>
            <a:r>
              <a:rPr lang="en-US" i="1" dirty="0" smtClean="0"/>
              <a:t>”</a:t>
            </a:r>
          </a:p>
          <a:p>
            <a:pPr lvl="2"/>
            <a:r>
              <a:rPr lang="en-US" i="1" dirty="0"/>
              <a:t> </a:t>
            </a:r>
            <a:r>
              <a:rPr lang="en-US" dirty="0"/>
              <a:t>John Hobby, “Practical Segment Intersection with Finite Precision </a:t>
            </a:r>
            <a:r>
              <a:rPr lang="en-US" dirty="0" smtClean="0"/>
              <a:t>Output” (snap rounding)</a:t>
            </a:r>
            <a:endParaRPr lang="en-US" i="1" dirty="0" smtClean="0"/>
          </a:p>
          <a:p>
            <a:pPr lvl="2"/>
            <a:endParaRPr lang="en-US" dirty="0"/>
          </a:p>
        </p:txBody>
      </p:sp>
    </p:spTree>
    <p:extLst>
      <p:ext uri="{BB962C8B-B14F-4D97-AF65-F5344CB8AC3E}">
        <p14:creationId xmlns:p14="http://schemas.microsoft.com/office/powerpoint/2010/main" val="198298301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33400" y="2114550"/>
            <a:ext cx="8077200" cy="781050"/>
          </a:xfrm>
        </p:spPr>
        <p:txBody>
          <a:bodyPr/>
          <a:lstStyle/>
          <a:p>
            <a:r>
              <a:rPr lang="en-US" dirty="0" smtClean="0"/>
              <a:t>Questions?</a:t>
            </a:r>
          </a:p>
        </p:txBody>
      </p:sp>
    </p:spTree>
    <p:extLst>
      <p:ext uri="{BB962C8B-B14F-4D97-AF65-F5344CB8AC3E}">
        <p14:creationId xmlns:p14="http://schemas.microsoft.com/office/powerpoint/2010/main" val="8871342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Ready</a:t>
            </a:r>
            <a:endParaRPr lang="en-US" dirty="0"/>
          </a:p>
        </p:txBody>
      </p:sp>
      <p:sp>
        <p:nvSpPr>
          <p:cNvPr id="3" name="Content Placeholder 2"/>
          <p:cNvSpPr>
            <a:spLocks noGrp="1"/>
          </p:cNvSpPr>
          <p:nvPr>
            <p:ph sz="quarter" idx="10"/>
          </p:nvPr>
        </p:nvSpPr>
        <p:spPr>
          <a:xfrm>
            <a:off x="533400" y="2190750"/>
            <a:ext cx="8077200" cy="1143000"/>
          </a:xfrm>
        </p:spPr>
        <p:txBody>
          <a:bodyPr/>
          <a:lstStyle/>
          <a:p>
            <a:pPr indent="0">
              <a:buNone/>
            </a:pPr>
            <a:r>
              <a:rPr lang="en-US" b="1" dirty="0" smtClean="0">
                <a:solidFill>
                  <a:srgbClr val="002060"/>
                </a:solidFill>
              </a:rPr>
              <a:t>Computational geometry requires appropriate data structures</a:t>
            </a:r>
          </a:p>
          <a:p>
            <a:endParaRPr lang="en-US" b="1" dirty="0">
              <a:solidFill>
                <a:srgbClr val="002060"/>
              </a:solidFill>
            </a:endParaRPr>
          </a:p>
        </p:txBody>
      </p:sp>
    </p:spTree>
    <p:extLst>
      <p:ext uri="{BB962C8B-B14F-4D97-AF65-F5344CB8AC3E}">
        <p14:creationId xmlns:p14="http://schemas.microsoft.com/office/powerpoint/2010/main" val="17736038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Categories of Data Structures</a:t>
            </a:r>
            <a:endParaRPr lang="en-US" dirty="0"/>
          </a:p>
        </p:txBody>
      </p:sp>
      <p:sp>
        <p:nvSpPr>
          <p:cNvPr id="3" name="Content Placeholder 2"/>
          <p:cNvSpPr>
            <a:spLocks noGrp="1"/>
          </p:cNvSpPr>
          <p:nvPr>
            <p:ph sz="quarter" idx="10"/>
          </p:nvPr>
        </p:nvSpPr>
        <p:spPr/>
        <p:txBody>
          <a:bodyPr/>
          <a:lstStyle/>
          <a:p>
            <a:r>
              <a:rPr lang="en-US" dirty="0" smtClean="0"/>
              <a:t>Spatial</a:t>
            </a:r>
          </a:p>
          <a:p>
            <a:pPr lvl="1"/>
            <a:r>
              <a:rPr lang="en-US" dirty="0" smtClean="0"/>
              <a:t>Find things fast</a:t>
            </a:r>
          </a:p>
          <a:p>
            <a:pPr lvl="1"/>
            <a:r>
              <a:rPr lang="en-US" dirty="0" smtClean="0"/>
              <a:t>BSP tree, </a:t>
            </a:r>
            <a:r>
              <a:rPr lang="en-US" dirty="0" err="1" smtClean="0"/>
              <a:t>octree</a:t>
            </a:r>
            <a:r>
              <a:rPr lang="en-US" dirty="0" smtClean="0"/>
              <a:t>, </a:t>
            </a:r>
            <a:r>
              <a:rPr lang="en-US" dirty="0" err="1" smtClean="0"/>
              <a:t>Kd</a:t>
            </a:r>
            <a:r>
              <a:rPr lang="en-US" dirty="0" smtClean="0"/>
              <a:t>-tree, spatial hashing</a:t>
            </a:r>
          </a:p>
          <a:p>
            <a:pPr lvl="1"/>
            <a:r>
              <a:rPr lang="en-US" dirty="0" smtClean="0"/>
              <a:t>Etc…</a:t>
            </a:r>
          </a:p>
          <a:p>
            <a:r>
              <a:rPr lang="en-US" b="1" dirty="0" smtClean="0"/>
              <a:t>Geometry + topology</a:t>
            </a:r>
          </a:p>
          <a:p>
            <a:pPr lvl="1"/>
            <a:r>
              <a:rPr lang="en-US" dirty="0" smtClean="0"/>
              <a:t>Change the shape of objects</a:t>
            </a:r>
          </a:p>
          <a:p>
            <a:pPr lvl="1"/>
            <a:r>
              <a:rPr lang="en-US" dirty="0" smtClean="0"/>
              <a:t>Focus of this talk!</a:t>
            </a:r>
          </a:p>
        </p:txBody>
      </p:sp>
    </p:spTree>
    <p:extLst>
      <p:ext uri="{BB962C8B-B14F-4D97-AF65-F5344CB8AC3E}">
        <p14:creationId xmlns:p14="http://schemas.microsoft.com/office/powerpoint/2010/main" val="3003428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DEFINEDINNAVIGATOR" val="True"/>
  <p:tag name="HOTSPOTTYPE" val="DefinedInNavigator"/>
  <p:tag name="BRANCHTO" val="262"/>
</p:tagLst>
</file>

<file path=ppt/theme/theme1.xml><?xml version="1.0" encoding="utf-8"?>
<a:theme xmlns:a="http://schemas.openxmlformats.org/drawingml/2006/main" name="Recommending A Strategy">
  <a:themeElements>
    <a:clrScheme name="Recommending A Strategy 1">
      <a:dk1>
        <a:srgbClr val="009999"/>
      </a:dk1>
      <a:lt1>
        <a:srgbClr val="FFFFFF"/>
      </a:lt1>
      <a:dk2>
        <a:srgbClr val="000066"/>
      </a:dk2>
      <a:lt2>
        <a:srgbClr val="339966"/>
      </a:lt2>
      <a:accent1>
        <a:srgbClr val="00CC99"/>
      </a:accent1>
      <a:accent2>
        <a:srgbClr val="0099CC"/>
      </a:accent2>
      <a:accent3>
        <a:srgbClr val="AAAAB8"/>
      </a:accent3>
      <a:accent4>
        <a:srgbClr val="DADADA"/>
      </a:accent4>
      <a:accent5>
        <a:srgbClr val="AAE2CA"/>
      </a:accent5>
      <a:accent6>
        <a:srgbClr val="008AB9"/>
      </a:accent6>
      <a:hlink>
        <a:srgbClr val="336699"/>
      </a:hlink>
      <a:folHlink>
        <a:srgbClr val="B2B2B2"/>
      </a:folHlink>
    </a:clrScheme>
    <a:fontScheme name="Recommending A Strategy">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0" cap="flat" cmpd="sng" algn="ctr">
          <a:solidFill>
            <a:srgbClr val="000000"/>
          </a:solidFill>
          <a:prstDash val="solid"/>
          <a:round/>
          <a:headEnd type="none" w="med" len="med"/>
          <a:tailEnd type="none" w="med" len="med"/>
        </a:ln>
        <a:effectLst/>
      </a:spPr>
      <a:bodyPr rtlCol="0" anchor="ctr"/>
      <a:lstStyle>
        <a:defPPr algn="ctr">
          <a:defRPr/>
        </a:defPPr>
      </a:lstStyle>
    </a:spDef>
    <a:lnDef>
      <a:spPr bwMode="auto">
        <a:solidFill>
          <a:schemeClr val="accent1"/>
        </a:solidFill>
        <a:ln w="9525" cap="flat" cmpd="sng" algn="ctr">
          <a:solidFill>
            <a:schemeClr val="bg1"/>
          </a:solidFill>
          <a:prstDash val="solid"/>
          <a:round/>
          <a:headEnd type="none" w="med" len="med"/>
          <a:tailEnd type="none" w="med" len="med"/>
        </a:ln>
        <a:effectLst/>
      </a:spPr>
      <a:bodyPr/>
      <a:lstStyle/>
    </a:lnDef>
    <a:txDef>
      <a:spPr>
        <a:noFill/>
      </a:spPr>
      <a:bodyPr wrap="none" rtlCol="0">
        <a:spAutoFit/>
      </a:bodyPr>
      <a:lstStyle>
        <a:defPPr>
          <a:defRPr sz="1800" dirty="0" smtClean="0">
            <a:solidFill>
              <a:schemeClr val="bg1"/>
            </a:solidFill>
          </a:defRPr>
        </a:defPPr>
      </a:lstStyle>
    </a:txDef>
  </a:objectDefaults>
  <a:extraClrSchemeLst>
    <a:extraClrScheme>
      <a:clrScheme name="Recommending A Strategy 1">
        <a:dk1>
          <a:srgbClr val="009999"/>
        </a:dk1>
        <a:lt1>
          <a:srgbClr val="FFFFFF"/>
        </a:lt1>
        <a:dk2>
          <a:srgbClr val="000066"/>
        </a:dk2>
        <a:lt2>
          <a:srgbClr val="339966"/>
        </a:lt2>
        <a:accent1>
          <a:srgbClr val="00CC99"/>
        </a:accent1>
        <a:accent2>
          <a:srgbClr val="0099CC"/>
        </a:accent2>
        <a:accent3>
          <a:srgbClr val="AAAAB8"/>
        </a:accent3>
        <a:accent4>
          <a:srgbClr val="DADADA"/>
        </a:accent4>
        <a:accent5>
          <a:srgbClr val="AAE2CA"/>
        </a:accent5>
        <a:accent6>
          <a:srgbClr val="008AB9"/>
        </a:accent6>
        <a:hlink>
          <a:srgbClr val="336699"/>
        </a:hlink>
        <a:folHlink>
          <a:srgbClr val="B2B2B2"/>
        </a:folHlink>
      </a:clrScheme>
      <a:clrMap bg1="dk2" tx1="lt1" bg2="dk1" tx2="lt2" accent1="accent1" accent2="accent2" accent3="accent3" accent4="accent4" accent5="accent5" accent6="accent6" hlink="hlink" folHlink="folHlink"/>
    </a:extraClrScheme>
    <a:extraClrScheme>
      <a:clrScheme name="Recommending A Strategy 2">
        <a:dk1>
          <a:srgbClr val="000000"/>
        </a:dk1>
        <a:lt1>
          <a:srgbClr val="FFFFFF"/>
        </a:lt1>
        <a:dk2>
          <a:srgbClr val="009900"/>
        </a:dk2>
        <a:lt2>
          <a:srgbClr val="CC0000"/>
        </a:lt2>
        <a:accent1>
          <a:srgbClr val="CCCC00"/>
        </a:accent1>
        <a:accent2>
          <a:srgbClr val="3333CC"/>
        </a:accent2>
        <a:accent3>
          <a:srgbClr val="FFFFFF"/>
        </a:accent3>
        <a:accent4>
          <a:srgbClr val="000000"/>
        </a:accent4>
        <a:accent5>
          <a:srgbClr val="E2E2AA"/>
        </a:accent5>
        <a:accent6>
          <a:srgbClr val="2D2DB9"/>
        </a:accent6>
        <a:hlink>
          <a:srgbClr val="000000"/>
        </a:hlink>
        <a:folHlink>
          <a:srgbClr val="808080"/>
        </a:folHlink>
      </a:clrScheme>
      <a:clrMap bg1="lt1" tx1="dk1" bg2="lt2" tx2="dk2" accent1="accent1" accent2="accent2" accent3="accent3" accent4="accent4" accent5="accent5" accent6="accent6" hlink="hlink" folHlink="folHlink"/>
    </a:extraClrScheme>
    <a:extraClrScheme>
      <a:clrScheme name="Recommending A Strategy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Recommending A Strategy 4">
        <a:dk1>
          <a:srgbClr val="333399"/>
        </a:dk1>
        <a:lt1>
          <a:srgbClr val="FFFFCC"/>
        </a:lt1>
        <a:dk2>
          <a:srgbClr val="000000"/>
        </a:dk2>
        <a:lt2>
          <a:srgbClr val="0000FF"/>
        </a:lt2>
        <a:accent1>
          <a:srgbClr val="800000"/>
        </a:accent1>
        <a:accent2>
          <a:srgbClr val="3366CC"/>
        </a:accent2>
        <a:accent3>
          <a:srgbClr val="AAAAAA"/>
        </a:accent3>
        <a:accent4>
          <a:srgbClr val="DADAAE"/>
        </a:accent4>
        <a:accent5>
          <a:srgbClr val="C0AAAA"/>
        </a:accent5>
        <a:accent6>
          <a:srgbClr val="2D5CB9"/>
        </a:accent6>
        <a:hlink>
          <a:srgbClr val="FFFFFF"/>
        </a:hlink>
        <a:folHlink>
          <a:srgbClr val="B2B2B2"/>
        </a:folHlink>
      </a:clrScheme>
      <a:clrMap bg1="dk2" tx1="lt1" bg2="dk1" tx2="lt2" accent1="accent1" accent2="accent2" accent3="accent3" accent4="accent4" accent5="accent5" accent6="accent6" hlink="hlink" folHlink="folHlink"/>
    </a:extraClrScheme>
    <a:extraClrScheme>
      <a:clrScheme name="Recommending A Strategy 5">
        <a:dk1>
          <a:srgbClr val="CC3300"/>
        </a:dk1>
        <a:lt1>
          <a:srgbClr val="FFFFCC"/>
        </a:lt1>
        <a:dk2>
          <a:srgbClr val="000000"/>
        </a:dk2>
        <a:lt2>
          <a:srgbClr val="CC6600"/>
        </a:lt2>
        <a:accent1>
          <a:srgbClr val="993300"/>
        </a:accent1>
        <a:accent2>
          <a:srgbClr val="808000"/>
        </a:accent2>
        <a:accent3>
          <a:srgbClr val="AAAAAA"/>
        </a:accent3>
        <a:accent4>
          <a:srgbClr val="DADAAE"/>
        </a:accent4>
        <a:accent5>
          <a:srgbClr val="CAADAA"/>
        </a:accent5>
        <a:accent6>
          <a:srgbClr val="7373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Recommending A Strategy 6">
        <a:dk1>
          <a:srgbClr val="66CCFF"/>
        </a:dk1>
        <a:lt1>
          <a:srgbClr val="CCECFF"/>
        </a:lt1>
        <a:dk2>
          <a:srgbClr val="000000"/>
        </a:dk2>
        <a:lt2>
          <a:srgbClr val="9999FF"/>
        </a:lt2>
        <a:accent1>
          <a:srgbClr val="FFFFFF"/>
        </a:accent1>
        <a:accent2>
          <a:srgbClr val="99CCFF"/>
        </a:accent2>
        <a:accent3>
          <a:srgbClr val="AAAAAA"/>
        </a:accent3>
        <a:accent4>
          <a:srgbClr val="AEC9DA"/>
        </a:accent4>
        <a:accent5>
          <a:srgbClr val="FFFFFF"/>
        </a:accent5>
        <a:accent6>
          <a:srgbClr val="8AB9E7"/>
        </a:accent6>
        <a:hlink>
          <a:srgbClr val="CCECFF"/>
        </a:hlink>
        <a:folHlink>
          <a:srgbClr val="B2B2B2"/>
        </a:folHlink>
      </a:clrScheme>
      <a:clrMap bg1="dk2" tx1="lt1" bg2="dk1" tx2="lt2" accent1="accent1" accent2="accent2" accent3="accent3" accent4="accent4" accent5="accent5" accent6="accent6" hlink="hlink" folHlink="folHlink"/>
    </a:extraClrScheme>
    <a:extraClrScheme>
      <a:clrScheme name="Recommending A Strategy 7">
        <a:dk1>
          <a:srgbClr val="993366"/>
        </a:dk1>
        <a:lt1>
          <a:srgbClr val="FFFFCC"/>
        </a:lt1>
        <a:dk2>
          <a:srgbClr val="333399"/>
        </a:dk2>
        <a:lt2>
          <a:srgbClr val="0066FF"/>
        </a:lt2>
        <a:accent1>
          <a:srgbClr val="6600FF"/>
        </a:accent1>
        <a:accent2>
          <a:srgbClr val="0099CC"/>
        </a:accent2>
        <a:accent3>
          <a:srgbClr val="ADADCA"/>
        </a:accent3>
        <a:accent4>
          <a:srgbClr val="DADAAE"/>
        </a:accent4>
        <a:accent5>
          <a:srgbClr val="B8AAFF"/>
        </a:accent5>
        <a:accent6>
          <a:srgbClr val="008AB9"/>
        </a:accent6>
        <a:hlink>
          <a:srgbClr val="66FFFF"/>
        </a:hlink>
        <a:folHlink>
          <a:srgbClr val="B2B2B2"/>
        </a:folHlink>
      </a:clrScheme>
      <a:clrMap bg1="dk2" tx1="lt1" bg2="dk1" tx2="lt2" accent1="accent1" accent2="accent2" accent3="accent3" accent4="accent4" accent5="accent5" accent6="accent6" hlink="hlink" folHlink="folHlink"/>
    </a:extraClrScheme>
    <a:extraClrScheme>
      <a:clrScheme name="Recommending A Strategy 8">
        <a:dk1>
          <a:srgbClr val="993366"/>
        </a:dk1>
        <a:lt1>
          <a:srgbClr val="EAEAEA"/>
        </a:lt1>
        <a:dk2>
          <a:srgbClr val="660066"/>
        </a:dk2>
        <a:lt2>
          <a:srgbClr val="CC0000"/>
        </a:lt2>
        <a:accent1>
          <a:srgbClr val="A50021"/>
        </a:accent1>
        <a:accent2>
          <a:srgbClr val="660033"/>
        </a:accent2>
        <a:accent3>
          <a:srgbClr val="B8AAB8"/>
        </a:accent3>
        <a:accent4>
          <a:srgbClr val="C8C8C8"/>
        </a:accent4>
        <a:accent5>
          <a:srgbClr val="CFAAAB"/>
        </a:accent5>
        <a:accent6>
          <a:srgbClr val="5C002D"/>
        </a:accent6>
        <a:hlink>
          <a:srgbClr val="CC9900"/>
        </a:hlink>
        <a:folHlink>
          <a:srgbClr val="B2B2B2"/>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2219</TotalTime>
  <Words>3524</Words>
  <Application>Microsoft Office PowerPoint</Application>
  <PresentationFormat>On-screen Show (16:9)</PresentationFormat>
  <Paragraphs>820</Paragraphs>
  <Slides>77</Slides>
  <Notes>22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77</vt:i4>
      </vt:variant>
    </vt:vector>
  </HeadingPairs>
  <TitlesOfParts>
    <vt:vector size="79" baseType="lpstr">
      <vt:lpstr>Recommending A Strategy</vt:lpstr>
      <vt:lpstr>Equation</vt:lpstr>
      <vt:lpstr>Computational Geometry  Graham Rhodes Senior Software Developer, Applied Research Associates, Inc.</vt:lpstr>
      <vt:lpstr>What is Computational Geometry?</vt:lpstr>
      <vt:lpstr>Typical Application in Games</vt:lpstr>
      <vt:lpstr>Some Perspective</vt:lpstr>
      <vt:lpstr>Some Perspective</vt:lpstr>
      <vt:lpstr>Some Perspective</vt:lpstr>
      <vt:lpstr>Some Perspective</vt:lpstr>
      <vt:lpstr>Getting Ready</vt:lpstr>
      <vt:lpstr>Categories of Data Structures</vt:lpstr>
      <vt:lpstr>A Computational Geometry Problem</vt:lpstr>
      <vt:lpstr>The Polygon Triangulation Problem</vt:lpstr>
      <vt:lpstr>The Polygon Triangulation Problem</vt:lpstr>
      <vt:lpstr>The Polygon Triangulation Problem</vt:lpstr>
      <vt:lpstr>The Polygon Triangulation Problem</vt:lpstr>
      <vt:lpstr>The Polygon Triangulation Problem</vt:lpstr>
      <vt:lpstr>The Polygon Triangulation Problem</vt:lpstr>
      <vt:lpstr>The Polygon Triangulation Problem</vt:lpstr>
      <vt:lpstr>Getting Ready</vt:lpstr>
      <vt:lpstr>Geometric Model Representation</vt:lpstr>
      <vt:lpstr>Manifold Topology</vt:lpstr>
      <vt:lpstr>Topological Data Structures</vt:lpstr>
      <vt:lpstr>Other Topological Data Structures</vt:lpstr>
      <vt:lpstr>Half Edge Data Structure (HDS)</vt:lpstr>
      <vt:lpstr>Half Edge Data Structure (HDS)</vt:lpstr>
      <vt:lpstr>Half Edge Data Structure (HDS)</vt:lpstr>
      <vt:lpstr>Half Edge Data Structure (HEDS)</vt:lpstr>
      <vt:lpstr>Half Edge Data Structure (HEDS)</vt:lpstr>
      <vt:lpstr>Half Edge Data Structure (HEDS)</vt:lpstr>
      <vt:lpstr>Half Edge Data Structure (HEDS)</vt:lpstr>
      <vt:lpstr>Half Edge Data Structure (HEDS)</vt:lpstr>
      <vt:lpstr>Simple C++ HDS class definition</vt:lpstr>
      <vt:lpstr>HDS Invariants</vt:lpstr>
      <vt:lpstr>Simple Traversals</vt:lpstr>
      <vt:lpstr>Simple Traversals</vt:lpstr>
      <vt:lpstr>Simple Traversals</vt:lpstr>
      <vt:lpstr>Simple Traversals</vt:lpstr>
      <vt:lpstr>Simple Traversals</vt:lpstr>
      <vt:lpstr>Simple Traversals</vt:lpstr>
      <vt:lpstr>Simple Traversals</vt:lpstr>
      <vt:lpstr>Simple Traversals</vt:lpstr>
      <vt:lpstr>Simple Operations</vt:lpstr>
      <vt:lpstr>Simple Operations</vt:lpstr>
      <vt:lpstr>Simple Operations</vt:lpstr>
      <vt:lpstr>Simple Operations</vt:lpstr>
      <vt:lpstr>Simple Operations</vt:lpstr>
      <vt:lpstr>Related Operations</vt:lpstr>
      <vt:lpstr>What Else Can We Do?</vt:lpstr>
      <vt:lpstr>Intersection of edge and plane</vt:lpstr>
      <vt:lpstr>Intersection of edge and plane</vt:lpstr>
      <vt:lpstr>What Can We Do with a B-rep Mesh?</vt:lpstr>
      <vt:lpstr>What Can We Do with a B-rep Mesh?</vt:lpstr>
      <vt:lpstr>Simple Operations</vt:lpstr>
      <vt:lpstr>Simple Operations</vt:lpstr>
      <vt:lpstr>Simple Operations</vt:lpstr>
      <vt:lpstr>Simple Operations</vt:lpstr>
      <vt:lpstr>Other Operations</vt:lpstr>
      <vt:lpstr>Other Operations</vt:lpstr>
      <vt:lpstr>What Else Can We Do?</vt:lpstr>
      <vt:lpstr>Pop Quiz!</vt:lpstr>
      <vt:lpstr>Simple Traversals</vt:lpstr>
      <vt:lpstr>Simple Traversals</vt:lpstr>
      <vt:lpstr>Simple Traversals</vt:lpstr>
      <vt:lpstr>What Else Can We Do?</vt:lpstr>
      <vt:lpstr>What can go wrong?</vt:lpstr>
      <vt:lpstr>What can go wrong?</vt:lpstr>
      <vt:lpstr>What can go wrong?</vt:lpstr>
      <vt:lpstr>PowerPoint Presentation</vt:lpstr>
      <vt:lpstr>PowerPoint Presentation</vt:lpstr>
      <vt:lpstr>PowerPoint Presentation</vt:lpstr>
      <vt:lpstr>PowerPoint Presentation</vt:lpstr>
      <vt:lpstr>PowerPoint Presentation</vt:lpstr>
      <vt:lpstr>PowerPoint Presentation</vt:lpstr>
      <vt:lpstr>Cascades of Extraneous Intersections</vt:lpstr>
      <vt:lpstr>Tolerant Geometry</vt:lpstr>
      <vt:lpstr>References and Resources</vt:lpstr>
      <vt:lpstr>References and Resources</vt:lpstr>
      <vt:lpstr>Questions?</vt:lpstr>
    </vt:vector>
  </TitlesOfParts>
  <Company>CMP Media</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GDC 2005</dc:title>
  <dc:creator>Jamil Moledina;Graham Rhodes ARA/SED</dc:creator>
  <cp:lastModifiedBy>Graham Rhodes ARA/SED</cp:lastModifiedBy>
  <cp:revision>315</cp:revision>
  <cp:lastPrinted>1904-01-01T00:00:00Z</cp:lastPrinted>
  <dcterms:created xsi:type="dcterms:W3CDTF">2011-01-18T22:56:43Z</dcterms:created>
  <dcterms:modified xsi:type="dcterms:W3CDTF">2012-03-12T01:54:30Z</dcterms:modified>
</cp:coreProperties>
</file>